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688" r:id="rId2"/>
    <p:sldId id="902" r:id="rId3"/>
    <p:sldId id="520" r:id="rId4"/>
    <p:sldId id="859" r:id="rId5"/>
    <p:sldId id="861" r:id="rId6"/>
    <p:sldId id="860" r:id="rId7"/>
    <p:sldId id="875" r:id="rId8"/>
    <p:sldId id="862" r:id="rId9"/>
    <p:sldId id="883" r:id="rId10"/>
    <p:sldId id="896" r:id="rId11"/>
    <p:sldId id="886" r:id="rId12"/>
    <p:sldId id="887" r:id="rId13"/>
    <p:sldId id="884" r:id="rId14"/>
    <p:sldId id="885" r:id="rId15"/>
    <p:sldId id="888" r:id="rId16"/>
    <p:sldId id="880" r:id="rId17"/>
    <p:sldId id="881" r:id="rId18"/>
    <p:sldId id="889" r:id="rId19"/>
    <p:sldId id="891" r:id="rId20"/>
    <p:sldId id="892" r:id="rId21"/>
    <p:sldId id="893" r:id="rId22"/>
    <p:sldId id="849" r:id="rId23"/>
    <p:sldId id="850" r:id="rId24"/>
    <p:sldId id="898" r:id="rId25"/>
    <p:sldId id="851" r:id="rId26"/>
    <p:sldId id="852" r:id="rId27"/>
    <p:sldId id="899" r:id="rId28"/>
    <p:sldId id="900" r:id="rId29"/>
  </p:sldIdLst>
  <p:sldSz cx="9144000" cy="5143500" type="screen16x9"/>
  <p:notesSz cx="6797675" cy="9929813"/>
  <p:defaultTextStyle>
    <a:defPPr>
      <a:defRPr lang="en-US"/>
    </a:defPPr>
    <a:lvl1pPr marL="0" algn="l" defTabSz="685755" rtl="0" eaLnBrk="1" latinLnBrk="0" hangingPunct="1">
      <a:defRPr sz="1400" kern="1200">
        <a:solidFill>
          <a:schemeClr val="tx1"/>
        </a:solidFill>
        <a:latin typeface="+mn-lt"/>
        <a:ea typeface="+mn-ea"/>
        <a:cs typeface="+mn-cs"/>
      </a:defRPr>
    </a:lvl1pPr>
    <a:lvl2pPr marL="342878" algn="l" defTabSz="685755" rtl="0" eaLnBrk="1" latinLnBrk="0" hangingPunct="1">
      <a:defRPr sz="1400" kern="1200">
        <a:solidFill>
          <a:schemeClr val="tx1"/>
        </a:solidFill>
        <a:latin typeface="+mn-lt"/>
        <a:ea typeface="+mn-ea"/>
        <a:cs typeface="+mn-cs"/>
      </a:defRPr>
    </a:lvl2pPr>
    <a:lvl3pPr marL="685755" algn="l" defTabSz="685755" rtl="0" eaLnBrk="1" latinLnBrk="0" hangingPunct="1">
      <a:defRPr sz="1400" kern="1200">
        <a:solidFill>
          <a:schemeClr val="tx1"/>
        </a:solidFill>
        <a:latin typeface="+mn-lt"/>
        <a:ea typeface="+mn-ea"/>
        <a:cs typeface="+mn-cs"/>
      </a:defRPr>
    </a:lvl3pPr>
    <a:lvl4pPr marL="1028633" algn="l" defTabSz="685755" rtl="0" eaLnBrk="1" latinLnBrk="0" hangingPunct="1">
      <a:defRPr sz="1400" kern="1200">
        <a:solidFill>
          <a:schemeClr val="tx1"/>
        </a:solidFill>
        <a:latin typeface="+mn-lt"/>
        <a:ea typeface="+mn-ea"/>
        <a:cs typeface="+mn-cs"/>
      </a:defRPr>
    </a:lvl4pPr>
    <a:lvl5pPr marL="1371511" algn="l" defTabSz="685755" rtl="0" eaLnBrk="1" latinLnBrk="0" hangingPunct="1">
      <a:defRPr sz="1400" kern="1200">
        <a:solidFill>
          <a:schemeClr val="tx1"/>
        </a:solidFill>
        <a:latin typeface="+mn-lt"/>
        <a:ea typeface="+mn-ea"/>
        <a:cs typeface="+mn-cs"/>
      </a:defRPr>
    </a:lvl5pPr>
    <a:lvl6pPr marL="1714389" algn="l" defTabSz="685755" rtl="0" eaLnBrk="1" latinLnBrk="0" hangingPunct="1">
      <a:defRPr sz="1400" kern="1200">
        <a:solidFill>
          <a:schemeClr val="tx1"/>
        </a:solidFill>
        <a:latin typeface="+mn-lt"/>
        <a:ea typeface="+mn-ea"/>
        <a:cs typeface="+mn-cs"/>
      </a:defRPr>
    </a:lvl6pPr>
    <a:lvl7pPr marL="2057266" algn="l" defTabSz="685755" rtl="0" eaLnBrk="1" latinLnBrk="0" hangingPunct="1">
      <a:defRPr sz="1400" kern="1200">
        <a:solidFill>
          <a:schemeClr val="tx1"/>
        </a:solidFill>
        <a:latin typeface="+mn-lt"/>
        <a:ea typeface="+mn-ea"/>
        <a:cs typeface="+mn-cs"/>
      </a:defRPr>
    </a:lvl7pPr>
    <a:lvl8pPr marL="2400145" algn="l" defTabSz="685755" rtl="0" eaLnBrk="1" latinLnBrk="0" hangingPunct="1">
      <a:defRPr sz="1400" kern="1200">
        <a:solidFill>
          <a:schemeClr val="tx1"/>
        </a:solidFill>
        <a:latin typeface="+mn-lt"/>
        <a:ea typeface="+mn-ea"/>
        <a:cs typeface="+mn-cs"/>
      </a:defRPr>
    </a:lvl8pPr>
    <a:lvl9pPr marL="2743022" algn="l" defTabSz="685755"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os="3840">
          <p15:clr>
            <a:srgbClr val="A4A3A4"/>
          </p15:clr>
        </p15:guide>
        <p15:guide id="3" pos="2880">
          <p15:clr>
            <a:srgbClr val="A4A3A4"/>
          </p15:clr>
        </p15:guide>
      </p15:sldGuideLst>
    </p:ext>
    <p:ext uri="{2D200454-40CA-4A62-9FC3-DE9A4176ACB9}">
      <p15:notesGuideLst xmlns:p15="http://schemas.microsoft.com/office/powerpoint/2012/main">
        <p15:guide id="1" orient="horz" pos="3128"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guyễn Anh Khiêm-Cục QLCL" initials="NAKQ" lastIdx="1" clrIdx="0">
    <p:extLst>
      <p:ext uri="{19B8F6BF-5375-455C-9EA6-DF929625EA0E}">
        <p15:presenceInfo xmlns:p15="http://schemas.microsoft.com/office/powerpoint/2012/main" userId="S::nakhiem@moet.edu.vn::ac09ae2e-032c-4fbe-974b-a6709e7e78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04C8"/>
    <a:srgbClr val="3E26A6"/>
    <a:srgbClr val="F3F2F1"/>
    <a:srgbClr val="21546D"/>
    <a:srgbClr val="1692D0"/>
    <a:srgbClr val="0DAB85"/>
    <a:srgbClr val="3C636C"/>
    <a:srgbClr val="22393E"/>
    <a:srgbClr val="000000"/>
    <a:srgbClr val="95A5A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404" autoAdjust="0"/>
    <p:restoredTop sz="93945" autoAdjust="0"/>
  </p:normalViewPr>
  <p:slideViewPr>
    <p:cSldViewPr snapToGrid="0" snapToObjects="1">
      <p:cViewPr varScale="1">
        <p:scale>
          <a:sx n="143" d="100"/>
          <a:sy n="143" d="100"/>
        </p:scale>
        <p:origin x="1044" y="120"/>
      </p:cViewPr>
      <p:guideLst>
        <p:guide orient="horz"/>
        <p:guide pos="3840"/>
        <p:guide pos="2880"/>
      </p:guideLst>
    </p:cSldViewPr>
  </p:slideViewPr>
  <p:outlineViewPr>
    <p:cViewPr>
      <p:scale>
        <a:sx n="33" d="100"/>
        <a:sy n="33" d="100"/>
      </p:scale>
      <p:origin x="0" y="13256"/>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7" d="100"/>
          <a:sy n="57" d="100"/>
        </p:scale>
        <p:origin x="2814" y="72"/>
      </p:cViewPr>
      <p:guideLst>
        <p:guide orient="horz" pos="3128"/>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5659" cy="498215"/>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sz="quarter" idx="1"/>
          </p:nvPr>
        </p:nvSpPr>
        <p:spPr>
          <a:xfrm>
            <a:off x="3850445" y="0"/>
            <a:ext cx="2945659" cy="498215"/>
          </a:xfrm>
          <a:prstGeom prst="rect">
            <a:avLst/>
          </a:prstGeom>
        </p:spPr>
        <p:txBody>
          <a:bodyPr vert="horz" lIns="91440" tIns="45720" rIns="91440" bIns="45720" rtlCol="0"/>
          <a:lstStyle>
            <a:lvl1pPr algn="r">
              <a:defRPr sz="1200"/>
            </a:lvl1pPr>
          </a:lstStyle>
          <a:p>
            <a:fld id="{2AD1A594-041B-449E-89BC-5A6CB1F5A9AB}" type="datetimeFigureOut">
              <a:rPr lang="id-ID" smtClean="0"/>
              <a:pPr/>
              <a:t>22/04/2023</a:t>
            </a:fld>
            <a:endParaRPr lang="id-ID"/>
          </a:p>
        </p:txBody>
      </p:sp>
      <p:sp>
        <p:nvSpPr>
          <p:cNvPr id="4" name="Footer Placeholder 3"/>
          <p:cNvSpPr>
            <a:spLocks noGrp="1"/>
          </p:cNvSpPr>
          <p:nvPr>
            <p:ph type="ftr" sz="quarter" idx="2"/>
          </p:nvPr>
        </p:nvSpPr>
        <p:spPr>
          <a:xfrm>
            <a:off x="2" y="9431600"/>
            <a:ext cx="2945659" cy="498214"/>
          </a:xfrm>
          <a:prstGeom prst="rect">
            <a:avLst/>
          </a:prstGeom>
        </p:spPr>
        <p:txBody>
          <a:bodyPr vert="horz" lIns="91440" tIns="45720" rIns="91440" bIns="45720" rtlCol="0" anchor="b"/>
          <a:lstStyle>
            <a:lvl1pPr algn="l">
              <a:defRPr sz="1200"/>
            </a:lvl1pPr>
          </a:lstStyle>
          <a:p>
            <a:endParaRPr lang="id-ID"/>
          </a:p>
        </p:txBody>
      </p:sp>
      <p:sp>
        <p:nvSpPr>
          <p:cNvPr id="5" name="Slide Number Placeholder 4"/>
          <p:cNvSpPr>
            <a:spLocks noGrp="1"/>
          </p:cNvSpPr>
          <p:nvPr>
            <p:ph type="sldNum" sz="quarter" idx="3"/>
          </p:nvPr>
        </p:nvSpPr>
        <p:spPr>
          <a:xfrm>
            <a:off x="3850445" y="9431600"/>
            <a:ext cx="2945659" cy="498214"/>
          </a:xfrm>
          <a:prstGeom prst="rect">
            <a:avLst/>
          </a:prstGeom>
        </p:spPr>
        <p:txBody>
          <a:bodyPr vert="horz" lIns="91440" tIns="45720" rIns="91440" bIns="45720" rtlCol="0" anchor="b"/>
          <a:lstStyle>
            <a:lvl1pPr algn="r">
              <a:defRPr sz="1200"/>
            </a:lvl1pPr>
          </a:lstStyle>
          <a:p>
            <a:fld id="{63DDDC53-01B7-4E0F-8BE2-02DC8C672187}" type="slidenum">
              <a:rPr lang="id-ID" smtClean="0"/>
              <a:pPr/>
              <a:t>‹#›</a:t>
            </a:fld>
            <a:endParaRPr lang="id-ID"/>
          </a:p>
        </p:txBody>
      </p:sp>
    </p:spTree>
    <p:extLst>
      <p:ext uri="{BB962C8B-B14F-4D97-AF65-F5344CB8AC3E}">
        <p14:creationId xmlns:p14="http://schemas.microsoft.com/office/powerpoint/2010/main" val="41719361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5659" cy="49821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5" y="0"/>
            <a:ext cx="2945659" cy="498215"/>
          </a:xfrm>
          <a:prstGeom prst="rect">
            <a:avLst/>
          </a:prstGeom>
        </p:spPr>
        <p:txBody>
          <a:bodyPr vert="horz" lIns="91440" tIns="45720" rIns="91440" bIns="45720" rtlCol="0"/>
          <a:lstStyle>
            <a:lvl1pPr algn="r">
              <a:defRPr sz="1200"/>
            </a:lvl1pPr>
          </a:lstStyle>
          <a:p>
            <a:fld id="{3E3CCC32-3486-46B1-A8B7-921064D8D59D}" type="datetimeFigureOut">
              <a:rPr lang="en-US" smtClean="0"/>
              <a:pPr/>
              <a:t>4/22/2023</a:t>
            </a:fld>
            <a:endParaRPr lang="en-US"/>
          </a:p>
        </p:txBody>
      </p:sp>
      <p:sp>
        <p:nvSpPr>
          <p:cNvPr id="4" name="Slide Image Placeholder 3"/>
          <p:cNvSpPr>
            <a:spLocks noGrp="1" noRot="1" noChangeAspect="1"/>
          </p:cNvSpPr>
          <p:nvPr>
            <p:ph type="sldImg" idx="2"/>
          </p:nvPr>
        </p:nvSpPr>
        <p:spPr>
          <a:xfrm>
            <a:off x="420688" y="1239838"/>
            <a:ext cx="5956300" cy="335121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8724"/>
            <a:ext cx="5438140" cy="3909864"/>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2" y="9431600"/>
            <a:ext cx="2945659" cy="49821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5" y="9431600"/>
            <a:ext cx="2945659" cy="498214"/>
          </a:xfrm>
          <a:prstGeom prst="rect">
            <a:avLst/>
          </a:prstGeom>
        </p:spPr>
        <p:txBody>
          <a:bodyPr vert="horz" lIns="91440" tIns="45720" rIns="91440" bIns="45720" rtlCol="0" anchor="b"/>
          <a:lstStyle>
            <a:lvl1pPr algn="r">
              <a:defRPr sz="1200"/>
            </a:lvl1pPr>
          </a:lstStyle>
          <a:p>
            <a:fld id="{74D1495A-DD81-44F4-9F54-1F39867BF2D9}" type="slidenum">
              <a:rPr lang="en-US" smtClean="0"/>
              <a:pPr/>
              <a:t>‹#›</a:t>
            </a:fld>
            <a:endParaRPr lang="en-US"/>
          </a:p>
        </p:txBody>
      </p:sp>
    </p:spTree>
    <p:extLst>
      <p:ext uri="{BB962C8B-B14F-4D97-AF65-F5344CB8AC3E}">
        <p14:creationId xmlns:p14="http://schemas.microsoft.com/office/powerpoint/2010/main" val="1023919786"/>
      </p:ext>
    </p:extLst>
  </p:cSld>
  <p:clrMap bg1="lt1" tx1="dk1" bg2="lt2" tx2="dk2" accent1="accent1" accent2="accent2" accent3="accent3" accent4="accent4" accent5="accent5" accent6="accent6" hlink="hlink" folHlink="folHlink"/>
  <p:notesStyle>
    <a:lvl1pPr marL="0" algn="l" defTabSz="685755" rtl="0" eaLnBrk="1" latinLnBrk="0" hangingPunct="1">
      <a:defRPr sz="900" kern="1200">
        <a:solidFill>
          <a:schemeClr val="tx1"/>
        </a:solidFill>
        <a:latin typeface="+mn-lt"/>
        <a:ea typeface="+mn-ea"/>
        <a:cs typeface="+mn-cs"/>
      </a:defRPr>
    </a:lvl1pPr>
    <a:lvl2pPr marL="342878" algn="l" defTabSz="685755" rtl="0" eaLnBrk="1" latinLnBrk="0" hangingPunct="1">
      <a:defRPr sz="900" kern="1200">
        <a:solidFill>
          <a:schemeClr val="tx1"/>
        </a:solidFill>
        <a:latin typeface="+mn-lt"/>
        <a:ea typeface="+mn-ea"/>
        <a:cs typeface="+mn-cs"/>
      </a:defRPr>
    </a:lvl2pPr>
    <a:lvl3pPr marL="685755" algn="l" defTabSz="685755" rtl="0" eaLnBrk="1" latinLnBrk="0" hangingPunct="1">
      <a:defRPr sz="900" kern="1200">
        <a:solidFill>
          <a:schemeClr val="tx1"/>
        </a:solidFill>
        <a:latin typeface="+mn-lt"/>
        <a:ea typeface="+mn-ea"/>
        <a:cs typeface="+mn-cs"/>
      </a:defRPr>
    </a:lvl3pPr>
    <a:lvl4pPr marL="1028633" algn="l" defTabSz="685755" rtl="0" eaLnBrk="1" latinLnBrk="0" hangingPunct="1">
      <a:defRPr sz="900" kern="1200">
        <a:solidFill>
          <a:schemeClr val="tx1"/>
        </a:solidFill>
        <a:latin typeface="+mn-lt"/>
        <a:ea typeface="+mn-ea"/>
        <a:cs typeface="+mn-cs"/>
      </a:defRPr>
    </a:lvl4pPr>
    <a:lvl5pPr marL="1371511" algn="l" defTabSz="685755" rtl="0" eaLnBrk="1" latinLnBrk="0" hangingPunct="1">
      <a:defRPr sz="900" kern="1200">
        <a:solidFill>
          <a:schemeClr val="tx1"/>
        </a:solidFill>
        <a:latin typeface="+mn-lt"/>
        <a:ea typeface="+mn-ea"/>
        <a:cs typeface="+mn-cs"/>
      </a:defRPr>
    </a:lvl5pPr>
    <a:lvl6pPr marL="1714389" algn="l" defTabSz="685755" rtl="0" eaLnBrk="1" latinLnBrk="0" hangingPunct="1">
      <a:defRPr sz="900" kern="1200">
        <a:solidFill>
          <a:schemeClr val="tx1"/>
        </a:solidFill>
        <a:latin typeface="+mn-lt"/>
        <a:ea typeface="+mn-ea"/>
        <a:cs typeface="+mn-cs"/>
      </a:defRPr>
    </a:lvl6pPr>
    <a:lvl7pPr marL="2057266" algn="l" defTabSz="685755" rtl="0" eaLnBrk="1" latinLnBrk="0" hangingPunct="1">
      <a:defRPr sz="900" kern="1200">
        <a:solidFill>
          <a:schemeClr val="tx1"/>
        </a:solidFill>
        <a:latin typeface="+mn-lt"/>
        <a:ea typeface="+mn-ea"/>
        <a:cs typeface="+mn-cs"/>
      </a:defRPr>
    </a:lvl7pPr>
    <a:lvl8pPr marL="2400145" algn="l" defTabSz="685755" rtl="0" eaLnBrk="1" latinLnBrk="0" hangingPunct="1">
      <a:defRPr sz="900" kern="1200">
        <a:solidFill>
          <a:schemeClr val="tx1"/>
        </a:solidFill>
        <a:latin typeface="+mn-lt"/>
        <a:ea typeface="+mn-ea"/>
        <a:cs typeface="+mn-cs"/>
      </a:defRPr>
    </a:lvl8pPr>
    <a:lvl9pPr marL="2743022" algn="l" defTabSz="685755"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39838"/>
            <a:ext cx="5956300" cy="3351212"/>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pPr/>
              <a:t>1</a:t>
            </a:fld>
            <a:endParaRPr lang="en-US"/>
          </a:p>
        </p:txBody>
      </p:sp>
    </p:spTree>
    <p:extLst>
      <p:ext uri="{BB962C8B-B14F-4D97-AF65-F5344CB8AC3E}">
        <p14:creationId xmlns:p14="http://schemas.microsoft.com/office/powerpoint/2010/main" val="18198911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39838"/>
            <a:ext cx="5956300" cy="3351212"/>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pPr/>
              <a:t>11</a:t>
            </a:fld>
            <a:endParaRPr lang="en-US"/>
          </a:p>
        </p:txBody>
      </p:sp>
    </p:spTree>
    <p:extLst>
      <p:ext uri="{BB962C8B-B14F-4D97-AF65-F5344CB8AC3E}">
        <p14:creationId xmlns:p14="http://schemas.microsoft.com/office/powerpoint/2010/main" val="7702374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39838"/>
            <a:ext cx="5956300" cy="3351212"/>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pPr/>
              <a:t>12</a:t>
            </a:fld>
            <a:endParaRPr lang="en-US"/>
          </a:p>
        </p:txBody>
      </p:sp>
    </p:spTree>
    <p:extLst>
      <p:ext uri="{BB962C8B-B14F-4D97-AF65-F5344CB8AC3E}">
        <p14:creationId xmlns:p14="http://schemas.microsoft.com/office/powerpoint/2010/main" val="7975081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39838"/>
            <a:ext cx="5956300" cy="3351212"/>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pPr/>
              <a:t>13</a:t>
            </a:fld>
            <a:endParaRPr lang="en-US"/>
          </a:p>
        </p:txBody>
      </p:sp>
    </p:spTree>
    <p:extLst>
      <p:ext uri="{BB962C8B-B14F-4D97-AF65-F5344CB8AC3E}">
        <p14:creationId xmlns:p14="http://schemas.microsoft.com/office/powerpoint/2010/main" val="10503481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39838"/>
            <a:ext cx="5956300" cy="3351212"/>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pPr/>
              <a:t>14</a:t>
            </a:fld>
            <a:endParaRPr lang="en-US"/>
          </a:p>
        </p:txBody>
      </p:sp>
    </p:spTree>
    <p:extLst>
      <p:ext uri="{BB962C8B-B14F-4D97-AF65-F5344CB8AC3E}">
        <p14:creationId xmlns:p14="http://schemas.microsoft.com/office/powerpoint/2010/main" val="19363841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39838"/>
            <a:ext cx="5956300" cy="3351212"/>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pPr/>
              <a:t>15</a:t>
            </a:fld>
            <a:endParaRPr lang="en-US"/>
          </a:p>
        </p:txBody>
      </p:sp>
    </p:spTree>
    <p:extLst>
      <p:ext uri="{BB962C8B-B14F-4D97-AF65-F5344CB8AC3E}">
        <p14:creationId xmlns:p14="http://schemas.microsoft.com/office/powerpoint/2010/main" val="3778285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39838"/>
            <a:ext cx="5956300" cy="3351212"/>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pPr/>
              <a:t>16</a:t>
            </a:fld>
            <a:endParaRPr lang="en-US"/>
          </a:p>
        </p:txBody>
      </p:sp>
    </p:spTree>
    <p:extLst>
      <p:ext uri="{BB962C8B-B14F-4D97-AF65-F5344CB8AC3E}">
        <p14:creationId xmlns:p14="http://schemas.microsoft.com/office/powerpoint/2010/main" val="30893064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39838"/>
            <a:ext cx="5956300" cy="3351212"/>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pPr/>
              <a:t>17</a:t>
            </a:fld>
            <a:endParaRPr lang="en-US"/>
          </a:p>
        </p:txBody>
      </p:sp>
    </p:spTree>
    <p:extLst>
      <p:ext uri="{BB962C8B-B14F-4D97-AF65-F5344CB8AC3E}">
        <p14:creationId xmlns:p14="http://schemas.microsoft.com/office/powerpoint/2010/main" val="32930329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39838"/>
            <a:ext cx="5956300" cy="3351212"/>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pPr/>
              <a:t>18</a:t>
            </a:fld>
            <a:endParaRPr lang="en-US"/>
          </a:p>
        </p:txBody>
      </p:sp>
    </p:spTree>
    <p:extLst>
      <p:ext uri="{BB962C8B-B14F-4D97-AF65-F5344CB8AC3E}">
        <p14:creationId xmlns:p14="http://schemas.microsoft.com/office/powerpoint/2010/main" val="1338311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39838"/>
            <a:ext cx="5956300" cy="3351212"/>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pPr/>
              <a:t>19</a:t>
            </a:fld>
            <a:endParaRPr lang="en-US"/>
          </a:p>
        </p:txBody>
      </p:sp>
    </p:spTree>
    <p:extLst>
      <p:ext uri="{BB962C8B-B14F-4D97-AF65-F5344CB8AC3E}">
        <p14:creationId xmlns:p14="http://schemas.microsoft.com/office/powerpoint/2010/main" val="19222752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39838"/>
            <a:ext cx="5956300" cy="3351212"/>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pPr/>
              <a:t>20</a:t>
            </a:fld>
            <a:endParaRPr lang="en-US"/>
          </a:p>
        </p:txBody>
      </p:sp>
    </p:spTree>
    <p:extLst>
      <p:ext uri="{BB962C8B-B14F-4D97-AF65-F5344CB8AC3E}">
        <p14:creationId xmlns:p14="http://schemas.microsoft.com/office/powerpoint/2010/main" val="12969608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39838"/>
            <a:ext cx="5956300" cy="3351212"/>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pPr/>
              <a:t>2</a:t>
            </a:fld>
            <a:endParaRPr lang="en-US"/>
          </a:p>
        </p:txBody>
      </p:sp>
    </p:spTree>
    <p:extLst>
      <p:ext uri="{BB962C8B-B14F-4D97-AF65-F5344CB8AC3E}">
        <p14:creationId xmlns:p14="http://schemas.microsoft.com/office/powerpoint/2010/main" val="20492326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39838"/>
            <a:ext cx="5956300" cy="3351212"/>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pPr/>
              <a:t>21</a:t>
            </a:fld>
            <a:endParaRPr lang="en-US"/>
          </a:p>
        </p:txBody>
      </p:sp>
    </p:spTree>
    <p:extLst>
      <p:ext uri="{BB962C8B-B14F-4D97-AF65-F5344CB8AC3E}">
        <p14:creationId xmlns:p14="http://schemas.microsoft.com/office/powerpoint/2010/main" val="2725139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41425"/>
            <a:ext cx="5956300" cy="3351213"/>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pPr/>
              <a:t>22</a:t>
            </a:fld>
            <a:endParaRPr lang="en-US"/>
          </a:p>
        </p:txBody>
      </p:sp>
    </p:spTree>
    <p:extLst>
      <p:ext uri="{BB962C8B-B14F-4D97-AF65-F5344CB8AC3E}">
        <p14:creationId xmlns:p14="http://schemas.microsoft.com/office/powerpoint/2010/main" val="756016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41425"/>
            <a:ext cx="5956300" cy="3351213"/>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pPr/>
              <a:t>23</a:t>
            </a:fld>
            <a:endParaRPr lang="en-US"/>
          </a:p>
        </p:txBody>
      </p:sp>
    </p:spTree>
    <p:extLst>
      <p:ext uri="{BB962C8B-B14F-4D97-AF65-F5344CB8AC3E}">
        <p14:creationId xmlns:p14="http://schemas.microsoft.com/office/powerpoint/2010/main" val="9379893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39838"/>
            <a:ext cx="5956300" cy="3351212"/>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pPr/>
              <a:t>24</a:t>
            </a:fld>
            <a:endParaRPr lang="en-US"/>
          </a:p>
        </p:txBody>
      </p:sp>
    </p:spTree>
    <p:extLst>
      <p:ext uri="{BB962C8B-B14F-4D97-AF65-F5344CB8AC3E}">
        <p14:creationId xmlns:p14="http://schemas.microsoft.com/office/powerpoint/2010/main" val="13254785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41425"/>
            <a:ext cx="5956300" cy="3351213"/>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pPr/>
              <a:t>25</a:t>
            </a:fld>
            <a:endParaRPr lang="en-US"/>
          </a:p>
        </p:txBody>
      </p:sp>
    </p:spTree>
    <p:extLst>
      <p:ext uri="{BB962C8B-B14F-4D97-AF65-F5344CB8AC3E}">
        <p14:creationId xmlns:p14="http://schemas.microsoft.com/office/powerpoint/2010/main" val="240590216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41425"/>
            <a:ext cx="5956300" cy="3351213"/>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pPr/>
              <a:t>26</a:t>
            </a:fld>
            <a:endParaRPr lang="en-US"/>
          </a:p>
        </p:txBody>
      </p:sp>
    </p:spTree>
    <p:extLst>
      <p:ext uri="{BB962C8B-B14F-4D97-AF65-F5344CB8AC3E}">
        <p14:creationId xmlns:p14="http://schemas.microsoft.com/office/powerpoint/2010/main" val="40758632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39838"/>
            <a:ext cx="5956300" cy="3351212"/>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pPr/>
              <a:t>27</a:t>
            </a:fld>
            <a:endParaRPr lang="en-US"/>
          </a:p>
        </p:txBody>
      </p:sp>
    </p:spTree>
    <p:extLst>
      <p:ext uri="{BB962C8B-B14F-4D97-AF65-F5344CB8AC3E}">
        <p14:creationId xmlns:p14="http://schemas.microsoft.com/office/powerpoint/2010/main" val="3334826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39838"/>
            <a:ext cx="5956300" cy="3351212"/>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pPr/>
              <a:t>28</a:t>
            </a:fld>
            <a:endParaRPr lang="en-US"/>
          </a:p>
        </p:txBody>
      </p:sp>
    </p:spTree>
    <p:extLst>
      <p:ext uri="{BB962C8B-B14F-4D97-AF65-F5344CB8AC3E}">
        <p14:creationId xmlns:p14="http://schemas.microsoft.com/office/powerpoint/2010/main" val="1153045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39838"/>
            <a:ext cx="5956300" cy="3351212"/>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pPr/>
              <a:t>3</a:t>
            </a:fld>
            <a:endParaRPr lang="en-US"/>
          </a:p>
        </p:txBody>
      </p:sp>
    </p:spTree>
    <p:extLst>
      <p:ext uri="{BB962C8B-B14F-4D97-AF65-F5344CB8AC3E}">
        <p14:creationId xmlns:p14="http://schemas.microsoft.com/office/powerpoint/2010/main" val="70173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39838"/>
            <a:ext cx="5956300" cy="3351212"/>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pPr/>
              <a:t>4</a:t>
            </a:fld>
            <a:endParaRPr lang="en-US"/>
          </a:p>
        </p:txBody>
      </p:sp>
    </p:spTree>
    <p:extLst>
      <p:ext uri="{BB962C8B-B14F-4D97-AF65-F5344CB8AC3E}">
        <p14:creationId xmlns:p14="http://schemas.microsoft.com/office/powerpoint/2010/main" val="33075470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39838"/>
            <a:ext cx="5956300" cy="3351212"/>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pPr/>
              <a:t>5</a:t>
            </a:fld>
            <a:endParaRPr lang="en-US"/>
          </a:p>
        </p:txBody>
      </p:sp>
    </p:spTree>
    <p:extLst>
      <p:ext uri="{BB962C8B-B14F-4D97-AF65-F5344CB8AC3E}">
        <p14:creationId xmlns:p14="http://schemas.microsoft.com/office/powerpoint/2010/main" val="14498501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39838"/>
            <a:ext cx="5956300" cy="3351212"/>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pPr/>
              <a:t>6</a:t>
            </a:fld>
            <a:endParaRPr lang="en-US"/>
          </a:p>
        </p:txBody>
      </p:sp>
    </p:spTree>
    <p:extLst>
      <p:ext uri="{BB962C8B-B14F-4D97-AF65-F5344CB8AC3E}">
        <p14:creationId xmlns:p14="http://schemas.microsoft.com/office/powerpoint/2010/main" val="9814556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39838"/>
            <a:ext cx="5956300" cy="3351212"/>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pPr/>
              <a:t>8</a:t>
            </a:fld>
            <a:endParaRPr lang="en-US"/>
          </a:p>
        </p:txBody>
      </p:sp>
    </p:spTree>
    <p:extLst>
      <p:ext uri="{BB962C8B-B14F-4D97-AF65-F5344CB8AC3E}">
        <p14:creationId xmlns:p14="http://schemas.microsoft.com/office/powerpoint/2010/main" val="19235334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39838"/>
            <a:ext cx="5956300" cy="3351212"/>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pPr/>
              <a:t>9</a:t>
            </a:fld>
            <a:endParaRPr lang="en-US"/>
          </a:p>
        </p:txBody>
      </p:sp>
    </p:spTree>
    <p:extLst>
      <p:ext uri="{BB962C8B-B14F-4D97-AF65-F5344CB8AC3E}">
        <p14:creationId xmlns:p14="http://schemas.microsoft.com/office/powerpoint/2010/main" val="2790928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39838"/>
            <a:ext cx="5956300" cy="3351212"/>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pPr/>
              <a:t>10</a:t>
            </a:fld>
            <a:endParaRPr lang="en-US"/>
          </a:p>
        </p:txBody>
      </p:sp>
    </p:spTree>
    <p:extLst>
      <p:ext uri="{BB962C8B-B14F-4D97-AF65-F5344CB8AC3E}">
        <p14:creationId xmlns:p14="http://schemas.microsoft.com/office/powerpoint/2010/main" val="34400321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1_Title Slide">
    <p:spTree>
      <p:nvGrpSpPr>
        <p:cNvPr id="1" name=""/>
        <p:cNvGrpSpPr/>
        <p:nvPr/>
      </p:nvGrpSpPr>
      <p:grpSpPr>
        <a:xfrm>
          <a:off x="0" y="0"/>
          <a:ext cx="0" cy="0"/>
          <a:chOff x="0" y="0"/>
          <a:chExt cx="0" cy="0"/>
        </a:xfrm>
      </p:grpSpPr>
      <p:pic>
        <p:nvPicPr>
          <p:cNvPr id="8" name="Picture 4"/>
          <p:cNvPicPr>
            <a:picLocks noChangeAspect="1" noChangeArrowheads="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0" y="4729162"/>
            <a:ext cx="9144000" cy="300038"/>
          </a:xfrm>
          <a:prstGeom prst="rect">
            <a:avLst/>
          </a:prstGeom>
          <a:noFill/>
          <a:ln w="9525">
            <a:noFill/>
            <a:miter lim="800000"/>
            <a:headEnd/>
            <a:tailEnd/>
          </a:ln>
          <a:effectLst/>
        </p:spPr>
      </p:pic>
    </p:spTree>
    <p:extLst>
      <p:ext uri="{BB962C8B-B14F-4D97-AF65-F5344CB8AC3E}">
        <p14:creationId xmlns:p14="http://schemas.microsoft.com/office/powerpoint/2010/main" val="4184576962"/>
      </p:ext>
    </p:extLst>
  </p:cSld>
  <p:clrMapOvr>
    <a:masterClrMapping/>
  </p:clrMapOvr>
  <mc:AlternateContent xmlns:mc="http://schemas.openxmlformats.org/markup-compatibility/2006" xmlns:p14="http://schemas.microsoft.com/office/powerpoint/2010/main">
    <mc:Choice Requires="p14">
      <p:transition>
        <p14:reveal/>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2864911"/>
      </p:ext>
    </p:extLst>
  </p:cSld>
  <p:clrMapOvr>
    <a:masterClrMapping/>
  </p:clrMapOvr>
  <mc:AlternateContent xmlns:mc="http://schemas.openxmlformats.org/markup-compatibility/2006" xmlns:p14="http://schemas.microsoft.com/office/powerpoint/2010/main">
    <mc:Choice Requires="p14">
      <p:transition>
        <p14:reveal/>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5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678786174"/>
      </p:ext>
    </p:extLst>
  </p:cSld>
  <p:clrMapOvr>
    <a:masterClrMapping/>
  </p:clrMapOvr>
  <mc:AlternateContent xmlns:mc="http://schemas.openxmlformats.org/markup-compatibility/2006" xmlns:p14="http://schemas.microsoft.com/office/powerpoint/2010/main">
    <mc:Choice Requires="p14">
      <p:transition>
        <p14:reveal/>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2420781"/>
      </p:ext>
    </p:extLst>
  </p:cSld>
  <p:clrMapOvr>
    <a:masterClrMapping/>
  </p:clrMapOvr>
  <mc:AlternateContent xmlns:mc="http://schemas.openxmlformats.org/markup-compatibility/2006" xmlns:p14="http://schemas.microsoft.com/office/powerpoint/2010/main">
    <mc:Choice Requires="p14">
      <p:transition>
        <p14:reveal/>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0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5101486"/>
      </p:ext>
    </p:extLst>
  </p:cSld>
  <p:clrMapOvr>
    <a:masterClrMapping/>
  </p:clrMapOvr>
  <mc:AlternateContent xmlns:mc="http://schemas.openxmlformats.org/markup-compatibility/2006" xmlns:p14="http://schemas.microsoft.com/office/powerpoint/2010/main">
    <mc:Choice Requires="p14">
      <p:transition>
        <p14:reveal/>
      </p:transition>
    </mc:Choice>
    <mc:Fallback xmlns="">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2700" y="-38100"/>
            <a:ext cx="8814910" cy="5143500"/>
          </a:xfrm>
          <a:prstGeom prst="rect">
            <a:avLst/>
          </a:prstGeom>
        </p:spPr>
      </p:pic>
    </p:spTree>
  </p:cSld>
  <p:clrMapOvr>
    <a:masterClrMapping/>
  </p:clrMapOvr>
  <mc:AlternateContent xmlns:mc="http://schemas.openxmlformats.org/markup-compatibility/2006" xmlns:p14="http://schemas.microsoft.com/office/powerpoint/2010/main">
    <mc:Choice Requires="p14">
      <p:transition>
        <p14:reveal/>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228480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85" r:id="rId4"/>
    <p:sldLayoutId id="2147483680" r:id="rId5"/>
    <p:sldLayoutId id="2147483686" r:id="rId6"/>
  </p:sldLayoutIdLst>
  <mc:AlternateContent xmlns:mc="http://schemas.openxmlformats.org/markup-compatibility/2006" xmlns:p14="http://schemas.microsoft.com/office/powerpoint/2010/main">
    <mc:Choice Requires="p14">
      <p:transition>
        <p14:reveal/>
      </p:transition>
    </mc:Choice>
    <mc:Fallback xmlns="">
      <p:transition>
        <p:fade/>
      </p:transition>
    </mc:Fallback>
  </mc:AlternateContent>
  <p:hf hdr="0" ftr="0" dt="0"/>
  <p:txStyles>
    <p:titleStyle>
      <a:lvl1pPr algn="l" defTabSz="685766" rtl="0" eaLnBrk="1" latinLnBrk="0" hangingPunct="1">
        <a:lnSpc>
          <a:spcPct val="90000"/>
        </a:lnSpc>
        <a:spcBef>
          <a:spcPct val="0"/>
        </a:spcBef>
        <a:buNone/>
        <a:defRPr lang="en-US" sz="2300" kern="1200">
          <a:solidFill>
            <a:schemeClr val="tx1">
              <a:lumMod val="75000"/>
              <a:lumOff val="25000"/>
            </a:schemeClr>
          </a:solidFill>
          <a:latin typeface="Calibri" pitchFamily="34" charset="0"/>
          <a:ea typeface="Roboto Medium" panose="02000000000000000000" pitchFamily="2" charset="0"/>
          <a:cs typeface="+mj-cs"/>
        </a:defRPr>
      </a:lvl1pPr>
    </p:titleStyle>
    <p:bodyStyle>
      <a:lvl1pPr marL="171442" indent="-171442" algn="l" defTabSz="685766" rtl="0" eaLnBrk="1" latinLnBrk="0" hangingPunct="1">
        <a:lnSpc>
          <a:spcPct val="90000"/>
        </a:lnSpc>
        <a:spcBef>
          <a:spcPts val="750"/>
        </a:spcBef>
        <a:buFont typeface="Arial" panose="020B0604020202020204" pitchFamily="34" charset="0"/>
        <a:buChar char="•"/>
        <a:defRPr lang="en-US" sz="1800" kern="1200" dirty="0" smtClean="0">
          <a:solidFill>
            <a:schemeClr val="tx1">
              <a:lumMod val="75000"/>
              <a:lumOff val="25000"/>
            </a:schemeClr>
          </a:solidFill>
          <a:effectLst/>
          <a:latin typeface="Calibri" pitchFamily="34" charset="0"/>
          <a:ea typeface="Roboto Light" panose="02000000000000000000" pitchFamily="2" charset="0"/>
          <a:cs typeface="+mn-cs"/>
        </a:defRPr>
      </a:lvl1pPr>
      <a:lvl2pPr marL="514325" indent="-171442" algn="l" defTabSz="685766" rtl="0" eaLnBrk="1" latinLnBrk="0" hangingPunct="1">
        <a:lnSpc>
          <a:spcPct val="90000"/>
        </a:lnSpc>
        <a:spcBef>
          <a:spcPts val="375"/>
        </a:spcBef>
        <a:buFont typeface="Arial" panose="020B0604020202020204" pitchFamily="34" charset="0"/>
        <a:buChar char="•"/>
        <a:defRPr lang="en-US" sz="1500" kern="1200" dirty="0" smtClean="0">
          <a:solidFill>
            <a:schemeClr val="tx1">
              <a:lumMod val="75000"/>
              <a:lumOff val="25000"/>
            </a:schemeClr>
          </a:solidFill>
          <a:effectLst/>
          <a:latin typeface="Calibri" pitchFamily="34" charset="0"/>
          <a:ea typeface="Roboto Light" panose="02000000000000000000" pitchFamily="2" charset="0"/>
          <a:cs typeface="+mn-cs"/>
        </a:defRPr>
      </a:lvl2pPr>
      <a:lvl3pPr marL="857207" indent="-171442" algn="l" defTabSz="685766" rtl="0" eaLnBrk="1" latinLnBrk="0" hangingPunct="1">
        <a:lnSpc>
          <a:spcPct val="90000"/>
        </a:lnSpc>
        <a:spcBef>
          <a:spcPts val="375"/>
        </a:spcBef>
        <a:buFont typeface="Arial" panose="020B0604020202020204" pitchFamily="34" charset="0"/>
        <a:buChar char="•"/>
        <a:defRPr lang="en-US" sz="1400" kern="1200" dirty="0" smtClean="0">
          <a:solidFill>
            <a:schemeClr val="tx1">
              <a:lumMod val="75000"/>
              <a:lumOff val="25000"/>
            </a:schemeClr>
          </a:solidFill>
          <a:effectLst/>
          <a:latin typeface="Calibri" pitchFamily="34" charset="0"/>
          <a:ea typeface="Roboto Light" panose="02000000000000000000" pitchFamily="2" charset="0"/>
          <a:cs typeface="+mn-cs"/>
        </a:defRPr>
      </a:lvl3pPr>
      <a:lvl4pPr marL="1200090" indent="-171442" algn="l" defTabSz="685766" rtl="0" eaLnBrk="1" latinLnBrk="0" hangingPunct="1">
        <a:lnSpc>
          <a:spcPct val="90000"/>
        </a:lnSpc>
        <a:spcBef>
          <a:spcPts val="375"/>
        </a:spcBef>
        <a:buFont typeface="Arial" panose="020B0604020202020204" pitchFamily="34" charset="0"/>
        <a:buChar char="•"/>
        <a:defRPr lang="en-US" sz="1200" kern="1200" dirty="0" smtClean="0">
          <a:solidFill>
            <a:schemeClr val="tx1">
              <a:lumMod val="75000"/>
              <a:lumOff val="25000"/>
            </a:schemeClr>
          </a:solidFill>
          <a:effectLst/>
          <a:latin typeface="Calibri" pitchFamily="34" charset="0"/>
          <a:ea typeface="Roboto Light" panose="02000000000000000000" pitchFamily="2" charset="0"/>
          <a:cs typeface="+mn-cs"/>
        </a:defRPr>
      </a:lvl4pPr>
      <a:lvl5pPr marL="1542974" indent="-171442" algn="l" defTabSz="685766" rtl="0" eaLnBrk="1" latinLnBrk="0" hangingPunct="1">
        <a:lnSpc>
          <a:spcPct val="90000"/>
        </a:lnSpc>
        <a:spcBef>
          <a:spcPts val="375"/>
        </a:spcBef>
        <a:buFont typeface="Arial" panose="020B0604020202020204" pitchFamily="34" charset="0"/>
        <a:buChar char="•"/>
        <a:defRPr lang="en-US" sz="1200" kern="1200" dirty="0">
          <a:solidFill>
            <a:schemeClr val="tx1">
              <a:lumMod val="75000"/>
              <a:lumOff val="25000"/>
            </a:schemeClr>
          </a:solidFill>
          <a:effectLst/>
          <a:latin typeface="Calibri" pitchFamily="34" charset="0"/>
          <a:ea typeface="Roboto Light" panose="02000000000000000000" pitchFamily="2" charset="0"/>
          <a:cs typeface="+mn-cs"/>
        </a:defRPr>
      </a:lvl5pPr>
      <a:lvl6pPr marL="1885856"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766" rtl="0" eaLnBrk="1" latinLnBrk="0" hangingPunct="1">
        <a:defRPr sz="1400" kern="1200">
          <a:solidFill>
            <a:schemeClr val="tx1"/>
          </a:solidFill>
          <a:latin typeface="+mn-lt"/>
          <a:ea typeface="+mn-ea"/>
          <a:cs typeface="+mn-cs"/>
        </a:defRPr>
      </a:lvl1pPr>
      <a:lvl2pPr marL="342884" algn="l" defTabSz="685766" rtl="0" eaLnBrk="1" latinLnBrk="0" hangingPunct="1">
        <a:defRPr sz="1400" kern="1200">
          <a:solidFill>
            <a:schemeClr val="tx1"/>
          </a:solidFill>
          <a:latin typeface="+mn-lt"/>
          <a:ea typeface="+mn-ea"/>
          <a:cs typeface="+mn-cs"/>
        </a:defRPr>
      </a:lvl2pPr>
      <a:lvl3pPr marL="685766" algn="l" defTabSz="685766" rtl="0" eaLnBrk="1" latinLnBrk="0" hangingPunct="1">
        <a:defRPr sz="1400" kern="1200">
          <a:solidFill>
            <a:schemeClr val="tx1"/>
          </a:solidFill>
          <a:latin typeface="+mn-lt"/>
          <a:ea typeface="+mn-ea"/>
          <a:cs typeface="+mn-cs"/>
        </a:defRPr>
      </a:lvl3pPr>
      <a:lvl4pPr marL="1028649" algn="l" defTabSz="685766" rtl="0" eaLnBrk="1" latinLnBrk="0" hangingPunct="1">
        <a:defRPr sz="1400" kern="1200">
          <a:solidFill>
            <a:schemeClr val="tx1"/>
          </a:solidFill>
          <a:latin typeface="+mn-lt"/>
          <a:ea typeface="+mn-ea"/>
          <a:cs typeface="+mn-cs"/>
        </a:defRPr>
      </a:lvl4pPr>
      <a:lvl5pPr marL="1371532" algn="l" defTabSz="685766" rtl="0" eaLnBrk="1" latinLnBrk="0" hangingPunct="1">
        <a:defRPr sz="1400" kern="1200">
          <a:solidFill>
            <a:schemeClr val="tx1"/>
          </a:solidFill>
          <a:latin typeface="+mn-lt"/>
          <a:ea typeface="+mn-ea"/>
          <a:cs typeface="+mn-cs"/>
        </a:defRPr>
      </a:lvl5pPr>
      <a:lvl6pPr marL="1714415" algn="l" defTabSz="685766" rtl="0" eaLnBrk="1" latinLnBrk="0" hangingPunct="1">
        <a:defRPr sz="1400" kern="1200">
          <a:solidFill>
            <a:schemeClr val="tx1"/>
          </a:solidFill>
          <a:latin typeface="+mn-lt"/>
          <a:ea typeface="+mn-ea"/>
          <a:cs typeface="+mn-cs"/>
        </a:defRPr>
      </a:lvl6pPr>
      <a:lvl7pPr marL="2057297" algn="l" defTabSz="685766" rtl="0" eaLnBrk="1" latinLnBrk="0" hangingPunct="1">
        <a:defRPr sz="1400" kern="1200">
          <a:solidFill>
            <a:schemeClr val="tx1"/>
          </a:solidFill>
          <a:latin typeface="+mn-lt"/>
          <a:ea typeface="+mn-ea"/>
          <a:cs typeface="+mn-cs"/>
        </a:defRPr>
      </a:lvl7pPr>
      <a:lvl8pPr marL="2400180" algn="l" defTabSz="685766" rtl="0" eaLnBrk="1" latinLnBrk="0" hangingPunct="1">
        <a:defRPr sz="1400" kern="1200">
          <a:solidFill>
            <a:schemeClr val="tx1"/>
          </a:solidFill>
          <a:latin typeface="+mn-lt"/>
          <a:ea typeface="+mn-ea"/>
          <a:cs typeface="+mn-cs"/>
        </a:defRPr>
      </a:lvl8pPr>
      <a:lvl9pPr marL="2743064" algn="l" defTabSz="685766"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p:cNvSpPr txBox="1"/>
          <p:nvPr/>
        </p:nvSpPr>
        <p:spPr>
          <a:xfrm>
            <a:off x="158496" y="1609134"/>
            <a:ext cx="8875776" cy="892552"/>
          </a:xfrm>
          <a:prstGeom prst="rect">
            <a:avLst/>
          </a:prstGeom>
          <a:noFill/>
        </p:spPr>
        <p:txBody>
          <a:bodyPr wrap="square" rtlCol="0">
            <a:spAutoFit/>
          </a:bodyPr>
          <a:lstStyle/>
          <a:p>
            <a:pPr algn="ctr"/>
            <a:r>
              <a:rPr lang="en-US" sz="2600" b="1" dirty="0" smtClean="0">
                <a:solidFill>
                  <a:srgbClr val="0D04C8"/>
                </a:solidFill>
                <a:latin typeface="Times New Roman" panose="02020603050405020304" pitchFamily="18" charset="0"/>
                <a:cs typeface="Times New Roman" panose="02020603050405020304" pitchFamily="18" charset="0"/>
              </a:rPr>
              <a:t>TRIỂN KHAI CÔNG TÁC </a:t>
            </a:r>
          </a:p>
          <a:p>
            <a:pPr algn="ctr"/>
            <a:r>
              <a:rPr lang="en-US" sz="2600" b="1" dirty="0" smtClean="0">
                <a:solidFill>
                  <a:srgbClr val="0D04C8"/>
                </a:solidFill>
                <a:latin typeface="Times New Roman" panose="02020603050405020304" pitchFamily="18" charset="0"/>
                <a:cs typeface="Times New Roman" panose="02020603050405020304" pitchFamily="18" charset="0"/>
              </a:rPr>
              <a:t>TỔ </a:t>
            </a:r>
            <a:r>
              <a:rPr lang="en-US" sz="2600" b="1" dirty="0">
                <a:solidFill>
                  <a:srgbClr val="0D04C8"/>
                </a:solidFill>
                <a:latin typeface="Times New Roman" panose="02020603050405020304" pitchFamily="18" charset="0"/>
                <a:cs typeface="Times New Roman" panose="02020603050405020304" pitchFamily="18" charset="0"/>
              </a:rPr>
              <a:t>CHỨC </a:t>
            </a:r>
            <a:r>
              <a:rPr lang="en-US" sz="2600" b="1" spc="-50" dirty="0" smtClean="0">
                <a:solidFill>
                  <a:srgbClr val="0D04C8"/>
                </a:solidFill>
                <a:latin typeface="Times New Roman" panose="02020603050405020304" pitchFamily="18" charset="0"/>
                <a:cs typeface="Times New Roman" panose="02020603050405020304" pitchFamily="18" charset="0"/>
              </a:rPr>
              <a:t>THI </a:t>
            </a:r>
            <a:r>
              <a:rPr lang="en-US" sz="2600" b="1" spc="-50" dirty="0">
                <a:solidFill>
                  <a:srgbClr val="0D04C8"/>
                </a:solidFill>
                <a:latin typeface="Times New Roman" panose="02020603050405020304" pitchFamily="18" charset="0"/>
                <a:cs typeface="Times New Roman" panose="02020603050405020304" pitchFamily="18" charset="0"/>
              </a:rPr>
              <a:t>TỐT NGHIỆP </a:t>
            </a:r>
            <a:r>
              <a:rPr lang="en-US" sz="2600" b="1" spc="-50" dirty="0" smtClean="0">
                <a:solidFill>
                  <a:srgbClr val="0D04C8"/>
                </a:solidFill>
                <a:latin typeface="Times New Roman" panose="02020603050405020304" pitchFamily="18" charset="0"/>
                <a:cs typeface="Times New Roman" panose="02020603050405020304" pitchFamily="18" charset="0"/>
              </a:rPr>
              <a:t>THPT NĂM 2023</a:t>
            </a:r>
            <a:endParaRPr lang="en-US" sz="2600" b="1" spc="-50" dirty="0">
              <a:solidFill>
                <a:srgbClr val="0D04C8"/>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212266FA-920A-4B50-83DC-7E64A575FDFA}"/>
              </a:ext>
            </a:extLst>
          </p:cNvPr>
          <p:cNvSpPr txBox="1"/>
          <p:nvPr/>
        </p:nvSpPr>
        <p:spPr>
          <a:xfrm>
            <a:off x="3021222" y="4667369"/>
            <a:ext cx="3439648" cy="338554"/>
          </a:xfrm>
          <a:prstGeom prst="rect">
            <a:avLst/>
          </a:prstGeom>
          <a:noFill/>
        </p:spPr>
        <p:txBody>
          <a:bodyPr wrap="square" rtlCol="0">
            <a:spAutoFit/>
          </a:bodyPr>
          <a:lstStyle/>
          <a:p>
            <a:r>
              <a:rPr lang="en-US" sz="1600" b="1" i="1" dirty="0" err="1" smtClean="0">
                <a:solidFill>
                  <a:srgbClr val="0D04C8"/>
                </a:solidFill>
                <a:latin typeface="Times New Roman" panose="02020603050405020304" pitchFamily="18" charset="0"/>
                <a:cs typeface="Times New Roman" panose="02020603050405020304" pitchFamily="18" charset="0"/>
              </a:rPr>
              <a:t>Hải</a:t>
            </a:r>
            <a:r>
              <a:rPr lang="en-US" sz="1600" b="1" i="1" dirty="0" smtClean="0">
                <a:solidFill>
                  <a:srgbClr val="0D04C8"/>
                </a:solidFill>
                <a:latin typeface="Times New Roman" panose="02020603050405020304" pitchFamily="18" charset="0"/>
                <a:cs typeface="Times New Roman" panose="02020603050405020304" pitchFamily="18" charset="0"/>
              </a:rPr>
              <a:t> </a:t>
            </a:r>
            <a:r>
              <a:rPr lang="en-US" sz="1600" b="1" i="1" dirty="0" err="1" smtClean="0">
                <a:solidFill>
                  <a:srgbClr val="0D04C8"/>
                </a:solidFill>
                <a:latin typeface="Times New Roman" panose="02020603050405020304" pitchFamily="18" charset="0"/>
                <a:cs typeface="Times New Roman" panose="02020603050405020304" pitchFamily="18" charset="0"/>
              </a:rPr>
              <a:t>Phòng</a:t>
            </a:r>
            <a:r>
              <a:rPr lang="en-US" sz="1600" b="1" i="1" dirty="0" smtClean="0">
                <a:solidFill>
                  <a:srgbClr val="0D04C8"/>
                </a:solidFill>
                <a:latin typeface="Times New Roman" panose="02020603050405020304" pitchFamily="18" charset="0"/>
                <a:cs typeface="Times New Roman" panose="02020603050405020304" pitchFamily="18" charset="0"/>
              </a:rPr>
              <a:t>, </a:t>
            </a:r>
            <a:r>
              <a:rPr lang="en-US" sz="1600" b="1" i="1" dirty="0" err="1">
                <a:solidFill>
                  <a:srgbClr val="0D04C8"/>
                </a:solidFill>
                <a:latin typeface="Times New Roman" panose="02020603050405020304" pitchFamily="18" charset="0"/>
                <a:cs typeface="Times New Roman" panose="02020603050405020304" pitchFamily="18" charset="0"/>
              </a:rPr>
              <a:t>ngày</a:t>
            </a:r>
            <a:r>
              <a:rPr lang="en-US" sz="1600" b="1" i="1" dirty="0">
                <a:solidFill>
                  <a:srgbClr val="0D04C8"/>
                </a:solidFill>
                <a:latin typeface="Times New Roman" panose="02020603050405020304" pitchFamily="18" charset="0"/>
                <a:cs typeface="Times New Roman" panose="02020603050405020304" pitchFamily="18" charset="0"/>
              </a:rPr>
              <a:t> </a:t>
            </a:r>
            <a:r>
              <a:rPr lang="en-US" sz="1600" b="1" i="1" dirty="0" smtClean="0">
                <a:solidFill>
                  <a:srgbClr val="0D04C8"/>
                </a:solidFill>
                <a:latin typeface="Times New Roman" panose="02020603050405020304" pitchFamily="18" charset="0"/>
                <a:cs typeface="Times New Roman" panose="02020603050405020304" pitchFamily="18" charset="0"/>
              </a:rPr>
              <a:t>    </a:t>
            </a:r>
            <a:r>
              <a:rPr lang="en-US" sz="1600" b="1" i="1" dirty="0" err="1">
                <a:solidFill>
                  <a:srgbClr val="0D04C8"/>
                </a:solidFill>
                <a:latin typeface="Times New Roman" panose="02020603050405020304" pitchFamily="18" charset="0"/>
                <a:cs typeface="Times New Roman" panose="02020603050405020304" pitchFamily="18" charset="0"/>
              </a:rPr>
              <a:t>tháng</a:t>
            </a:r>
            <a:r>
              <a:rPr lang="en-US" sz="1600" b="1" i="1" dirty="0">
                <a:solidFill>
                  <a:srgbClr val="0D04C8"/>
                </a:solidFill>
                <a:latin typeface="Times New Roman" panose="02020603050405020304" pitchFamily="18" charset="0"/>
                <a:cs typeface="Times New Roman" panose="02020603050405020304" pitchFamily="18" charset="0"/>
              </a:rPr>
              <a:t> 4 </a:t>
            </a:r>
            <a:r>
              <a:rPr lang="en-US" sz="1600" b="1" i="1" dirty="0" err="1">
                <a:solidFill>
                  <a:srgbClr val="0D04C8"/>
                </a:solidFill>
                <a:latin typeface="Times New Roman" panose="02020603050405020304" pitchFamily="18" charset="0"/>
                <a:cs typeface="Times New Roman" panose="02020603050405020304" pitchFamily="18" charset="0"/>
              </a:rPr>
              <a:t>năm</a:t>
            </a:r>
            <a:r>
              <a:rPr lang="en-US" sz="1600" b="1" i="1" dirty="0">
                <a:solidFill>
                  <a:srgbClr val="0D04C8"/>
                </a:solidFill>
                <a:latin typeface="Times New Roman" panose="02020603050405020304" pitchFamily="18" charset="0"/>
                <a:cs typeface="Times New Roman" panose="02020603050405020304" pitchFamily="18" charset="0"/>
              </a:rPr>
              <a:t> 2023</a:t>
            </a:r>
          </a:p>
        </p:txBody>
      </p:sp>
      <p:sp>
        <p:nvSpPr>
          <p:cNvPr id="6" name="TextBox 5">
            <a:extLst>
              <a:ext uri="{FF2B5EF4-FFF2-40B4-BE49-F238E27FC236}">
                <a16:creationId xmlns:a16="http://schemas.microsoft.com/office/drawing/2014/main" id="{212266FA-920A-4B50-83DC-7E64A575FDFA}"/>
              </a:ext>
            </a:extLst>
          </p:cNvPr>
          <p:cNvSpPr txBox="1"/>
          <p:nvPr/>
        </p:nvSpPr>
        <p:spPr>
          <a:xfrm>
            <a:off x="2329384" y="210943"/>
            <a:ext cx="5219421" cy="707886"/>
          </a:xfrm>
          <a:prstGeom prst="rect">
            <a:avLst/>
          </a:prstGeom>
          <a:noFill/>
        </p:spPr>
        <p:txBody>
          <a:bodyPr wrap="square" rtlCol="0">
            <a:spAutoFit/>
          </a:bodyPr>
          <a:lstStyle/>
          <a:p>
            <a:pPr algn="ctr"/>
            <a:r>
              <a:rPr lang="en-US" sz="2000" b="1" dirty="0" smtClean="0">
                <a:solidFill>
                  <a:srgbClr val="FF0000"/>
                </a:solidFill>
                <a:latin typeface="Times New Roman" panose="02020603050405020304" pitchFamily="18" charset="0"/>
                <a:cs typeface="Times New Roman" panose="02020603050405020304" pitchFamily="18" charset="0"/>
              </a:rPr>
              <a:t>SỞ GIÁO DỤC VÀ ĐÀO TẠO HẢI </a:t>
            </a:r>
            <a:r>
              <a:rPr lang="en-US" sz="2000" b="1" dirty="0" smtClean="0">
                <a:solidFill>
                  <a:srgbClr val="FF0000"/>
                </a:solidFill>
                <a:latin typeface="Times New Roman" panose="02020603050405020304" pitchFamily="18" charset="0"/>
                <a:cs typeface="Times New Roman" panose="02020603050405020304" pitchFamily="18" charset="0"/>
              </a:rPr>
              <a:t>PHÒNG</a:t>
            </a:r>
          </a:p>
          <a:p>
            <a:pPr algn="ctr"/>
            <a:r>
              <a:rPr lang="en-US" sz="2000" b="1" dirty="0" smtClean="0">
                <a:solidFill>
                  <a:srgbClr val="FF0000"/>
                </a:solidFill>
                <a:latin typeface="Times New Roman" panose="02020603050405020304" pitchFamily="18" charset="0"/>
                <a:cs typeface="Times New Roman" panose="02020603050405020304" pitchFamily="18" charset="0"/>
              </a:rPr>
              <a:t>TRƯỜNG THPT………….</a:t>
            </a:r>
            <a:endParaRPr lang="en-US" sz="2000" b="1" dirty="0">
              <a:solidFill>
                <a:srgbClr val="FF0000"/>
              </a:solidFill>
              <a:latin typeface="Times New Roman" panose="02020603050405020304" pitchFamily="18" charset="0"/>
              <a:cs typeface="Times New Roman" panose="02020603050405020304" pitchFamily="18" charset="0"/>
            </a:endParaRPr>
          </a:p>
        </p:txBody>
      </p:sp>
      <p:cxnSp>
        <p:nvCxnSpPr>
          <p:cNvPr id="7" name="Straight Connector 6"/>
          <p:cNvCxnSpPr/>
          <p:nvPr/>
        </p:nvCxnSpPr>
        <p:spPr>
          <a:xfrm flipV="1">
            <a:off x="3977977" y="831311"/>
            <a:ext cx="2149173" cy="1334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52269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p:cNvGrpSpPr/>
          <p:nvPr/>
        </p:nvGrpSpPr>
        <p:grpSpPr>
          <a:xfrm>
            <a:off x="1" y="4859081"/>
            <a:ext cx="3317351" cy="74428"/>
            <a:chOff x="1" y="4901613"/>
            <a:chExt cx="3317351" cy="74428"/>
          </a:xfrm>
        </p:grpSpPr>
        <p:sp>
          <p:nvSpPr>
            <p:cNvPr id="26" name="Snip Single Corner Rectangle 25"/>
            <p:cNvSpPr/>
            <p:nvPr/>
          </p:nvSpPr>
          <p:spPr>
            <a:xfrm>
              <a:off x="1" y="4901613"/>
              <a:ext cx="3157863" cy="74428"/>
            </a:xfrm>
            <a:prstGeom prst="snip1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ight Triangle 26"/>
            <p:cNvSpPr/>
            <p:nvPr/>
          </p:nvSpPr>
          <p:spPr>
            <a:xfrm>
              <a:off x="3157864" y="4901613"/>
              <a:ext cx="159488" cy="70636"/>
            </a:xfrm>
            <a:prstGeom prst="rtTriangl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p:cNvGrpSpPr/>
          <p:nvPr/>
        </p:nvGrpSpPr>
        <p:grpSpPr>
          <a:xfrm>
            <a:off x="3327994" y="4956361"/>
            <a:ext cx="5816006" cy="74017"/>
            <a:chOff x="3327994" y="4860244"/>
            <a:chExt cx="5837270" cy="74438"/>
          </a:xfrm>
        </p:grpSpPr>
        <p:sp>
          <p:nvSpPr>
            <p:cNvPr id="29" name="Snip Single Corner Rectangle 28"/>
            <p:cNvSpPr/>
            <p:nvPr/>
          </p:nvSpPr>
          <p:spPr>
            <a:xfrm rot="10800000">
              <a:off x="3519376" y="4860244"/>
              <a:ext cx="5645888" cy="74437"/>
            </a:xfrm>
            <a:prstGeom prst="snip1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Triangle 29"/>
            <p:cNvSpPr/>
            <p:nvPr/>
          </p:nvSpPr>
          <p:spPr>
            <a:xfrm rot="16200000" flipH="1">
              <a:off x="3397313" y="4791347"/>
              <a:ext cx="74016" cy="212653"/>
            </a:xfrm>
            <a:prstGeom prst="rtTriangl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TextBox 12">
            <a:extLst>
              <a:ext uri="{FF2B5EF4-FFF2-40B4-BE49-F238E27FC236}">
                <a16:creationId xmlns:a16="http://schemas.microsoft.com/office/drawing/2014/main" id="{DD969E7B-FFBD-4B0F-9D1C-69EFFB65C9AC}"/>
              </a:ext>
            </a:extLst>
          </p:cNvPr>
          <p:cNvSpPr txBox="1"/>
          <p:nvPr/>
        </p:nvSpPr>
        <p:spPr>
          <a:xfrm>
            <a:off x="360947" y="796015"/>
            <a:ext cx="8464398" cy="4293483"/>
          </a:xfrm>
          <a:prstGeom prst="rect">
            <a:avLst/>
          </a:prstGeom>
          <a:noFill/>
        </p:spPr>
        <p:txBody>
          <a:bodyPr wrap="square" rtlCol="0">
            <a:spAutoFit/>
          </a:bodyPr>
          <a:lstStyle/>
          <a:p>
            <a:pPr algn="just">
              <a:lnSpc>
                <a:spcPts val="2200"/>
              </a:lnSpc>
              <a:spcBef>
                <a:spcPts val="200"/>
              </a:spcBef>
            </a:pPr>
            <a:r>
              <a:rPr lang="en-US" sz="1800" b="1" dirty="0">
                <a:solidFill>
                  <a:srgbClr val="0D04C8"/>
                </a:solidFill>
              </a:rPr>
              <a:t>4. </a:t>
            </a:r>
            <a:r>
              <a:rPr lang="vi-VN" sz="1800" b="1" dirty="0">
                <a:solidFill>
                  <a:srgbClr val="0D04C8"/>
                </a:solidFill>
              </a:rPr>
              <a:t>Công tác coi thi</a:t>
            </a:r>
            <a:r>
              <a:rPr lang="en-US" sz="1800" b="1" dirty="0">
                <a:solidFill>
                  <a:srgbClr val="0D04C8"/>
                </a:solidFill>
              </a:rPr>
              <a:t> (</a:t>
            </a:r>
            <a:r>
              <a:rPr lang="en-US" sz="1800" b="1" dirty="0" err="1">
                <a:solidFill>
                  <a:srgbClr val="0D04C8"/>
                </a:solidFill>
              </a:rPr>
              <a:t>tiếp</a:t>
            </a:r>
            <a:r>
              <a:rPr lang="en-US" sz="1800" b="1" dirty="0">
                <a:solidFill>
                  <a:srgbClr val="0D04C8"/>
                </a:solidFill>
              </a:rPr>
              <a:t>)</a:t>
            </a:r>
          </a:p>
          <a:p>
            <a:pPr marL="285750" indent="-285750" algn="just">
              <a:lnSpc>
                <a:spcPts val="2200"/>
              </a:lnSpc>
              <a:spcBef>
                <a:spcPts val="200"/>
              </a:spcBef>
              <a:buFont typeface="Arial" panose="020B0604020202020204" pitchFamily="34" charset="0"/>
              <a:buChar char="•"/>
            </a:pPr>
            <a:r>
              <a:rPr lang="en-US" sz="1800" dirty="0" err="1">
                <a:solidFill>
                  <a:srgbClr val="0D04C8"/>
                </a:solidFill>
              </a:rPr>
              <a:t>Nhắc</a:t>
            </a:r>
            <a:r>
              <a:rPr lang="en-US" sz="1800" dirty="0">
                <a:solidFill>
                  <a:srgbClr val="0D04C8"/>
                </a:solidFill>
              </a:rPr>
              <a:t> </a:t>
            </a:r>
            <a:r>
              <a:rPr lang="en-US" sz="1800" dirty="0" err="1">
                <a:solidFill>
                  <a:srgbClr val="0D04C8"/>
                </a:solidFill>
              </a:rPr>
              <a:t>nhở</a:t>
            </a:r>
            <a:r>
              <a:rPr lang="en-US" sz="1800" dirty="0">
                <a:solidFill>
                  <a:srgbClr val="0D04C8"/>
                </a:solidFill>
              </a:rPr>
              <a:t> </a:t>
            </a:r>
            <a:r>
              <a:rPr lang="en-US" sz="1800" dirty="0" err="1">
                <a:solidFill>
                  <a:srgbClr val="0D04C8"/>
                </a:solidFill>
              </a:rPr>
              <a:t>thí</a:t>
            </a:r>
            <a:r>
              <a:rPr lang="en-US" sz="1800" dirty="0">
                <a:solidFill>
                  <a:srgbClr val="0D04C8"/>
                </a:solidFill>
              </a:rPr>
              <a:t> </a:t>
            </a:r>
            <a:r>
              <a:rPr lang="en-US" sz="1800" dirty="0" err="1">
                <a:solidFill>
                  <a:srgbClr val="0D04C8"/>
                </a:solidFill>
              </a:rPr>
              <a:t>sinh</a:t>
            </a:r>
            <a:r>
              <a:rPr lang="en-US" sz="1800" dirty="0">
                <a:solidFill>
                  <a:srgbClr val="0D04C8"/>
                </a:solidFill>
              </a:rPr>
              <a:t> </a:t>
            </a:r>
            <a:r>
              <a:rPr lang="en-US" sz="1800" dirty="0" err="1">
                <a:solidFill>
                  <a:srgbClr val="FF0000"/>
                </a:solidFill>
              </a:rPr>
              <a:t>kiểm</a:t>
            </a:r>
            <a:r>
              <a:rPr lang="en-US" sz="1800" dirty="0">
                <a:solidFill>
                  <a:srgbClr val="FF0000"/>
                </a:solidFill>
              </a:rPr>
              <a:t> </a:t>
            </a:r>
            <a:r>
              <a:rPr lang="en-US" sz="1800" dirty="0" err="1">
                <a:solidFill>
                  <a:srgbClr val="FF0000"/>
                </a:solidFill>
              </a:rPr>
              <a:t>tra</a:t>
            </a:r>
            <a:r>
              <a:rPr lang="en-US" sz="1800" dirty="0">
                <a:solidFill>
                  <a:srgbClr val="FF0000"/>
                </a:solidFill>
              </a:rPr>
              <a:t> </a:t>
            </a:r>
            <a:r>
              <a:rPr lang="en-US" sz="1800" dirty="0" err="1">
                <a:solidFill>
                  <a:srgbClr val="FF0000"/>
                </a:solidFill>
              </a:rPr>
              <a:t>tình</a:t>
            </a:r>
            <a:r>
              <a:rPr lang="en-US" sz="1800" dirty="0">
                <a:solidFill>
                  <a:srgbClr val="FF0000"/>
                </a:solidFill>
              </a:rPr>
              <a:t> </a:t>
            </a:r>
            <a:r>
              <a:rPr lang="en-US" sz="1800" dirty="0" err="1">
                <a:solidFill>
                  <a:srgbClr val="FF0000"/>
                </a:solidFill>
              </a:rPr>
              <a:t>trạng</a:t>
            </a:r>
            <a:r>
              <a:rPr lang="en-US" sz="1800" dirty="0">
                <a:solidFill>
                  <a:srgbClr val="FF0000"/>
                </a:solidFill>
              </a:rPr>
              <a:t> </a:t>
            </a:r>
            <a:r>
              <a:rPr lang="en-US" sz="1800" dirty="0" err="1">
                <a:solidFill>
                  <a:srgbClr val="FF0000"/>
                </a:solidFill>
              </a:rPr>
              <a:t>của</a:t>
            </a:r>
            <a:r>
              <a:rPr lang="en-US" sz="1800" dirty="0">
                <a:solidFill>
                  <a:srgbClr val="FF0000"/>
                </a:solidFill>
              </a:rPr>
              <a:t> </a:t>
            </a:r>
            <a:r>
              <a:rPr lang="en-US" sz="1800" dirty="0" err="1">
                <a:solidFill>
                  <a:srgbClr val="FF0000"/>
                </a:solidFill>
              </a:rPr>
              <a:t>đề</a:t>
            </a:r>
            <a:r>
              <a:rPr lang="en-US" sz="1800" dirty="0">
                <a:solidFill>
                  <a:srgbClr val="FF0000"/>
                </a:solidFill>
              </a:rPr>
              <a:t> </a:t>
            </a:r>
            <a:r>
              <a:rPr lang="en-US" sz="1800" dirty="0" err="1">
                <a:solidFill>
                  <a:srgbClr val="FF0000"/>
                </a:solidFill>
              </a:rPr>
              <a:t>thi</a:t>
            </a:r>
            <a:r>
              <a:rPr lang="en-US" sz="1800" dirty="0">
                <a:solidFill>
                  <a:srgbClr val="0D04C8"/>
                </a:solidFill>
              </a:rPr>
              <a:t>: </a:t>
            </a:r>
            <a:r>
              <a:rPr lang="vi-VN" sz="1800" dirty="0">
                <a:solidFill>
                  <a:srgbClr val="0D04C8"/>
                </a:solidFill>
              </a:rPr>
              <a:t>thiếu trang hoặc rách, nhòe, mờ, phải lập tức báo cho CBCT để kịp thời xử lý</a:t>
            </a:r>
            <a:r>
              <a:rPr lang="en-US" sz="1800" dirty="0">
                <a:solidFill>
                  <a:srgbClr val="0D04C8"/>
                </a:solidFill>
              </a:rPr>
              <a:t> (</a:t>
            </a:r>
            <a:r>
              <a:rPr lang="en-US" sz="1800" i="1" u="sng" dirty="0" err="1">
                <a:solidFill>
                  <a:srgbClr val="0D04C8"/>
                </a:solidFill>
              </a:rPr>
              <a:t>sau</a:t>
            </a:r>
            <a:r>
              <a:rPr lang="en-US" sz="1800" i="1" u="sng" dirty="0">
                <a:solidFill>
                  <a:srgbClr val="0D04C8"/>
                </a:solidFill>
              </a:rPr>
              <a:t> 5 </a:t>
            </a:r>
            <a:r>
              <a:rPr lang="en-US" sz="1800" i="1" u="sng" dirty="0" err="1">
                <a:solidFill>
                  <a:srgbClr val="0D04C8"/>
                </a:solidFill>
              </a:rPr>
              <a:t>phút</a:t>
            </a:r>
            <a:r>
              <a:rPr lang="en-US" sz="1800" i="1" u="sng" dirty="0">
                <a:solidFill>
                  <a:srgbClr val="0D04C8"/>
                </a:solidFill>
              </a:rPr>
              <a:t> </a:t>
            </a:r>
            <a:r>
              <a:rPr lang="en-US" sz="1800" i="1" u="sng" dirty="0" err="1">
                <a:solidFill>
                  <a:srgbClr val="0D04C8"/>
                </a:solidFill>
              </a:rPr>
              <a:t>tính</a:t>
            </a:r>
            <a:r>
              <a:rPr lang="en-US" sz="1800" i="1" u="sng" dirty="0">
                <a:solidFill>
                  <a:srgbClr val="0D04C8"/>
                </a:solidFill>
              </a:rPr>
              <a:t> </a:t>
            </a:r>
            <a:r>
              <a:rPr lang="en-US" sz="1800" i="1" u="sng" dirty="0" err="1">
                <a:solidFill>
                  <a:srgbClr val="0D04C8"/>
                </a:solidFill>
              </a:rPr>
              <a:t>từ</a:t>
            </a:r>
            <a:r>
              <a:rPr lang="en-US" sz="1800" i="1" u="sng" dirty="0">
                <a:solidFill>
                  <a:srgbClr val="0D04C8"/>
                </a:solidFill>
              </a:rPr>
              <a:t> </a:t>
            </a:r>
            <a:r>
              <a:rPr lang="en-US" sz="1800" i="1" u="sng" dirty="0" err="1">
                <a:solidFill>
                  <a:srgbClr val="0D04C8"/>
                </a:solidFill>
              </a:rPr>
              <a:t>thời</a:t>
            </a:r>
            <a:r>
              <a:rPr lang="en-US" sz="1800" i="1" u="sng" dirty="0">
                <a:solidFill>
                  <a:srgbClr val="0D04C8"/>
                </a:solidFill>
              </a:rPr>
              <a:t> </a:t>
            </a:r>
            <a:r>
              <a:rPr lang="en-US" sz="1800" i="1" u="sng" dirty="0" err="1">
                <a:solidFill>
                  <a:srgbClr val="0D04C8"/>
                </a:solidFill>
              </a:rPr>
              <a:t>điểm</a:t>
            </a:r>
            <a:r>
              <a:rPr lang="en-US" sz="1800" i="1" u="sng" dirty="0">
                <a:solidFill>
                  <a:srgbClr val="0D04C8"/>
                </a:solidFill>
              </a:rPr>
              <a:t> CBCT </a:t>
            </a:r>
            <a:r>
              <a:rPr lang="en-US" sz="1800" i="1" u="sng" dirty="0" err="1">
                <a:solidFill>
                  <a:srgbClr val="0D04C8"/>
                </a:solidFill>
              </a:rPr>
              <a:t>phát</a:t>
            </a:r>
            <a:r>
              <a:rPr lang="en-US" sz="1800" i="1" u="sng" dirty="0">
                <a:solidFill>
                  <a:srgbClr val="0D04C8"/>
                </a:solidFill>
              </a:rPr>
              <a:t> </a:t>
            </a:r>
            <a:r>
              <a:rPr lang="en-US" sz="1800" i="1" u="sng" dirty="0" err="1">
                <a:solidFill>
                  <a:srgbClr val="0D04C8"/>
                </a:solidFill>
              </a:rPr>
              <a:t>xong</a:t>
            </a:r>
            <a:r>
              <a:rPr lang="en-US" sz="1800" i="1" u="sng" dirty="0">
                <a:solidFill>
                  <a:srgbClr val="0D04C8"/>
                </a:solidFill>
              </a:rPr>
              <a:t> </a:t>
            </a:r>
            <a:r>
              <a:rPr lang="en-US" sz="1800" i="1" u="sng" dirty="0" err="1">
                <a:solidFill>
                  <a:srgbClr val="0D04C8"/>
                </a:solidFill>
              </a:rPr>
              <a:t>đề</a:t>
            </a:r>
            <a:r>
              <a:rPr lang="en-US" sz="1800" i="1" u="sng" dirty="0">
                <a:solidFill>
                  <a:srgbClr val="0D04C8"/>
                </a:solidFill>
              </a:rPr>
              <a:t> </a:t>
            </a:r>
            <a:r>
              <a:rPr lang="en-US" sz="1800" i="1" u="sng" dirty="0" err="1">
                <a:solidFill>
                  <a:srgbClr val="0D04C8"/>
                </a:solidFill>
              </a:rPr>
              <a:t>thi</a:t>
            </a:r>
            <a:r>
              <a:rPr lang="en-US" sz="1800" i="1" u="sng" dirty="0">
                <a:solidFill>
                  <a:srgbClr val="0D04C8"/>
                </a:solidFill>
              </a:rPr>
              <a:t> </a:t>
            </a:r>
            <a:r>
              <a:rPr lang="en-US" sz="1800" i="1" u="sng" dirty="0" err="1">
                <a:solidFill>
                  <a:srgbClr val="0D04C8"/>
                </a:solidFill>
              </a:rPr>
              <a:t>và</a:t>
            </a:r>
            <a:r>
              <a:rPr lang="en-US" sz="1800" i="1" u="sng" dirty="0">
                <a:solidFill>
                  <a:srgbClr val="0D04C8"/>
                </a:solidFill>
              </a:rPr>
              <a:t> </a:t>
            </a:r>
            <a:r>
              <a:rPr lang="en-US" sz="1800" i="1" u="sng" dirty="0" err="1">
                <a:solidFill>
                  <a:srgbClr val="0D04C8"/>
                </a:solidFill>
              </a:rPr>
              <a:t>cho</a:t>
            </a:r>
            <a:r>
              <a:rPr lang="en-US" sz="1800" i="1" u="sng" dirty="0">
                <a:solidFill>
                  <a:srgbClr val="0D04C8"/>
                </a:solidFill>
              </a:rPr>
              <a:t> </a:t>
            </a:r>
            <a:r>
              <a:rPr lang="en-US" sz="1800" i="1" u="sng" dirty="0" err="1">
                <a:solidFill>
                  <a:srgbClr val="0D04C8"/>
                </a:solidFill>
              </a:rPr>
              <a:t>phép</a:t>
            </a:r>
            <a:r>
              <a:rPr lang="en-US" sz="1800" i="1" u="sng" dirty="0">
                <a:solidFill>
                  <a:srgbClr val="0D04C8"/>
                </a:solidFill>
              </a:rPr>
              <a:t> </a:t>
            </a:r>
            <a:r>
              <a:rPr lang="en-US" sz="1800" i="1" u="sng" dirty="0" err="1">
                <a:solidFill>
                  <a:srgbClr val="0D04C8"/>
                </a:solidFill>
              </a:rPr>
              <a:t>thí</a:t>
            </a:r>
            <a:r>
              <a:rPr lang="en-US" sz="1800" i="1" u="sng" dirty="0">
                <a:solidFill>
                  <a:srgbClr val="0D04C8"/>
                </a:solidFill>
              </a:rPr>
              <a:t> </a:t>
            </a:r>
            <a:r>
              <a:rPr lang="en-US" sz="1800" i="1" u="sng" dirty="0" err="1">
                <a:solidFill>
                  <a:srgbClr val="0D04C8"/>
                </a:solidFill>
              </a:rPr>
              <a:t>sinh</a:t>
            </a:r>
            <a:r>
              <a:rPr lang="en-US" sz="1800" i="1" u="sng" dirty="0">
                <a:solidFill>
                  <a:srgbClr val="0D04C8"/>
                </a:solidFill>
              </a:rPr>
              <a:t> đ</a:t>
            </a:r>
            <a:r>
              <a:rPr lang="vi-VN" sz="1800" i="1" u="sng" dirty="0">
                <a:solidFill>
                  <a:srgbClr val="0D04C8"/>
                </a:solidFill>
              </a:rPr>
              <a:t>ư</a:t>
            </a:r>
            <a:r>
              <a:rPr lang="en-US" sz="1800" i="1" u="sng" dirty="0" err="1">
                <a:solidFill>
                  <a:srgbClr val="0D04C8"/>
                </a:solidFill>
              </a:rPr>
              <a:t>ợc</a:t>
            </a:r>
            <a:r>
              <a:rPr lang="en-US" sz="1800" i="1" u="sng" dirty="0">
                <a:solidFill>
                  <a:srgbClr val="0D04C8"/>
                </a:solidFill>
              </a:rPr>
              <a:t> </a:t>
            </a:r>
            <a:r>
              <a:rPr lang="en-US" sz="1800" i="1" u="sng" dirty="0" err="1">
                <a:solidFill>
                  <a:srgbClr val="0D04C8"/>
                </a:solidFill>
              </a:rPr>
              <a:t>đọc</a:t>
            </a:r>
            <a:r>
              <a:rPr lang="en-US" sz="1800" i="1" u="sng" dirty="0">
                <a:solidFill>
                  <a:srgbClr val="0D04C8"/>
                </a:solidFill>
              </a:rPr>
              <a:t> </a:t>
            </a:r>
            <a:r>
              <a:rPr lang="en-US" sz="1800" i="1" u="sng" dirty="0" err="1">
                <a:solidFill>
                  <a:srgbClr val="0D04C8"/>
                </a:solidFill>
              </a:rPr>
              <a:t>đề</a:t>
            </a:r>
            <a:r>
              <a:rPr lang="en-US" sz="1800" i="1" u="sng" dirty="0">
                <a:solidFill>
                  <a:srgbClr val="0D04C8"/>
                </a:solidFill>
              </a:rPr>
              <a:t> </a:t>
            </a:r>
            <a:r>
              <a:rPr lang="en-US" sz="1800" i="1" u="sng" dirty="0" err="1">
                <a:solidFill>
                  <a:srgbClr val="0D04C8"/>
                </a:solidFill>
              </a:rPr>
              <a:t>thi</a:t>
            </a:r>
            <a:r>
              <a:rPr lang="en-US" sz="1800" dirty="0">
                <a:solidFill>
                  <a:srgbClr val="0D04C8"/>
                </a:solidFill>
              </a:rPr>
              <a:t>).</a:t>
            </a:r>
          </a:p>
          <a:p>
            <a:pPr marL="285750" indent="-285750" algn="just">
              <a:lnSpc>
                <a:spcPts val="2200"/>
              </a:lnSpc>
              <a:spcBef>
                <a:spcPts val="200"/>
              </a:spcBef>
              <a:buFont typeface="Arial" panose="020B0604020202020204" pitchFamily="34" charset="0"/>
              <a:buChar char="•"/>
            </a:pPr>
            <a:r>
              <a:rPr lang="en-US" sz="1800" dirty="0">
                <a:solidFill>
                  <a:srgbClr val="0D04C8"/>
                </a:solidFill>
              </a:rPr>
              <a:t>Sau </a:t>
            </a:r>
            <a:r>
              <a:rPr lang="en-US" sz="1800" dirty="0" err="1">
                <a:solidFill>
                  <a:srgbClr val="0D04C8"/>
                </a:solidFill>
              </a:rPr>
              <a:t>thời</a:t>
            </a:r>
            <a:r>
              <a:rPr lang="en-US" sz="1800" dirty="0">
                <a:solidFill>
                  <a:srgbClr val="0D04C8"/>
                </a:solidFill>
              </a:rPr>
              <a:t> </a:t>
            </a:r>
            <a:r>
              <a:rPr lang="en-US" sz="1800" dirty="0" err="1">
                <a:solidFill>
                  <a:srgbClr val="0D04C8"/>
                </a:solidFill>
              </a:rPr>
              <a:t>điểm</a:t>
            </a:r>
            <a:r>
              <a:rPr lang="en-US" sz="1800" dirty="0">
                <a:solidFill>
                  <a:srgbClr val="0D04C8"/>
                </a:solidFill>
              </a:rPr>
              <a:t> </a:t>
            </a:r>
            <a:r>
              <a:rPr lang="en-US" sz="1800" dirty="0" err="1">
                <a:solidFill>
                  <a:srgbClr val="0D04C8"/>
                </a:solidFill>
              </a:rPr>
              <a:t>trên</a:t>
            </a:r>
            <a:r>
              <a:rPr lang="en-US" sz="1800" dirty="0">
                <a:solidFill>
                  <a:srgbClr val="0D04C8"/>
                </a:solidFill>
              </a:rPr>
              <a:t> </a:t>
            </a:r>
            <a:r>
              <a:rPr lang="vi-VN" sz="1800" dirty="0">
                <a:solidFill>
                  <a:srgbClr val="0D04C8"/>
                </a:solidFill>
              </a:rPr>
              <a:t>nếu thí sinh </a:t>
            </a:r>
            <a:r>
              <a:rPr lang="vi-VN" sz="1800" dirty="0">
                <a:solidFill>
                  <a:srgbClr val="FF0000"/>
                </a:solidFill>
              </a:rPr>
              <a:t>có ý kiến về tình trạng của đề thi</a:t>
            </a:r>
            <a:r>
              <a:rPr lang="vi-VN" sz="1800" dirty="0">
                <a:solidFill>
                  <a:srgbClr val="0D04C8"/>
                </a:solidFill>
              </a:rPr>
              <a:t>, CBCT phải </a:t>
            </a:r>
            <a:r>
              <a:rPr lang="vi-VN" sz="1800" dirty="0">
                <a:solidFill>
                  <a:srgbClr val="FF0000"/>
                </a:solidFill>
              </a:rPr>
              <a:t>báo cáo ngay cho Trưởng Điểm thi </a:t>
            </a:r>
            <a:r>
              <a:rPr lang="vi-VN" sz="1800" dirty="0">
                <a:solidFill>
                  <a:srgbClr val="0D04C8"/>
                </a:solidFill>
              </a:rPr>
              <a:t>(qua CBGS) để </a:t>
            </a:r>
            <a:r>
              <a:rPr lang="vi-VN" sz="1800" dirty="0">
                <a:solidFill>
                  <a:srgbClr val="FF0000"/>
                </a:solidFill>
              </a:rPr>
              <a:t>báo cáo Trưởng ban Coi </a:t>
            </a:r>
            <a:r>
              <a:rPr lang="vi-VN" sz="1800" dirty="0">
                <a:solidFill>
                  <a:srgbClr val="0D04C8"/>
                </a:solidFill>
              </a:rPr>
              <a:t>thi xử lý</a:t>
            </a:r>
            <a:endParaRPr lang="en-US" sz="1800" dirty="0">
              <a:solidFill>
                <a:srgbClr val="0D04C8"/>
              </a:solidFill>
            </a:endParaRPr>
          </a:p>
          <a:p>
            <a:pPr marL="285750" indent="-285750" algn="just">
              <a:lnSpc>
                <a:spcPts val="2200"/>
              </a:lnSpc>
              <a:spcBef>
                <a:spcPts val="200"/>
              </a:spcBef>
              <a:buFont typeface="Arial" panose="020B0604020202020204" pitchFamily="34" charset="0"/>
              <a:buChar char="•"/>
            </a:pPr>
            <a:r>
              <a:rPr lang="en-US" sz="1800" dirty="0">
                <a:solidFill>
                  <a:srgbClr val="FF0000"/>
                </a:solidFill>
              </a:rPr>
              <a:t>L</a:t>
            </a:r>
            <a:r>
              <a:rPr lang="vi-VN" sz="1800" dirty="0">
                <a:solidFill>
                  <a:srgbClr val="FF0000"/>
                </a:solidFill>
              </a:rPr>
              <a:t>ư</a:t>
            </a:r>
            <a:r>
              <a:rPr lang="en-US" sz="1800" dirty="0">
                <a:solidFill>
                  <a:srgbClr val="FF0000"/>
                </a:solidFill>
              </a:rPr>
              <a:t>u ý </a:t>
            </a:r>
            <a:r>
              <a:rPr lang="en-US" sz="1800" dirty="0" err="1">
                <a:solidFill>
                  <a:srgbClr val="FF0000"/>
                </a:solidFill>
              </a:rPr>
              <a:t>thí</a:t>
            </a:r>
            <a:r>
              <a:rPr lang="en-US" sz="1800" dirty="0">
                <a:solidFill>
                  <a:srgbClr val="FF0000"/>
                </a:solidFill>
              </a:rPr>
              <a:t> </a:t>
            </a:r>
            <a:r>
              <a:rPr lang="en-US" sz="1800" dirty="0" err="1">
                <a:solidFill>
                  <a:srgbClr val="FF0000"/>
                </a:solidFill>
              </a:rPr>
              <a:t>sinh</a:t>
            </a:r>
            <a:r>
              <a:rPr lang="en-US" sz="1800" dirty="0">
                <a:solidFill>
                  <a:srgbClr val="FF0000"/>
                </a:solidFill>
              </a:rPr>
              <a:t>:</a:t>
            </a:r>
            <a:r>
              <a:rPr lang="en-US" sz="1800" dirty="0">
                <a:solidFill>
                  <a:srgbClr val="0D04C8"/>
                </a:solidFill>
              </a:rPr>
              <a:t> </a:t>
            </a:r>
            <a:r>
              <a:rPr lang="en-US" sz="1800" dirty="0" err="1">
                <a:solidFill>
                  <a:srgbClr val="0D04C8"/>
                </a:solidFill>
              </a:rPr>
              <a:t>tô</a:t>
            </a:r>
            <a:r>
              <a:rPr lang="en-US" sz="1800" dirty="0">
                <a:solidFill>
                  <a:srgbClr val="0D04C8"/>
                </a:solidFill>
              </a:rPr>
              <a:t> </a:t>
            </a:r>
            <a:r>
              <a:rPr lang="en-US" sz="1800" dirty="0" err="1">
                <a:solidFill>
                  <a:srgbClr val="0D04C8"/>
                </a:solidFill>
              </a:rPr>
              <a:t>đúng</a:t>
            </a:r>
            <a:r>
              <a:rPr lang="en-US" sz="1800" dirty="0">
                <a:solidFill>
                  <a:srgbClr val="0D04C8"/>
                </a:solidFill>
              </a:rPr>
              <a:t> </a:t>
            </a:r>
            <a:r>
              <a:rPr lang="en-US" sz="1800" dirty="0" err="1">
                <a:solidFill>
                  <a:srgbClr val="0D04C8"/>
                </a:solidFill>
              </a:rPr>
              <a:t>số</a:t>
            </a:r>
            <a:r>
              <a:rPr lang="en-US" sz="1800" dirty="0">
                <a:solidFill>
                  <a:srgbClr val="0D04C8"/>
                </a:solidFill>
              </a:rPr>
              <a:t> </a:t>
            </a:r>
            <a:r>
              <a:rPr lang="en-US" sz="1800" dirty="0" err="1">
                <a:solidFill>
                  <a:srgbClr val="0D04C8"/>
                </a:solidFill>
              </a:rPr>
              <a:t>báo</a:t>
            </a:r>
            <a:r>
              <a:rPr lang="en-US" sz="1800" dirty="0">
                <a:solidFill>
                  <a:srgbClr val="0D04C8"/>
                </a:solidFill>
              </a:rPr>
              <a:t> </a:t>
            </a:r>
            <a:r>
              <a:rPr lang="en-US" sz="1800" dirty="0" err="1">
                <a:solidFill>
                  <a:srgbClr val="0D04C8"/>
                </a:solidFill>
              </a:rPr>
              <a:t>danh</a:t>
            </a:r>
            <a:r>
              <a:rPr lang="en-US" sz="1800" dirty="0">
                <a:solidFill>
                  <a:srgbClr val="0D04C8"/>
                </a:solidFill>
              </a:rPr>
              <a:t>, </a:t>
            </a:r>
            <a:r>
              <a:rPr lang="en-US" sz="1800" dirty="0" err="1">
                <a:solidFill>
                  <a:srgbClr val="0D04C8"/>
                </a:solidFill>
              </a:rPr>
              <a:t>đúng</a:t>
            </a:r>
            <a:r>
              <a:rPr lang="en-US" sz="1800" dirty="0">
                <a:solidFill>
                  <a:srgbClr val="0D04C8"/>
                </a:solidFill>
              </a:rPr>
              <a:t> </a:t>
            </a:r>
            <a:r>
              <a:rPr lang="en-US" sz="1800" dirty="0" err="1">
                <a:solidFill>
                  <a:srgbClr val="0D04C8"/>
                </a:solidFill>
              </a:rPr>
              <a:t>mã</a:t>
            </a:r>
            <a:r>
              <a:rPr lang="en-US" sz="1800" dirty="0">
                <a:solidFill>
                  <a:srgbClr val="0D04C8"/>
                </a:solidFill>
              </a:rPr>
              <a:t> </a:t>
            </a:r>
            <a:r>
              <a:rPr lang="en-US" sz="1800" dirty="0" err="1">
                <a:solidFill>
                  <a:srgbClr val="0D04C8"/>
                </a:solidFill>
              </a:rPr>
              <a:t>đề</a:t>
            </a:r>
            <a:r>
              <a:rPr lang="en-US" sz="1800" dirty="0">
                <a:solidFill>
                  <a:srgbClr val="0D04C8"/>
                </a:solidFill>
              </a:rPr>
              <a:t>, </a:t>
            </a:r>
            <a:r>
              <a:rPr lang="en-US" sz="1800" dirty="0" err="1">
                <a:solidFill>
                  <a:srgbClr val="0D04C8"/>
                </a:solidFill>
              </a:rPr>
              <a:t>đúng</a:t>
            </a:r>
            <a:r>
              <a:rPr lang="en-US" sz="1800" dirty="0">
                <a:solidFill>
                  <a:srgbClr val="0D04C8"/>
                </a:solidFill>
              </a:rPr>
              <a:t> </a:t>
            </a:r>
            <a:r>
              <a:rPr lang="en-US" sz="1800" dirty="0" err="1">
                <a:solidFill>
                  <a:srgbClr val="0D04C8"/>
                </a:solidFill>
              </a:rPr>
              <a:t>phương</a:t>
            </a:r>
            <a:r>
              <a:rPr lang="en-US" sz="1800" dirty="0">
                <a:solidFill>
                  <a:srgbClr val="0D04C8"/>
                </a:solidFill>
              </a:rPr>
              <a:t> </a:t>
            </a:r>
            <a:r>
              <a:rPr lang="en-US" sz="1800" dirty="0" err="1">
                <a:solidFill>
                  <a:srgbClr val="0D04C8"/>
                </a:solidFill>
              </a:rPr>
              <a:t>án</a:t>
            </a:r>
            <a:r>
              <a:rPr lang="en-US" sz="1800" dirty="0">
                <a:solidFill>
                  <a:srgbClr val="0D04C8"/>
                </a:solidFill>
              </a:rPr>
              <a:t> </a:t>
            </a:r>
            <a:r>
              <a:rPr lang="en-US" sz="1800" dirty="0" err="1">
                <a:solidFill>
                  <a:srgbClr val="0D04C8"/>
                </a:solidFill>
              </a:rPr>
              <a:t>thí</a:t>
            </a:r>
            <a:r>
              <a:rPr lang="en-US" sz="1800" dirty="0">
                <a:solidFill>
                  <a:srgbClr val="0D04C8"/>
                </a:solidFill>
              </a:rPr>
              <a:t> </a:t>
            </a:r>
            <a:r>
              <a:rPr lang="en-US" sz="1800" dirty="0" err="1">
                <a:solidFill>
                  <a:srgbClr val="0D04C8"/>
                </a:solidFill>
              </a:rPr>
              <a:t>sinh</a:t>
            </a:r>
            <a:r>
              <a:rPr lang="en-US" sz="1800" dirty="0">
                <a:solidFill>
                  <a:srgbClr val="0D04C8"/>
                </a:solidFill>
              </a:rPr>
              <a:t> </a:t>
            </a:r>
            <a:r>
              <a:rPr lang="en-US" sz="1800" dirty="0" err="1">
                <a:solidFill>
                  <a:srgbClr val="0D04C8"/>
                </a:solidFill>
              </a:rPr>
              <a:t>chọn</a:t>
            </a:r>
            <a:r>
              <a:rPr lang="en-US" sz="1800" dirty="0">
                <a:solidFill>
                  <a:srgbClr val="0D04C8"/>
                </a:solidFill>
              </a:rPr>
              <a:t> </a:t>
            </a:r>
            <a:r>
              <a:rPr lang="en-US" sz="1800" dirty="0" err="1">
                <a:solidFill>
                  <a:srgbClr val="0D04C8"/>
                </a:solidFill>
              </a:rPr>
              <a:t>trả</a:t>
            </a:r>
            <a:r>
              <a:rPr lang="en-US" sz="1800" dirty="0">
                <a:solidFill>
                  <a:srgbClr val="0D04C8"/>
                </a:solidFill>
              </a:rPr>
              <a:t> </a:t>
            </a:r>
            <a:r>
              <a:rPr lang="en-US" sz="1800" dirty="0" err="1">
                <a:solidFill>
                  <a:srgbClr val="0D04C8"/>
                </a:solidFill>
              </a:rPr>
              <a:t>lời</a:t>
            </a:r>
            <a:r>
              <a:rPr lang="en-US" sz="1800" dirty="0">
                <a:solidFill>
                  <a:srgbClr val="0D04C8"/>
                </a:solidFill>
              </a:rPr>
              <a:t>. </a:t>
            </a:r>
            <a:r>
              <a:rPr lang="en-US" sz="1800" dirty="0" err="1">
                <a:solidFill>
                  <a:srgbClr val="0D04C8"/>
                </a:solidFill>
              </a:rPr>
              <a:t>Nếu</a:t>
            </a:r>
            <a:r>
              <a:rPr lang="en-US" sz="1800" dirty="0">
                <a:solidFill>
                  <a:srgbClr val="0D04C8"/>
                </a:solidFill>
              </a:rPr>
              <a:t> </a:t>
            </a:r>
            <a:r>
              <a:rPr lang="en-US" sz="1800" dirty="0" err="1">
                <a:solidFill>
                  <a:srgbClr val="0D04C8"/>
                </a:solidFill>
              </a:rPr>
              <a:t>tô</a:t>
            </a:r>
            <a:r>
              <a:rPr lang="en-US" sz="1800" dirty="0">
                <a:solidFill>
                  <a:srgbClr val="0D04C8"/>
                </a:solidFill>
              </a:rPr>
              <a:t> </a:t>
            </a:r>
            <a:r>
              <a:rPr lang="en-US" sz="1800" dirty="0" err="1">
                <a:solidFill>
                  <a:srgbClr val="0D04C8"/>
                </a:solidFill>
              </a:rPr>
              <a:t>sai</a:t>
            </a:r>
            <a:r>
              <a:rPr lang="en-US" sz="1800" dirty="0">
                <a:solidFill>
                  <a:srgbClr val="0D04C8"/>
                </a:solidFill>
              </a:rPr>
              <a:t> </a:t>
            </a:r>
            <a:r>
              <a:rPr lang="en-US" sz="1800" dirty="0" err="1">
                <a:solidFill>
                  <a:srgbClr val="0D04C8"/>
                </a:solidFill>
              </a:rPr>
              <a:t>cần</a:t>
            </a:r>
            <a:r>
              <a:rPr lang="en-US" sz="1800" dirty="0">
                <a:solidFill>
                  <a:srgbClr val="0D04C8"/>
                </a:solidFill>
              </a:rPr>
              <a:t> </a:t>
            </a:r>
            <a:r>
              <a:rPr lang="en-US" sz="1800" dirty="0" err="1">
                <a:solidFill>
                  <a:srgbClr val="0D04C8"/>
                </a:solidFill>
              </a:rPr>
              <a:t>tẩy</a:t>
            </a:r>
            <a:r>
              <a:rPr lang="en-US" sz="1800" dirty="0">
                <a:solidFill>
                  <a:srgbClr val="0D04C8"/>
                </a:solidFill>
              </a:rPr>
              <a:t> </a:t>
            </a:r>
            <a:r>
              <a:rPr lang="en-US" sz="1800" dirty="0" err="1">
                <a:solidFill>
                  <a:srgbClr val="0D04C8"/>
                </a:solidFill>
              </a:rPr>
              <a:t>sạch</a:t>
            </a:r>
            <a:r>
              <a:rPr lang="en-US" sz="1800" dirty="0">
                <a:solidFill>
                  <a:srgbClr val="0D04C8"/>
                </a:solidFill>
              </a:rPr>
              <a:t> ô </a:t>
            </a:r>
            <a:r>
              <a:rPr lang="en-US" sz="1800" dirty="0" err="1">
                <a:solidFill>
                  <a:srgbClr val="0D04C8"/>
                </a:solidFill>
              </a:rPr>
              <a:t>bị</a:t>
            </a:r>
            <a:r>
              <a:rPr lang="en-US" sz="1800" dirty="0">
                <a:solidFill>
                  <a:srgbClr val="0D04C8"/>
                </a:solidFill>
              </a:rPr>
              <a:t> </a:t>
            </a:r>
            <a:r>
              <a:rPr lang="en-US" sz="1800" dirty="0" err="1">
                <a:solidFill>
                  <a:srgbClr val="0D04C8"/>
                </a:solidFill>
              </a:rPr>
              <a:t>tô</a:t>
            </a:r>
            <a:r>
              <a:rPr lang="en-US" sz="1800" dirty="0">
                <a:solidFill>
                  <a:srgbClr val="0D04C8"/>
                </a:solidFill>
              </a:rPr>
              <a:t> </a:t>
            </a:r>
            <a:r>
              <a:rPr lang="en-US" sz="1800" dirty="0" err="1">
                <a:solidFill>
                  <a:srgbClr val="0D04C8"/>
                </a:solidFill>
              </a:rPr>
              <a:t>sai</a:t>
            </a:r>
            <a:r>
              <a:rPr lang="en-US" sz="1800" dirty="0">
                <a:solidFill>
                  <a:srgbClr val="0D04C8"/>
                </a:solidFill>
              </a:rPr>
              <a:t>.</a:t>
            </a:r>
          </a:p>
          <a:p>
            <a:pPr marL="285750" indent="-285750" algn="just">
              <a:lnSpc>
                <a:spcPts val="2200"/>
              </a:lnSpc>
              <a:spcBef>
                <a:spcPts val="200"/>
              </a:spcBef>
              <a:buFont typeface="Arial" panose="020B0604020202020204" pitchFamily="34" charset="0"/>
              <a:buChar char="•"/>
            </a:pPr>
            <a:r>
              <a:rPr lang="en-US" sz="1800" dirty="0" err="1">
                <a:solidFill>
                  <a:srgbClr val="FF0000"/>
                </a:solidFill>
              </a:rPr>
              <a:t>Cán</a:t>
            </a:r>
            <a:r>
              <a:rPr lang="en-US" sz="1800" dirty="0">
                <a:solidFill>
                  <a:srgbClr val="FF0000"/>
                </a:solidFill>
              </a:rPr>
              <a:t> </a:t>
            </a:r>
            <a:r>
              <a:rPr lang="en-US" sz="1800" dirty="0" err="1">
                <a:solidFill>
                  <a:srgbClr val="FF0000"/>
                </a:solidFill>
              </a:rPr>
              <a:t>bộ</a:t>
            </a:r>
            <a:r>
              <a:rPr lang="en-US" sz="1800" dirty="0">
                <a:solidFill>
                  <a:srgbClr val="FF0000"/>
                </a:solidFill>
              </a:rPr>
              <a:t> </a:t>
            </a:r>
            <a:r>
              <a:rPr lang="en-US" sz="1800" dirty="0" err="1">
                <a:solidFill>
                  <a:srgbClr val="FF0000"/>
                </a:solidFill>
              </a:rPr>
              <a:t>coi</a:t>
            </a:r>
            <a:r>
              <a:rPr lang="en-US" sz="1800" dirty="0">
                <a:solidFill>
                  <a:srgbClr val="FF0000"/>
                </a:solidFill>
              </a:rPr>
              <a:t> </a:t>
            </a:r>
            <a:r>
              <a:rPr lang="en-US" sz="1800" dirty="0" err="1">
                <a:solidFill>
                  <a:srgbClr val="FF0000"/>
                </a:solidFill>
              </a:rPr>
              <a:t>thi</a:t>
            </a:r>
            <a:r>
              <a:rPr lang="en-US" sz="1800" dirty="0">
                <a:solidFill>
                  <a:srgbClr val="FF0000"/>
                </a:solidFill>
              </a:rPr>
              <a:t>:</a:t>
            </a:r>
            <a:r>
              <a:rPr lang="en-US" sz="1800" dirty="0">
                <a:solidFill>
                  <a:srgbClr val="0D04C8"/>
                </a:solidFill>
              </a:rPr>
              <a:t> </a:t>
            </a:r>
            <a:r>
              <a:rPr lang="en-US" sz="1800" dirty="0" err="1">
                <a:solidFill>
                  <a:srgbClr val="0D04C8"/>
                </a:solidFill>
              </a:rPr>
              <a:t>cần</a:t>
            </a:r>
            <a:r>
              <a:rPr lang="en-US" sz="1800" dirty="0">
                <a:solidFill>
                  <a:srgbClr val="0D04C8"/>
                </a:solidFill>
              </a:rPr>
              <a:t> </a:t>
            </a:r>
            <a:r>
              <a:rPr lang="en-US" sz="1800" dirty="0" err="1">
                <a:solidFill>
                  <a:srgbClr val="0D04C8"/>
                </a:solidFill>
              </a:rPr>
              <a:t>kiểm</a:t>
            </a:r>
            <a:r>
              <a:rPr lang="en-US" sz="1800" dirty="0">
                <a:solidFill>
                  <a:srgbClr val="0D04C8"/>
                </a:solidFill>
              </a:rPr>
              <a:t> </a:t>
            </a:r>
            <a:r>
              <a:rPr lang="en-US" sz="1800" dirty="0" err="1">
                <a:solidFill>
                  <a:srgbClr val="0D04C8"/>
                </a:solidFill>
              </a:rPr>
              <a:t>tra</a:t>
            </a:r>
            <a:r>
              <a:rPr lang="en-US" sz="1800" dirty="0">
                <a:solidFill>
                  <a:srgbClr val="0D04C8"/>
                </a:solidFill>
              </a:rPr>
              <a:t> </a:t>
            </a:r>
            <a:r>
              <a:rPr lang="en-US" sz="1800" dirty="0" err="1">
                <a:solidFill>
                  <a:srgbClr val="0D04C8"/>
                </a:solidFill>
              </a:rPr>
              <a:t>kỹ</a:t>
            </a:r>
            <a:r>
              <a:rPr lang="en-US" sz="1800" dirty="0">
                <a:solidFill>
                  <a:srgbClr val="0D04C8"/>
                </a:solidFill>
              </a:rPr>
              <a:t> </a:t>
            </a:r>
            <a:r>
              <a:rPr lang="en-US" sz="1800" dirty="0" err="1">
                <a:solidFill>
                  <a:srgbClr val="0D04C8"/>
                </a:solidFill>
              </a:rPr>
              <a:t>việc</a:t>
            </a:r>
            <a:r>
              <a:rPr lang="en-US" sz="1800" dirty="0">
                <a:solidFill>
                  <a:srgbClr val="0D04C8"/>
                </a:solidFill>
              </a:rPr>
              <a:t> </a:t>
            </a:r>
            <a:r>
              <a:rPr lang="en-US" sz="1800" dirty="0" err="1">
                <a:solidFill>
                  <a:srgbClr val="0D04C8"/>
                </a:solidFill>
              </a:rPr>
              <a:t>tô</a:t>
            </a:r>
            <a:r>
              <a:rPr lang="en-US" sz="1800" dirty="0">
                <a:solidFill>
                  <a:srgbClr val="0D04C8"/>
                </a:solidFill>
              </a:rPr>
              <a:t> </a:t>
            </a:r>
            <a:r>
              <a:rPr lang="en-US" sz="1800" dirty="0" err="1">
                <a:solidFill>
                  <a:srgbClr val="0D04C8"/>
                </a:solidFill>
              </a:rPr>
              <a:t>vào</a:t>
            </a:r>
            <a:r>
              <a:rPr lang="en-US" sz="1800" dirty="0">
                <a:solidFill>
                  <a:srgbClr val="0D04C8"/>
                </a:solidFill>
              </a:rPr>
              <a:t> </a:t>
            </a:r>
            <a:r>
              <a:rPr lang="en-US" sz="1800" dirty="0" err="1">
                <a:solidFill>
                  <a:srgbClr val="0D04C8"/>
                </a:solidFill>
              </a:rPr>
              <a:t>Phiếu</a:t>
            </a:r>
            <a:r>
              <a:rPr lang="en-US" sz="1800" dirty="0">
                <a:solidFill>
                  <a:srgbClr val="0D04C8"/>
                </a:solidFill>
              </a:rPr>
              <a:t> TLTN </a:t>
            </a:r>
            <a:r>
              <a:rPr lang="en-US" sz="1800" dirty="0" err="1">
                <a:solidFill>
                  <a:srgbClr val="0D04C8"/>
                </a:solidFill>
              </a:rPr>
              <a:t>của</a:t>
            </a:r>
            <a:r>
              <a:rPr lang="en-US" sz="1800" dirty="0">
                <a:solidFill>
                  <a:srgbClr val="0D04C8"/>
                </a:solidFill>
              </a:rPr>
              <a:t> </a:t>
            </a:r>
            <a:r>
              <a:rPr lang="en-US" sz="1800" dirty="0" err="1">
                <a:solidFill>
                  <a:srgbClr val="0D04C8"/>
                </a:solidFill>
              </a:rPr>
              <a:t>thí</a:t>
            </a:r>
            <a:r>
              <a:rPr lang="en-US" sz="1800" dirty="0">
                <a:solidFill>
                  <a:srgbClr val="0D04C8"/>
                </a:solidFill>
              </a:rPr>
              <a:t> </a:t>
            </a:r>
            <a:r>
              <a:rPr lang="en-US" sz="1800" dirty="0" err="1">
                <a:solidFill>
                  <a:srgbClr val="0D04C8"/>
                </a:solidFill>
              </a:rPr>
              <a:t>sinh</a:t>
            </a:r>
            <a:r>
              <a:rPr lang="en-US" sz="1800" dirty="0">
                <a:solidFill>
                  <a:srgbClr val="0D04C8"/>
                </a:solidFill>
              </a:rPr>
              <a:t> </a:t>
            </a:r>
            <a:r>
              <a:rPr lang="en-US" sz="1800" dirty="0" err="1">
                <a:solidFill>
                  <a:srgbClr val="0D04C8"/>
                </a:solidFill>
              </a:rPr>
              <a:t>khi</a:t>
            </a:r>
            <a:r>
              <a:rPr lang="en-US" sz="1800" dirty="0">
                <a:solidFill>
                  <a:srgbClr val="0D04C8"/>
                </a:solidFill>
              </a:rPr>
              <a:t> </a:t>
            </a:r>
            <a:r>
              <a:rPr lang="en-US" sz="1800" dirty="0" err="1">
                <a:solidFill>
                  <a:srgbClr val="0D04C8"/>
                </a:solidFill>
              </a:rPr>
              <a:t>thu</a:t>
            </a:r>
            <a:r>
              <a:rPr lang="en-US" sz="1800" dirty="0">
                <a:solidFill>
                  <a:srgbClr val="0D04C8"/>
                </a:solidFill>
              </a:rPr>
              <a:t> </a:t>
            </a:r>
            <a:r>
              <a:rPr lang="en-US" sz="1800" dirty="0" err="1">
                <a:solidFill>
                  <a:srgbClr val="0D04C8"/>
                </a:solidFill>
              </a:rPr>
              <a:t>bài</a:t>
            </a:r>
            <a:r>
              <a:rPr lang="en-US" sz="1800" dirty="0">
                <a:solidFill>
                  <a:srgbClr val="0D04C8"/>
                </a:solidFill>
              </a:rPr>
              <a:t>, </a:t>
            </a:r>
            <a:r>
              <a:rPr lang="en-US" sz="1800" dirty="0" err="1">
                <a:solidFill>
                  <a:srgbClr val="0D04C8"/>
                </a:solidFill>
              </a:rPr>
              <a:t>bảo</a:t>
            </a:r>
            <a:r>
              <a:rPr lang="en-US" sz="1800" dirty="0">
                <a:solidFill>
                  <a:srgbClr val="0D04C8"/>
                </a:solidFill>
              </a:rPr>
              <a:t> </a:t>
            </a:r>
            <a:r>
              <a:rPr lang="en-US" sz="1800" dirty="0" err="1">
                <a:solidFill>
                  <a:srgbClr val="0D04C8"/>
                </a:solidFill>
              </a:rPr>
              <a:t>đảm</a:t>
            </a:r>
            <a:r>
              <a:rPr lang="en-US" sz="1800" dirty="0">
                <a:solidFill>
                  <a:srgbClr val="0D04C8"/>
                </a:solidFill>
              </a:rPr>
              <a:t> </a:t>
            </a:r>
            <a:r>
              <a:rPr lang="en-US" sz="1800" dirty="0" err="1">
                <a:solidFill>
                  <a:srgbClr val="0D04C8"/>
                </a:solidFill>
              </a:rPr>
              <a:t>khớp</a:t>
            </a:r>
            <a:r>
              <a:rPr lang="en-US" sz="1800" dirty="0">
                <a:solidFill>
                  <a:srgbClr val="0D04C8"/>
                </a:solidFill>
              </a:rPr>
              <a:t> </a:t>
            </a:r>
            <a:r>
              <a:rPr lang="en-US" sz="1800" dirty="0" err="1">
                <a:solidFill>
                  <a:srgbClr val="0D04C8"/>
                </a:solidFill>
              </a:rPr>
              <a:t>các</a:t>
            </a:r>
            <a:r>
              <a:rPr lang="en-US" sz="1800" dirty="0">
                <a:solidFill>
                  <a:srgbClr val="0D04C8"/>
                </a:solidFill>
              </a:rPr>
              <a:t> </a:t>
            </a:r>
            <a:r>
              <a:rPr lang="en-US" sz="1800" dirty="0" err="1">
                <a:solidFill>
                  <a:srgbClr val="0D04C8"/>
                </a:solidFill>
              </a:rPr>
              <a:t>thông</a:t>
            </a:r>
            <a:r>
              <a:rPr lang="en-US" sz="1800" dirty="0">
                <a:solidFill>
                  <a:srgbClr val="0D04C8"/>
                </a:solidFill>
              </a:rPr>
              <a:t> tin </a:t>
            </a:r>
            <a:r>
              <a:rPr lang="en-US" sz="1800" dirty="0" err="1">
                <a:solidFill>
                  <a:srgbClr val="0D04C8"/>
                </a:solidFill>
              </a:rPr>
              <a:t>số</a:t>
            </a:r>
            <a:r>
              <a:rPr lang="en-US" sz="1800" dirty="0">
                <a:solidFill>
                  <a:srgbClr val="0D04C8"/>
                </a:solidFill>
              </a:rPr>
              <a:t> </a:t>
            </a:r>
            <a:r>
              <a:rPr lang="en-US" sz="1800" dirty="0" err="1">
                <a:solidFill>
                  <a:srgbClr val="0D04C8"/>
                </a:solidFill>
              </a:rPr>
              <a:t>báo</a:t>
            </a:r>
            <a:r>
              <a:rPr lang="en-US" sz="1800" dirty="0">
                <a:solidFill>
                  <a:srgbClr val="0D04C8"/>
                </a:solidFill>
              </a:rPr>
              <a:t> </a:t>
            </a:r>
            <a:r>
              <a:rPr lang="en-US" sz="1800" dirty="0" err="1">
                <a:solidFill>
                  <a:srgbClr val="0D04C8"/>
                </a:solidFill>
              </a:rPr>
              <a:t>danh</a:t>
            </a:r>
            <a:r>
              <a:rPr lang="en-US" sz="1800" dirty="0">
                <a:solidFill>
                  <a:srgbClr val="0D04C8"/>
                </a:solidFill>
              </a:rPr>
              <a:t>, </a:t>
            </a:r>
            <a:r>
              <a:rPr lang="en-US" sz="1800" dirty="0" err="1">
                <a:solidFill>
                  <a:srgbClr val="0D04C8"/>
                </a:solidFill>
              </a:rPr>
              <a:t>mã</a:t>
            </a:r>
            <a:r>
              <a:rPr lang="en-US" sz="1800" dirty="0">
                <a:solidFill>
                  <a:srgbClr val="0D04C8"/>
                </a:solidFill>
              </a:rPr>
              <a:t> </a:t>
            </a:r>
            <a:r>
              <a:rPr lang="en-US" sz="1800" dirty="0" err="1">
                <a:solidFill>
                  <a:srgbClr val="0D04C8"/>
                </a:solidFill>
              </a:rPr>
              <a:t>đề</a:t>
            </a:r>
            <a:r>
              <a:rPr lang="en-US" sz="1800" dirty="0">
                <a:solidFill>
                  <a:srgbClr val="0D04C8"/>
                </a:solidFill>
              </a:rPr>
              <a:t> (</a:t>
            </a:r>
            <a:r>
              <a:rPr lang="en-US" sz="1800" dirty="0" err="1">
                <a:solidFill>
                  <a:srgbClr val="0D04C8"/>
                </a:solidFill>
              </a:rPr>
              <a:t>ghi</a:t>
            </a:r>
            <a:r>
              <a:rPr lang="en-US" sz="1800" dirty="0">
                <a:solidFill>
                  <a:srgbClr val="0D04C8"/>
                </a:solidFill>
              </a:rPr>
              <a:t> </a:t>
            </a:r>
            <a:r>
              <a:rPr lang="en-US" sz="1800" dirty="0" err="1">
                <a:solidFill>
                  <a:srgbClr val="0D04C8"/>
                </a:solidFill>
              </a:rPr>
              <a:t>bằng</a:t>
            </a:r>
            <a:r>
              <a:rPr lang="en-US" sz="1800" dirty="0">
                <a:solidFill>
                  <a:srgbClr val="0D04C8"/>
                </a:solidFill>
              </a:rPr>
              <a:t> </a:t>
            </a:r>
            <a:r>
              <a:rPr lang="en-US" sz="1800" dirty="0" err="1">
                <a:solidFill>
                  <a:srgbClr val="0D04C8"/>
                </a:solidFill>
              </a:rPr>
              <a:t>chữ</a:t>
            </a:r>
            <a:r>
              <a:rPr lang="en-US" sz="1800" dirty="0">
                <a:solidFill>
                  <a:srgbClr val="0D04C8"/>
                </a:solidFill>
              </a:rPr>
              <a:t>, </a:t>
            </a:r>
            <a:r>
              <a:rPr lang="en-US" sz="1800" dirty="0" err="1">
                <a:solidFill>
                  <a:srgbClr val="0D04C8"/>
                </a:solidFill>
              </a:rPr>
              <a:t>số</a:t>
            </a:r>
            <a:r>
              <a:rPr lang="en-US" sz="1800" dirty="0">
                <a:solidFill>
                  <a:srgbClr val="0D04C8"/>
                </a:solidFill>
              </a:rPr>
              <a:t> </a:t>
            </a:r>
            <a:r>
              <a:rPr lang="en-US" sz="1800" dirty="0" err="1">
                <a:solidFill>
                  <a:srgbClr val="0D04C8"/>
                </a:solidFill>
              </a:rPr>
              <a:t>phải</a:t>
            </a:r>
            <a:r>
              <a:rPr lang="en-US" sz="1800" dirty="0">
                <a:solidFill>
                  <a:srgbClr val="0D04C8"/>
                </a:solidFill>
              </a:rPr>
              <a:t> </a:t>
            </a:r>
            <a:r>
              <a:rPr lang="en-US" sz="1800" dirty="0" err="1">
                <a:solidFill>
                  <a:srgbClr val="0D04C8"/>
                </a:solidFill>
              </a:rPr>
              <a:t>đúng</a:t>
            </a:r>
            <a:r>
              <a:rPr lang="en-US" sz="1800" dirty="0">
                <a:solidFill>
                  <a:srgbClr val="0D04C8"/>
                </a:solidFill>
              </a:rPr>
              <a:t> </a:t>
            </a:r>
            <a:r>
              <a:rPr lang="en-US" sz="1800" dirty="0" err="1">
                <a:solidFill>
                  <a:srgbClr val="0D04C8"/>
                </a:solidFill>
              </a:rPr>
              <a:t>với</a:t>
            </a:r>
            <a:r>
              <a:rPr lang="en-US" sz="1800" dirty="0">
                <a:solidFill>
                  <a:srgbClr val="0D04C8"/>
                </a:solidFill>
              </a:rPr>
              <a:t> </a:t>
            </a:r>
            <a:r>
              <a:rPr lang="en-US" sz="1800" dirty="0" err="1">
                <a:solidFill>
                  <a:srgbClr val="0D04C8"/>
                </a:solidFill>
              </a:rPr>
              <a:t>kết</a:t>
            </a:r>
            <a:r>
              <a:rPr lang="en-US" sz="1800" dirty="0">
                <a:solidFill>
                  <a:srgbClr val="0D04C8"/>
                </a:solidFill>
              </a:rPr>
              <a:t> </a:t>
            </a:r>
            <a:r>
              <a:rPr lang="en-US" sz="1800" dirty="0" err="1">
                <a:solidFill>
                  <a:srgbClr val="0D04C8"/>
                </a:solidFill>
              </a:rPr>
              <a:t>quả</a:t>
            </a:r>
            <a:r>
              <a:rPr lang="en-US" sz="1800" dirty="0">
                <a:solidFill>
                  <a:srgbClr val="0D04C8"/>
                </a:solidFill>
              </a:rPr>
              <a:t> </a:t>
            </a:r>
            <a:r>
              <a:rPr lang="en-US" sz="1800" dirty="0" err="1">
                <a:solidFill>
                  <a:srgbClr val="0D04C8"/>
                </a:solidFill>
              </a:rPr>
              <a:t>tô</a:t>
            </a:r>
            <a:r>
              <a:rPr lang="en-US" sz="1800" dirty="0">
                <a:solidFill>
                  <a:srgbClr val="0D04C8"/>
                </a:solidFill>
              </a:rPr>
              <a:t> </a:t>
            </a:r>
            <a:r>
              <a:rPr lang="en-US" sz="1800" dirty="0" err="1">
                <a:solidFill>
                  <a:srgbClr val="0D04C8"/>
                </a:solidFill>
              </a:rPr>
              <a:t>trên</a:t>
            </a:r>
            <a:r>
              <a:rPr lang="en-US" sz="1800" dirty="0">
                <a:solidFill>
                  <a:srgbClr val="0D04C8"/>
                </a:solidFill>
              </a:rPr>
              <a:t> </a:t>
            </a:r>
            <a:r>
              <a:rPr lang="en-US" sz="1800" dirty="0" err="1">
                <a:solidFill>
                  <a:srgbClr val="0D04C8"/>
                </a:solidFill>
              </a:rPr>
              <a:t>Phiếu</a:t>
            </a:r>
            <a:r>
              <a:rPr lang="en-US" sz="1800" dirty="0">
                <a:solidFill>
                  <a:srgbClr val="0D04C8"/>
                </a:solidFill>
              </a:rPr>
              <a:t> TLTN).</a:t>
            </a:r>
          </a:p>
          <a:p>
            <a:pPr marL="285750" indent="-285750" algn="just">
              <a:lnSpc>
                <a:spcPts val="2200"/>
              </a:lnSpc>
              <a:spcBef>
                <a:spcPts val="200"/>
              </a:spcBef>
              <a:buFont typeface="Arial" panose="020B0604020202020204" pitchFamily="34" charset="0"/>
              <a:buChar char="•"/>
            </a:pPr>
            <a:r>
              <a:rPr lang="en-US" sz="1800" dirty="0">
                <a:solidFill>
                  <a:srgbClr val="0D04C8"/>
                </a:solidFill>
              </a:rPr>
              <a:t>Khi </a:t>
            </a:r>
            <a:r>
              <a:rPr lang="en-US" sz="1800" dirty="0" err="1">
                <a:solidFill>
                  <a:srgbClr val="0D04C8"/>
                </a:solidFill>
              </a:rPr>
              <a:t>xảy</a:t>
            </a:r>
            <a:r>
              <a:rPr lang="en-US" sz="1800" dirty="0">
                <a:solidFill>
                  <a:srgbClr val="0D04C8"/>
                </a:solidFill>
              </a:rPr>
              <a:t> ra </a:t>
            </a:r>
            <a:r>
              <a:rPr lang="en-US" sz="1800" dirty="0" err="1">
                <a:solidFill>
                  <a:srgbClr val="FF0000"/>
                </a:solidFill>
              </a:rPr>
              <a:t>sự</a:t>
            </a:r>
            <a:r>
              <a:rPr lang="en-US" sz="1800" dirty="0">
                <a:solidFill>
                  <a:srgbClr val="FF0000"/>
                </a:solidFill>
              </a:rPr>
              <a:t> </a:t>
            </a:r>
            <a:r>
              <a:rPr lang="en-US" sz="1800" dirty="0" err="1">
                <a:solidFill>
                  <a:srgbClr val="FF0000"/>
                </a:solidFill>
              </a:rPr>
              <a:t>cố</a:t>
            </a:r>
            <a:r>
              <a:rPr lang="en-US" sz="1800" dirty="0">
                <a:solidFill>
                  <a:srgbClr val="FF0000"/>
                </a:solidFill>
              </a:rPr>
              <a:t> </a:t>
            </a:r>
            <a:r>
              <a:rPr lang="en-US" sz="1800" dirty="0" err="1">
                <a:solidFill>
                  <a:srgbClr val="FF0000"/>
                </a:solidFill>
              </a:rPr>
              <a:t>bất</a:t>
            </a:r>
            <a:r>
              <a:rPr lang="en-US" sz="1800" dirty="0">
                <a:solidFill>
                  <a:srgbClr val="FF0000"/>
                </a:solidFill>
              </a:rPr>
              <a:t> </a:t>
            </a:r>
            <a:r>
              <a:rPr lang="en-US" sz="1800" dirty="0" err="1">
                <a:solidFill>
                  <a:srgbClr val="FF0000"/>
                </a:solidFill>
              </a:rPr>
              <a:t>th</a:t>
            </a:r>
            <a:r>
              <a:rPr lang="vi-VN" sz="1800" dirty="0">
                <a:solidFill>
                  <a:srgbClr val="FF0000"/>
                </a:solidFill>
              </a:rPr>
              <a:t>ư</a:t>
            </a:r>
            <a:r>
              <a:rPr lang="en-US" sz="1800" dirty="0" err="1">
                <a:solidFill>
                  <a:srgbClr val="FF0000"/>
                </a:solidFill>
              </a:rPr>
              <a:t>ờng</a:t>
            </a:r>
            <a:r>
              <a:rPr lang="en-US" sz="1800" dirty="0">
                <a:solidFill>
                  <a:srgbClr val="FF0000"/>
                </a:solidFill>
              </a:rPr>
              <a:t> </a:t>
            </a:r>
            <a:r>
              <a:rPr lang="en-US" sz="1800" dirty="0">
                <a:solidFill>
                  <a:srgbClr val="0D04C8"/>
                </a:solidFill>
              </a:rPr>
              <a:t>CBCT </a:t>
            </a:r>
            <a:r>
              <a:rPr lang="en-US" sz="1800" dirty="0" err="1">
                <a:solidFill>
                  <a:srgbClr val="0D04C8"/>
                </a:solidFill>
              </a:rPr>
              <a:t>phải</a:t>
            </a:r>
            <a:r>
              <a:rPr lang="en-US" sz="1800" dirty="0">
                <a:solidFill>
                  <a:srgbClr val="0D04C8"/>
                </a:solidFill>
              </a:rPr>
              <a:t> </a:t>
            </a:r>
            <a:r>
              <a:rPr lang="en-US" sz="1800" dirty="0" err="1">
                <a:solidFill>
                  <a:srgbClr val="0D04C8"/>
                </a:solidFill>
              </a:rPr>
              <a:t>báo</a:t>
            </a:r>
            <a:r>
              <a:rPr lang="en-US" sz="1800" dirty="0">
                <a:solidFill>
                  <a:srgbClr val="0D04C8"/>
                </a:solidFill>
              </a:rPr>
              <a:t> </a:t>
            </a:r>
            <a:r>
              <a:rPr lang="en-US" sz="1800" dirty="0" err="1">
                <a:solidFill>
                  <a:srgbClr val="0D04C8"/>
                </a:solidFill>
              </a:rPr>
              <a:t>ngay</a:t>
            </a:r>
            <a:r>
              <a:rPr lang="en-US" sz="1800" dirty="0">
                <a:solidFill>
                  <a:srgbClr val="0D04C8"/>
                </a:solidFill>
              </a:rPr>
              <a:t> </a:t>
            </a:r>
            <a:r>
              <a:rPr lang="en-US" sz="1800" dirty="0" err="1">
                <a:solidFill>
                  <a:srgbClr val="0D04C8"/>
                </a:solidFill>
              </a:rPr>
              <a:t>cho</a:t>
            </a:r>
            <a:r>
              <a:rPr lang="en-US" sz="1800" dirty="0">
                <a:solidFill>
                  <a:srgbClr val="0D04C8"/>
                </a:solidFill>
              </a:rPr>
              <a:t> Tr</a:t>
            </a:r>
            <a:r>
              <a:rPr lang="vi-VN" sz="1800" dirty="0">
                <a:solidFill>
                  <a:srgbClr val="0D04C8"/>
                </a:solidFill>
              </a:rPr>
              <a:t>ư</a:t>
            </a:r>
            <a:r>
              <a:rPr lang="en-US" sz="1800" dirty="0" err="1">
                <a:solidFill>
                  <a:srgbClr val="0D04C8"/>
                </a:solidFill>
              </a:rPr>
              <a:t>ởng</a:t>
            </a:r>
            <a:r>
              <a:rPr lang="en-US" sz="1800" dirty="0">
                <a:solidFill>
                  <a:srgbClr val="0D04C8"/>
                </a:solidFill>
              </a:rPr>
              <a:t> </a:t>
            </a:r>
            <a:r>
              <a:rPr lang="en-US" sz="1800" dirty="0" err="1">
                <a:solidFill>
                  <a:srgbClr val="0D04C8"/>
                </a:solidFill>
              </a:rPr>
              <a:t>Điểm</a:t>
            </a:r>
            <a:r>
              <a:rPr lang="en-US" sz="1800" dirty="0">
                <a:solidFill>
                  <a:srgbClr val="0D04C8"/>
                </a:solidFill>
              </a:rPr>
              <a:t> </a:t>
            </a:r>
            <a:r>
              <a:rPr lang="en-US" sz="1800" dirty="0" err="1">
                <a:solidFill>
                  <a:srgbClr val="0D04C8"/>
                </a:solidFill>
              </a:rPr>
              <a:t>thi</a:t>
            </a:r>
            <a:r>
              <a:rPr lang="en-US" sz="1800" dirty="0">
                <a:solidFill>
                  <a:srgbClr val="0D04C8"/>
                </a:solidFill>
              </a:rPr>
              <a:t> (qua CBGS) </a:t>
            </a:r>
            <a:r>
              <a:rPr lang="en-US" sz="1800" dirty="0" err="1">
                <a:solidFill>
                  <a:srgbClr val="0D04C8"/>
                </a:solidFill>
              </a:rPr>
              <a:t>để</a:t>
            </a:r>
            <a:r>
              <a:rPr lang="en-US" sz="1800" dirty="0">
                <a:solidFill>
                  <a:srgbClr val="0D04C8"/>
                </a:solidFill>
              </a:rPr>
              <a:t> </a:t>
            </a:r>
            <a:r>
              <a:rPr lang="en-US" sz="1800" dirty="0" err="1">
                <a:solidFill>
                  <a:srgbClr val="0D04C8"/>
                </a:solidFill>
              </a:rPr>
              <a:t>xử</a:t>
            </a:r>
            <a:r>
              <a:rPr lang="en-US" sz="1800" dirty="0">
                <a:solidFill>
                  <a:srgbClr val="0D04C8"/>
                </a:solidFill>
              </a:rPr>
              <a:t> </a:t>
            </a:r>
            <a:r>
              <a:rPr lang="en-US" sz="1800" dirty="0" err="1">
                <a:solidFill>
                  <a:srgbClr val="0D04C8"/>
                </a:solidFill>
              </a:rPr>
              <a:t>lý</a:t>
            </a:r>
            <a:r>
              <a:rPr lang="en-US" sz="1800" dirty="0">
                <a:solidFill>
                  <a:srgbClr val="0D04C8"/>
                </a:solidFill>
              </a:rPr>
              <a:t>. </a:t>
            </a:r>
            <a:endParaRPr lang="vi-VN" sz="1800" dirty="0">
              <a:solidFill>
                <a:srgbClr val="0D04C8"/>
              </a:solidFill>
            </a:endParaRPr>
          </a:p>
        </p:txBody>
      </p:sp>
      <p:sp>
        <p:nvSpPr>
          <p:cNvPr id="14" name="Flowchart: Alternate Process 13">
            <a:extLst>
              <a:ext uri="{FF2B5EF4-FFF2-40B4-BE49-F238E27FC236}">
                <a16:creationId xmlns:a16="http://schemas.microsoft.com/office/drawing/2014/main" id="{6A293036-60F5-45F3-8EED-49E921C15CEA}"/>
              </a:ext>
            </a:extLst>
          </p:cNvPr>
          <p:cNvSpPr/>
          <p:nvPr/>
        </p:nvSpPr>
        <p:spPr>
          <a:xfrm>
            <a:off x="415640" y="474063"/>
            <a:ext cx="8368146" cy="315644"/>
          </a:xfrm>
          <a:prstGeom prst="flowChartAlternateProcess">
            <a:avLst/>
          </a:prstGeom>
          <a:solidFill>
            <a:srgbClr val="0D04C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kern="0" dirty="0">
                <a:solidFill>
                  <a:schemeClr val="bg1"/>
                </a:solidFill>
                <a:ea typeface="Source Sans Pro"/>
                <a:cs typeface="Source Sans Pro"/>
                <a:sym typeface="Source Sans Pro"/>
              </a:rPr>
              <a:t>II. NHỮNG NỘI DUNG L</a:t>
            </a:r>
            <a:r>
              <a:rPr lang="vi-VN" sz="1800" b="1" kern="0" dirty="0">
                <a:solidFill>
                  <a:schemeClr val="bg1"/>
                </a:solidFill>
                <a:ea typeface="Source Sans Pro"/>
                <a:cs typeface="Source Sans Pro"/>
                <a:sym typeface="Source Sans Pro"/>
              </a:rPr>
              <a:t>Ư</a:t>
            </a:r>
            <a:r>
              <a:rPr lang="en-US" sz="1800" b="1" kern="0" dirty="0">
                <a:solidFill>
                  <a:schemeClr val="bg1"/>
                </a:solidFill>
                <a:ea typeface="Source Sans Pro"/>
                <a:cs typeface="Source Sans Pro"/>
                <a:sym typeface="Source Sans Pro"/>
              </a:rPr>
              <a:t>U Ý TRONG CHUẨN BỊ VÀ TỔ CHỨC KỲ THI (</a:t>
            </a:r>
            <a:r>
              <a:rPr lang="en-US" sz="1800" b="1" kern="0" dirty="0" err="1">
                <a:solidFill>
                  <a:schemeClr val="bg1"/>
                </a:solidFill>
                <a:ea typeface="Source Sans Pro"/>
                <a:cs typeface="Source Sans Pro"/>
                <a:sym typeface="Source Sans Pro"/>
              </a:rPr>
              <a:t>tt</a:t>
            </a:r>
            <a:r>
              <a:rPr lang="en-US" sz="1800" b="1" kern="0" dirty="0">
                <a:solidFill>
                  <a:schemeClr val="bg1"/>
                </a:solidFill>
                <a:ea typeface="Source Sans Pro"/>
                <a:cs typeface="Source Sans Pro"/>
                <a:sym typeface="Source Sans Pro"/>
              </a:rPr>
              <a:t>)</a:t>
            </a:r>
            <a:endParaRPr lang="en-US" sz="1800" b="1" dirty="0"/>
          </a:p>
        </p:txBody>
      </p:sp>
    </p:spTree>
    <p:extLst>
      <p:ext uri="{BB962C8B-B14F-4D97-AF65-F5344CB8AC3E}">
        <p14:creationId xmlns:p14="http://schemas.microsoft.com/office/powerpoint/2010/main" val="12425146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p:cNvGrpSpPr/>
          <p:nvPr/>
        </p:nvGrpSpPr>
        <p:grpSpPr>
          <a:xfrm>
            <a:off x="1" y="4859081"/>
            <a:ext cx="3317351" cy="74428"/>
            <a:chOff x="1" y="4901613"/>
            <a:chExt cx="3317351" cy="74428"/>
          </a:xfrm>
        </p:grpSpPr>
        <p:sp>
          <p:nvSpPr>
            <p:cNvPr id="26" name="Snip Single Corner Rectangle 25"/>
            <p:cNvSpPr/>
            <p:nvPr/>
          </p:nvSpPr>
          <p:spPr>
            <a:xfrm>
              <a:off x="1" y="4901613"/>
              <a:ext cx="3157863" cy="74428"/>
            </a:xfrm>
            <a:prstGeom prst="snip1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ight Triangle 26"/>
            <p:cNvSpPr/>
            <p:nvPr/>
          </p:nvSpPr>
          <p:spPr>
            <a:xfrm>
              <a:off x="3157864" y="4901613"/>
              <a:ext cx="159488" cy="70636"/>
            </a:xfrm>
            <a:prstGeom prst="rtTriangl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p:cNvGrpSpPr/>
          <p:nvPr/>
        </p:nvGrpSpPr>
        <p:grpSpPr>
          <a:xfrm>
            <a:off x="3327994" y="4956361"/>
            <a:ext cx="5816006" cy="74017"/>
            <a:chOff x="3327994" y="4860244"/>
            <a:chExt cx="5837270" cy="74438"/>
          </a:xfrm>
        </p:grpSpPr>
        <p:sp>
          <p:nvSpPr>
            <p:cNvPr id="29" name="Snip Single Corner Rectangle 28"/>
            <p:cNvSpPr/>
            <p:nvPr/>
          </p:nvSpPr>
          <p:spPr>
            <a:xfrm rot="10800000">
              <a:off x="3519376" y="4860244"/>
              <a:ext cx="5645888" cy="74437"/>
            </a:xfrm>
            <a:prstGeom prst="snip1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Triangle 29"/>
            <p:cNvSpPr/>
            <p:nvPr/>
          </p:nvSpPr>
          <p:spPr>
            <a:xfrm rot="16200000" flipH="1">
              <a:off x="3397313" y="4791347"/>
              <a:ext cx="74016" cy="212653"/>
            </a:xfrm>
            <a:prstGeom prst="rtTriangl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Box 9">
            <a:extLst>
              <a:ext uri="{FF2B5EF4-FFF2-40B4-BE49-F238E27FC236}">
                <a16:creationId xmlns:a16="http://schemas.microsoft.com/office/drawing/2014/main" id="{EBAB61E2-481C-4468-9C80-BD35DB52418C}"/>
              </a:ext>
            </a:extLst>
          </p:cNvPr>
          <p:cNvSpPr txBox="1"/>
          <p:nvPr/>
        </p:nvSpPr>
        <p:spPr>
          <a:xfrm>
            <a:off x="464127" y="910021"/>
            <a:ext cx="8361218" cy="3477875"/>
          </a:xfrm>
          <a:prstGeom prst="rect">
            <a:avLst/>
          </a:prstGeom>
          <a:noFill/>
        </p:spPr>
        <p:txBody>
          <a:bodyPr wrap="square" rtlCol="0">
            <a:spAutoFit/>
          </a:bodyPr>
          <a:lstStyle/>
          <a:p>
            <a:pPr algn="just">
              <a:spcAft>
                <a:spcPts val="1200"/>
              </a:spcAft>
            </a:pPr>
            <a:r>
              <a:rPr lang="en-US" sz="1800" b="1" dirty="0">
                <a:solidFill>
                  <a:srgbClr val="0D04C8"/>
                </a:solidFill>
              </a:rPr>
              <a:t>5. </a:t>
            </a:r>
            <a:r>
              <a:rPr lang="vi-VN" sz="1800" b="1" dirty="0">
                <a:solidFill>
                  <a:srgbClr val="0D04C8"/>
                </a:solidFill>
              </a:rPr>
              <a:t>Công tác chấm thi, chấm kiểm tra và phúc khảo</a:t>
            </a:r>
            <a:endParaRPr lang="en-US" sz="1800" b="1" dirty="0">
              <a:solidFill>
                <a:srgbClr val="0D04C8"/>
              </a:solidFill>
            </a:endParaRPr>
          </a:p>
          <a:p>
            <a:pPr algn="just">
              <a:spcAft>
                <a:spcPts val="1200"/>
              </a:spcAft>
            </a:pPr>
            <a:r>
              <a:rPr lang="en-US" sz="1800" b="1" u="sng" dirty="0">
                <a:solidFill>
                  <a:srgbClr val="0D04C8"/>
                </a:solidFill>
              </a:rPr>
              <a:t>a. </a:t>
            </a:r>
            <a:r>
              <a:rPr lang="en-US" sz="1800" b="1" u="sng" dirty="0" err="1">
                <a:solidFill>
                  <a:srgbClr val="0D04C8"/>
                </a:solidFill>
              </a:rPr>
              <a:t>Chấm</a:t>
            </a:r>
            <a:r>
              <a:rPr lang="en-US" sz="1800" b="1" u="sng" dirty="0">
                <a:solidFill>
                  <a:srgbClr val="0D04C8"/>
                </a:solidFill>
              </a:rPr>
              <a:t> </a:t>
            </a:r>
            <a:r>
              <a:rPr lang="en-US" sz="1800" b="1" u="sng" dirty="0" err="1">
                <a:solidFill>
                  <a:srgbClr val="0D04C8"/>
                </a:solidFill>
              </a:rPr>
              <a:t>bài</a:t>
            </a:r>
            <a:r>
              <a:rPr lang="en-US" sz="1800" b="1" u="sng" dirty="0">
                <a:solidFill>
                  <a:srgbClr val="0D04C8"/>
                </a:solidFill>
              </a:rPr>
              <a:t> </a:t>
            </a:r>
            <a:r>
              <a:rPr lang="en-US" sz="1800" b="1" u="sng" dirty="0" err="1">
                <a:solidFill>
                  <a:srgbClr val="0D04C8"/>
                </a:solidFill>
              </a:rPr>
              <a:t>thi</a:t>
            </a:r>
            <a:r>
              <a:rPr lang="en-US" sz="1800" b="1" u="sng" dirty="0">
                <a:solidFill>
                  <a:srgbClr val="0D04C8"/>
                </a:solidFill>
              </a:rPr>
              <a:t> </a:t>
            </a:r>
            <a:r>
              <a:rPr lang="en-US" sz="1800" b="1" u="sng" dirty="0" err="1">
                <a:solidFill>
                  <a:srgbClr val="0D04C8"/>
                </a:solidFill>
              </a:rPr>
              <a:t>tự</a:t>
            </a:r>
            <a:r>
              <a:rPr lang="en-US" sz="1800" b="1" u="sng" dirty="0">
                <a:solidFill>
                  <a:srgbClr val="0D04C8"/>
                </a:solidFill>
              </a:rPr>
              <a:t> </a:t>
            </a:r>
            <a:r>
              <a:rPr lang="en-US" sz="1800" b="1" u="sng" dirty="0" err="1">
                <a:solidFill>
                  <a:srgbClr val="0D04C8"/>
                </a:solidFill>
              </a:rPr>
              <a:t>luận</a:t>
            </a:r>
            <a:endParaRPr lang="en-US" sz="1800" b="1" u="sng" dirty="0">
              <a:solidFill>
                <a:srgbClr val="0D04C8"/>
              </a:solidFill>
            </a:endParaRPr>
          </a:p>
          <a:p>
            <a:pPr marL="285750" indent="-285750" algn="just">
              <a:spcAft>
                <a:spcPts val="1200"/>
              </a:spcAft>
              <a:buFont typeface="Arial" panose="020B0604020202020204" pitchFamily="34" charset="0"/>
              <a:buChar char="•"/>
            </a:pPr>
            <a:r>
              <a:rPr lang="en-US" sz="1800" dirty="0">
                <a:solidFill>
                  <a:srgbClr val="0D04C8"/>
                </a:solidFill>
              </a:rPr>
              <a:t>S</a:t>
            </a:r>
            <a:r>
              <a:rPr lang="vi-VN" sz="1800" dirty="0">
                <a:solidFill>
                  <a:srgbClr val="0D04C8"/>
                </a:solidFill>
              </a:rPr>
              <a:t>au khi </a:t>
            </a:r>
            <a:r>
              <a:rPr lang="vi-VN" sz="1800" dirty="0">
                <a:solidFill>
                  <a:srgbClr val="FF0000"/>
                </a:solidFill>
              </a:rPr>
              <a:t>Ban Chấm thi hoàn thành công việc chấm điểm và nhập điểm </a:t>
            </a:r>
            <a:r>
              <a:rPr lang="vi-VN" sz="1800" dirty="0">
                <a:solidFill>
                  <a:srgbClr val="0D04C8"/>
                </a:solidFill>
              </a:rPr>
              <a:t>toàn bộ các bài thi vào phần mềm (được </a:t>
            </a:r>
            <a:r>
              <a:rPr lang="vi-VN" sz="1800" dirty="0">
                <a:solidFill>
                  <a:srgbClr val="FF0000"/>
                </a:solidFill>
              </a:rPr>
              <a:t>Trưởng ban Chấm thi xác nhận bằng văn bản</a:t>
            </a:r>
            <a:r>
              <a:rPr lang="vi-VN" sz="1800" dirty="0">
                <a:solidFill>
                  <a:srgbClr val="0D04C8"/>
                </a:solidFill>
              </a:rPr>
              <a:t>), </a:t>
            </a:r>
            <a:r>
              <a:rPr lang="vi-VN" sz="1800" dirty="0">
                <a:solidFill>
                  <a:srgbClr val="FF0000"/>
                </a:solidFill>
              </a:rPr>
              <a:t>Trưởng ban Làm phách mới được tổ chức xuất dữ liệu thông tin </a:t>
            </a:r>
            <a:r>
              <a:rPr lang="vi-VN" sz="1800" dirty="0">
                <a:solidFill>
                  <a:srgbClr val="0D04C8"/>
                </a:solidFill>
              </a:rPr>
              <a:t>của thí sinh kèm số phách để phục vụ công tác khớp phách</a:t>
            </a:r>
            <a:r>
              <a:rPr lang="en-US" sz="1800" dirty="0">
                <a:solidFill>
                  <a:srgbClr val="0D04C8"/>
                </a:solidFill>
              </a:rPr>
              <a:t>.</a:t>
            </a:r>
          </a:p>
          <a:p>
            <a:pPr marL="285750" indent="-285750" algn="just">
              <a:spcAft>
                <a:spcPts val="1200"/>
              </a:spcAft>
              <a:buFont typeface="Arial" panose="020B0604020202020204" pitchFamily="34" charset="0"/>
              <a:buChar char="•"/>
            </a:pPr>
            <a:r>
              <a:rPr lang="en-US" sz="1800" dirty="0">
                <a:solidFill>
                  <a:srgbClr val="FF0000"/>
                </a:solidFill>
              </a:rPr>
              <a:t>B</a:t>
            </a:r>
            <a:r>
              <a:rPr lang="vi-VN" sz="1800" dirty="0">
                <a:solidFill>
                  <a:srgbClr val="FF0000"/>
                </a:solidFill>
              </a:rPr>
              <a:t>ố trí Thư ký Hội đồng thi </a:t>
            </a:r>
            <a:r>
              <a:rPr lang="vi-VN" sz="1800" dirty="0">
                <a:solidFill>
                  <a:srgbClr val="0D04C8"/>
                </a:solidFill>
              </a:rPr>
              <a:t>thực hiện nhiệm vụ </a:t>
            </a:r>
            <a:r>
              <a:rPr lang="vi-VN" sz="1800" dirty="0">
                <a:solidFill>
                  <a:srgbClr val="FF0000"/>
                </a:solidFill>
              </a:rPr>
              <a:t>tại Ban Chấm thi tự luận </a:t>
            </a:r>
            <a:r>
              <a:rPr lang="vi-VN" sz="1800" dirty="0">
                <a:solidFill>
                  <a:srgbClr val="0D04C8"/>
                </a:solidFill>
              </a:rPr>
              <a:t>làm việc </a:t>
            </a:r>
            <a:r>
              <a:rPr lang="en-US" sz="1800" dirty="0">
                <a:solidFill>
                  <a:srgbClr val="0D04C8"/>
                </a:solidFill>
              </a:rPr>
              <a:t>ở</a:t>
            </a:r>
            <a:r>
              <a:rPr lang="vi-VN" sz="1800" dirty="0">
                <a:solidFill>
                  <a:srgbClr val="0D04C8"/>
                </a:solidFill>
              </a:rPr>
              <a:t> </a:t>
            </a:r>
            <a:r>
              <a:rPr lang="vi-VN" sz="1800" dirty="0">
                <a:solidFill>
                  <a:srgbClr val="FF0000"/>
                </a:solidFill>
              </a:rPr>
              <a:t>phòng/khu vực riêng biệt</a:t>
            </a:r>
            <a:r>
              <a:rPr lang="vi-VN" sz="1800" dirty="0">
                <a:solidFill>
                  <a:srgbClr val="0D04C8"/>
                </a:solidFill>
              </a:rPr>
              <a:t>, độc lập với các phòng/khu vực chấm thi.</a:t>
            </a:r>
            <a:endParaRPr lang="en-US" sz="1800" dirty="0">
              <a:solidFill>
                <a:srgbClr val="0D04C8"/>
              </a:solidFill>
            </a:endParaRPr>
          </a:p>
          <a:p>
            <a:pPr marL="285750" indent="-285750" algn="just">
              <a:spcAft>
                <a:spcPts val="1200"/>
              </a:spcAft>
              <a:buFont typeface="Arial" panose="020B0604020202020204" pitchFamily="34" charset="0"/>
              <a:buChar char="•"/>
            </a:pPr>
            <a:r>
              <a:rPr lang="vi-VN" sz="1800" dirty="0">
                <a:solidFill>
                  <a:srgbClr val="0D04C8"/>
                </a:solidFill>
              </a:rPr>
              <a:t>Các thành phần </a:t>
            </a:r>
            <a:r>
              <a:rPr lang="vi-VN" sz="1800" dirty="0">
                <a:solidFill>
                  <a:srgbClr val="FF0000"/>
                </a:solidFill>
              </a:rPr>
              <a:t>không trực tiếp tham gia công tác chuyên môn</a:t>
            </a:r>
            <a:r>
              <a:rPr lang="vi-VN" sz="1800" dirty="0"/>
              <a:t> </a:t>
            </a:r>
            <a:r>
              <a:rPr lang="vi-VN" sz="1800" dirty="0">
                <a:solidFill>
                  <a:srgbClr val="0D04C8"/>
                </a:solidFill>
              </a:rPr>
              <a:t>tại Ban Chấm thi như công an, bảo vệ, y tế, phục vụ có thể tham gia Ban Phúc khảo.</a:t>
            </a:r>
          </a:p>
        </p:txBody>
      </p:sp>
      <p:sp>
        <p:nvSpPr>
          <p:cNvPr id="11" name="Flowchart: Alternate Process 10">
            <a:extLst>
              <a:ext uri="{FF2B5EF4-FFF2-40B4-BE49-F238E27FC236}">
                <a16:creationId xmlns:a16="http://schemas.microsoft.com/office/drawing/2014/main" id="{69D6F911-A8BD-4120-B7DD-6882700DE0A5}"/>
              </a:ext>
            </a:extLst>
          </p:cNvPr>
          <p:cNvSpPr/>
          <p:nvPr/>
        </p:nvSpPr>
        <p:spPr>
          <a:xfrm>
            <a:off x="484910" y="471698"/>
            <a:ext cx="8368146" cy="377425"/>
          </a:xfrm>
          <a:prstGeom prst="flowChartAlternateProcess">
            <a:avLst/>
          </a:prstGeom>
          <a:solidFill>
            <a:srgbClr val="0D04C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kern="0">
                <a:solidFill>
                  <a:schemeClr val="bg1"/>
                </a:solidFill>
                <a:ea typeface="Source Sans Pro"/>
                <a:cs typeface="Source Sans Pro"/>
                <a:sym typeface="Source Sans Pro"/>
              </a:rPr>
              <a:t>II. NHỮNG NỘI DUNG L</a:t>
            </a:r>
            <a:r>
              <a:rPr lang="vi-VN" sz="1800" b="1" kern="0">
                <a:solidFill>
                  <a:schemeClr val="bg1"/>
                </a:solidFill>
                <a:ea typeface="Source Sans Pro"/>
                <a:cs typeface="Source Sans Pro"/>
                <a:sym typeface="Source Sans Pro"/>
              </a:rPr>
              <a:t>Ư</a:t>
            </a:r>
            <a:r>
              <a:rPr lang="en-US" sz="1800" b="1" kern="0">
                <a:solidFill>
                  <a:schemeClr val="bg1"/>
                </a:solidFill>
                <a:ea typeface="Source Sans Pro"/>
                <a:cs typeface="Source Sans Pro"/>
                <a:sym typeface="Source Sans Pro"/>
              </a:rPr>
              <a:t>U Ý TRONG CHUẨN BỊ VÀ TỔ CHỨC KỲ THI</a:t>
            </a:r>
            <a:endParaRPr lang="en-US" sz="1800" b="1"/>
          </a:p>
        </p:txBody>
      </p:sp>
    </p:spTree>
    <p:extLst>
      <p:ext uri="{BB962C8B-B14F-4D97-AF65-F5344CB8AC3E}">
        <p14:creationId xmlns:p14="http://schemas.microsoft.com/office/powerpoint/2010/main" val="2466514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p:cNvGrpSpPr/>
          <p:nvPr/>
        </p:nvGrpSpPr>
        <p:grpSpPr>
          <a:xfrm>
            <a:off x="1" y="4859081"/>
            <a:ext cx="3317351" cy="74428"/>
            <a:chOff x="1" y="4901613"/>
            <a:chExt cx="3317351" cy="74428"/>
          </a:xfrm>
        </p:grpSpPr>
        <p:sp>
          <p:nvSpPr>
            <p:cNvPr id="26" name="Snip Single Corner Rectangle 25"/>
            <p:cNvSpPr/>
            <p:nvPr/>
          </p:nvSpPr>
          <p:spPr>
            <a:xfrm>
              <a:off x="1" y="4901613"/>
              <a:ext cx="3157863" cy="74428"/>
            </a:xfrm>
            <a:prstGeom prst="snip1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ight Triangle 26"/>
            <p:cNvSpPr/>
            <p:nvPr/>
          </p:nvSpPr>
          <p:spPr>
            <a:xfrm>
              <a:off x="3157864" y="4901613"/>
              <a:ext cx="159488" cy="70636"/>
            </a:xfrm>
            <a:prstGeom prst="rtTriangl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p:cNvGrpSpPr/>
          <p:nvPr/>
        </p:nvGrpSpPr>
        <p:grpSpPr>
          <a:xfrm>
            <a:off x="3327994" y="4956361"/>
            <a:ext cx="5816006" cy="74017"/>
            <a:chOff x="3327994" y="4860244"/>
            <a:chExt cx="5837270" cy="74438"/>
          </a:xfrm>
        </p:grpSpPr>
        <p:sp>
          <p:nvSpPr>
            <p:cNvPr id="29" name="Snip Single Corner Rectangle 28"/>
            <p:cNvSpPr/>
            <p:nvPr/>
          </p:nvSpPr>
          <p:spPr>
            <a:xfrm rot="10800000">
              <a:off x="3519376" y="4860244"/>
              <a:ext cx="5645888" cy="74437"/>
            </a:xfrm>
            <a:prstGeom prst="snip1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Triangle 29"/>
            <p:cNvSpPr/>
            <p:nvPr/>
          </p:nvSpPr>
          <p:spPr>
            <a:xfrm rot="16200000" flipH="1">
              <a:off x="3397313" y="4791347"/>
              <a:ext cx="74016" cy="212653"/>
            </a:xfrm>
            <a:prstGeom prst="rtTriangl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Box 9">
            <a:extLst>
              <a:ext uri="{FF2B5EF4-FFF2-40B4-BE49-F238E27FC236}">
                <a16:creationId xmlns:a16="http://schemas.microsoft.com/office/drawing/2014/main" id="{EBAB61E2-481C-4468-9C80-BD35DB52418C}"/>
              </a:ext>
            </a:extLst>
          </p:cNvPr>
          <p:cNvSpPr txBox="1"/>
          <p:nvPr/>
        </p:nvSpPr>
        <p:spPr>
          <a:xfrm>
            <a:off x="505689" y="889828"/>
            <a:ext cx="8361218" cy="3511218"/>
          </a:xfrm>
          <a:prstGeom prst="rect">
            <a:avLst/>
          </a:prstGeom>
          <a:noFill/>
        </p:spPr>
        <p:txBody>
          <a:bodyPr wrap="square" rtlCol="0">
            <a:spAutoFit/>
          </a:bodyPr>
          <a:lstStyle/>
          <a:p>
            <a:pPr algn="just">
              <a:lnSpc>
                <a:spcPts val="2200"/>
              </a:lnSpc>
              <a:spcBef>
                <a:spcPts val="600"/>
              </a:spcBef>
              <a:spcAft>
                <a:spcPts val="600"/>
              </a:spcAft>
            </a:pPr>
            <a:r>
              <a:rPr lang="en-US" sz="1800" b="1" dirty="0">
                <a:solidFill>
                  <a:srgbClr val="0D04C8"/>
                </a:solidFill>
              </a:rPr>
              <a:t>5. </a:t>
            </a:r>
            <a:r>
              <a:rPr lang="vi-VN" sz="1800" b="1" dirty="0">
                <a:solidFill>
                  <a:srgbClr val="0D04C8"/>
                </a:solidFill>
              </a:rPr>
              <a:t>Công tác chấm thi, chấm kiểm tra và phúc khảo</a:t>
            </a:r>
            <a:r>
              <a:rPr lang="en-US" sz="1800" b="1" dirty="0">
                <a:solidFill>
                  <a:srgbClr val="0D04C8"/>
                </a:solidFill>
              </a:rPr>
              <a:t> (</a:t>
            </a:r>
            <a:r>
              <a:rPr lang="en-US" sz="1800" b="1" dirty="0" err="1">
                <a:solidFill>
                  <a:srgbClr val="0D04C8"/>
                </a:solidFill>
              </a:rPr>
              <a:t>tiếp</a:t>
            </a:r>
            <a:r>
              <a:rPr lang="en-US" sz="1800" b="1" dirty="0">
                <a:solidFill>
                  <a:srgbClr val="0D04C8"/>
                </a:solidFill>
              </a:rPr>
              <a:t>)</a:t>
            </a:r>
          </a:p>
          <a:p>
            <a:pPr algn="just">
              <a:lnSpc>
                <a:spcPts val="2200"/>
              </a:lnSpc>
              <a:spcBef>
                <a:spcPts val="600"/>
              </a:spcBef>
              <a:spcAft>
                <a:spcPts val="600"/>
              </a:spcAft>
            </a:pPr>
            <a:r>
              <a:rPr lang="en-US" sz="1800" b="1" u="sng" dirty="0">
                <a:solidFill>
                  <a:srgbClr val="0D04C8"/>
                </a:solidFill>
              </a:rPr>
              <a:t>b. </a:t>
            </a:r>
            <a:r>
              <a:rPr lang="en-US" sz="1800" b="1" u="sng" dirty="0" err="1">
                <a:solidFill>
                  <a:srgbClr val="0D04C8"/>
                </a:solidFill>
              </a:rPr>
              <a:t>Chấm</a:t>
            </a:r>
            <a:r>
              <a:rPr lang="en-US" sz="1800" b="1" u="sng" dirty="0">
                <a:solidFill>
                  <a:srgbClr val="0D04C8"/>
                </a:solidFill>
              </a:rPr>
              <a:t> </a:t>
            </a:r>
            <a:r>
              <a:rPr lang="en-US" sz="1800" b="1" u="sng" dirty="0" err="1">
                <a:solidFill>
                  <a:srgbClr val="0D04C8"/>
                </a:solidFill>
              </a:rPr>
              <a:t>bài</a:t>
            </a:r>
            <a:r>
              <a:rPr lang="en-US" sz="1800" b="1" u="sng" dirty="0">
                <a:solidFill>
                  <a:srgbClr val="0D04C8"/>
                </a:solidFill>
              </a:rPr>
              <a:t> </a:t>
            </a:r>
            <a:r>
              <a:rPr lang="en-US" sz="1800" b="1" u="sng" dirty="0" err="1">
                <a:solidFill>
                  <a:srgbClr val="0D04C8"/>
                </a:solidFill>
              </a:rPr>
              <a:t>thi</a:t>
            </a:r>
            <a:r>
              <a:rPr lang="en-US" sz="1800" b="1" u="sng" dirty="0">
                <a:solidFill>
                  <a:srgbClr val="0D04C8"/>
                </a:solidFill>
              </a:rPr>
              <a:t> </a:t>
            </a:r>
            <a:r>
              <a:rPr lang="en-US" sz="1800" b="1" u="sng" dirty="0" err="1">
                <a:solidFill>
                  <a:srgbClr val="0D04C8"/>
                </a:solidFill>
              </a:rPr>
              <a:t>trắc</a:t>
            </a:r>
            <a:r>
              <a:rPr lang="en-US" sz="1800" b="1" u="sng" dirty="0">
                <a:solidFill>
                  <a:srgbClr val="0D04C8"/>
                </a:solidFill>
              </a:rPr>
              <a:t> </a:t>
            </a:r>
            <a:r>
              <a:rPr lang="en-US" sz="1800" b="1" u="sng" dirty="0" err="1">
                <a:solidFill>
                  <a:srgbClr val="0D04C8"/>
                </a:solidFill>
              </a:rPr>
              <a:t>nghiệm</a:t>
            </a:r>
            <a:endParaRPr lang="en-US" sz="1800" b="1" u="sng" dirty="0">
              <a:solidFill>
                <a:srgbClr val="0D04C8"/>
              </a:solidFill>
            </a:endParaRPr>
          </a:p>
          <a:p>
            <a:pPr marL="285750" indent="-285750" algn="just">
              <a:lnSpc>
                <a:spcPts val="2200"/>
              </a:lnSpc>
              <a:spcBef>
                <a:spcPts val="600"/>
              </a:spcBef>
              <a:spcAft>
                <a:spcPts val="600"/>
              </a:spcAft>
              <a:buFont typeface="Arial" panose="020B0604020202020204" pitchFamily="34" charset="0"/>
              <a:buChar char="•"/>
            </a:pPr>
            <a:r>
              <a:rPr lang="en-US" sz="1800" dirty="0" err="1">
                <a:solidFill>
                  <a:srgbClr val="0D04C8"/>
                </a:solidFill>
              </a:rPr>
              <a:t>Trước</a:t>
            </a:r>
            <a:r>
              <a:rPr lang="en-US" sz="1800" dirty="0">
                <a:solidFill>
                  <a:srgbClr val="0D04C8"/>
                </a:solidFill>
              </a:rPr>
              <a:t> </a:t>
            </a:r>
            <a:r>
              <a:rPr lang="en-US" sz="1800" dirty="0" err="1">
                <a:solidFill>
                  <a:srgbClr val="0D04C8"/>
                </a:solidFill>
              </a:rPr>
              <a:t>khi</a:t>
            </a:r>
            <a:r>
              <a:rPr lang="en-US" sz="1800" dirty="0">
                <a:solidFill>
                  <a:srgbClr val="0D04C8"/>
                </a:solidFill>
              </a:rPr>
              <a:t> </a:t>
            </a:r>
            <a:r>
              <a:rPr lang="en-US" sz="1800" dirty="0" err="1">
                <a:solidFill>
                  <a:srgbClr val="0D04C8"/>
                </a:solidFill>
              </a:rPr>
              <a:t>quét</a:t>
            </a:r>
            <a:r>
              <a:rPr lang="en-US" sz="1800" dirty="0">
                <a:solidFill>
                  <a:srgbClr val="0D04C8"/>
                </a:solidFill>
              </a:rPr>
              <a:t> </a:t>
            </a:r>
            <a:r>
              <a:rPr lang="en-US" sz="1800" dirty="0" err="1">
                <a:solidFill>
                  <a:srgbClr val="0D04C8"/>
                </a:solidFill>
              </a:rPr>
              <a:t>bài</a:t>
            </a:r>
            <a:r>
              <a:rPr lang="en-US" sz="1800" dirty="0">
                <a:solidFill>
                  <a:srgbClr val="0D04C8"/>
                </a:solidFill>
              </a:rPr>
              <a:t> </a:t>
            </a:r>
            <a:r>
              <a:rPr lang="en-US" sz="1800" dirty="0" err="1">
                <a:solidFill>
                  <a:srgbClr val="0D04C8"/>
                </a:solidFill>
              </a:rPr>
              <a:t>thi</a:t>
            </a:r>
            <a:r>
              <a:rPr lang="en-US" sz="1800" dirty="0">
                <a:solidFill>
                  <a:srgbClr val="0D04C8"/>
                </a:solidFill>
              </a:rPr>
              <a:t>, </a:t>
            </a:r>
            <a:r>
              <a:rPr lang="en-US" sz="1800" dirty="0" err="1">
                <a:solidFill>
                  <a:srgbClr val="0D04C8"/>
                </a:solidFill>
              </a:rPr>
              <a:t>cần</a:t>
            </a:r>
            <a:r>
              <a:rPr lang="en-US" sz="1800" dirty="0">
                <a:solidFill>
                  <a:srgbClr val="0D04C8"/>
                </a:solidFill>
              </a:rPr>
              <a:t> </a:t>
            </a:r>
            <a:r>
              <a:rPr lang="en-US" sz="1800" dirty="0" err="1">
                <a:solidFill>
                  <a:srgbClr val="FF0000"/>
                </a:solidFill>
              </a:rPr>
              <a:t>kiểm</a:t>
            </a:r>
            <a:r>
              <a:rPr lang="en-US" sz="1800" dirty="0">
                <a:solidFill>
                  <a:srgbClr val="FF0000"/>
                </a:solidFill>
              </a:rPr>
              <a:t> </a:t>
            </a:r>
            <a:r>
              <a:rPr lang="en-US" sz="1800" dirty="0" err="1">
                <a:solidFill>
                  <a:srgbClr val="FF0000"/>
                </a:solidFill>
              </a:rPr>
              <a:t>tra</a:t>
            </a:r>
            <a:r>
              <a:rPr lang="en-US" sz="1800" dirty="0">
                <a:solidFill>
                  <a:srgbClr val="FF0000"/>
                </a:solidFill>
              </a:rPr>
              <a:t> </a:t>
            </a:r>
            <a:r>
              <a:rPr lang="en-US" sz="1800" dirty="0" err="1">
                <a:solidFill>
                  <a:srgbClr val="FF0000"/>
                </a:solidFill>
              </a:rPr>
              <a:t>trạng</a:t>
            </a:r>
            <a:r>
              <a:rPr lang="en-US" sz="1800" dirty="0">
                <a:solidFill>
                  <a:srgbClr val="FF0000"/>
                </a:solidFill>
              </a:rPr>
              <a:t> </a:t>
            </a:r>
            <a:r>
              <a:rPr lang="en-US" sz="1800" dirty="0" err="1">
                <a:solidFill>
                  <a:srgbClr val="FF0000"/>
                </a:solidFill>
              </a:rPr>
              <a:t>thái</a:t>
            </a:r>
            <a:r>
              <a:rPr lang="en-US" sz="1800" dirty="0">
                <a:solidFill>
                  <a:srgbClr val="FF0000"/>
                </a:solidFill>
              </a:rPr>
              <a:t> </a:t>
            </a:r>
            <a:r>
              <a:rPr lang="en-US" sz="1800" dirty="0" err="1">
                <a:solidFill>
                  <a:srgbClr val="FF0000"/>
                </a:solidFill>
              </a:rPr>
              <a:t>thi</a:t>
            </a:r>
            <a:r>
              <a:rPr lang="en-US" sz="1800" dirty="0">
                <a:solidFill>
                  <a:srgbClr val="FF0000"/>
                </a:solidFill>
              </a:rPr>
              <a:t> </a:t>
            </a:r>
            <a:r>
              <a:rPr lang="en-US" sz="1800" dirty="0" err="1">
                <a:solidFill>
                  <a:srgbClr val="FF0000"/>
                </a:solidFill>
              </a:rPr>
              <a:t>của</a:t>
            </a:r>
            <a:r>
              <a:rPr lang="en-US" sz="1800" dirty="0">
                <a:solidFill>
                  <a:srgbClr val="FF0000"/>
                </a:solidFill>
              </a:rPr>
              <a:t> </a:t>
            </a:r>
            <a:r>
              <a:rPr lang="en-US" sz="1800" dirty="0" err="1">
                <a:solidFill>
                  <a:srgbClr val="FF0000"/>
                </a:solidFill>
              </a:rPr>
              <a:t>thí</a:t>
            </a:r>
            <a:r>
              <a:rPr lang="en-US" sz="1800" dirty="0">
                <a:solidFill>
                  <a:srgbClr val="FF0000"/>
                </a:solidFill>
              </a:rPr>
              <a:t> </a:t>
            </a:r>
            <a:r>
              <a:rPr lang="en-US" sz="1800" dirty="0" err="1">
                <a:solidFill>
                  <a:srgbClr val="FF0000"/>
                </a:solidFill>
              </a:rPr>
              <a:t>sinh</a:t>
            </a:r>
            <a:r>
              <a:rPr lang="en-US" sz="1800" dirty="0">
                <a:solidFill>
                  <a:srgbClr val="FF0000"/>
                </a:solidFill>
              </a:rPr>
              <a:t> </a:t>
            </a:r>
            <a:r>
              <a:rPr lang="en-US" sz="1800" dirty="0" err="1">
                <a:solidFill>
                  <a:srgbClr val="FF0000"/>
                </a:solidFill>
              </a:rPr>
              <a:t>bảo</a:t>
            </a:r>
            <a:r>
              <a:rPr lang="en-US" sz="1800" dirty="0">
                <a:solidFill>
                  <a:srgbClr val="FF0000"/>
                </a:solidFill>
              </a:rPr>
              <a:t> </a:t>
            </a:r>
            <a:r>
              <a:rPr lang="en-US" sz="1800" dirty="0" err="1">
                <a:solidFill>
                  <a:srgbClr val="FF0000"/>
                </a:solidFill>
              </a:rPr>
              <a:t>đảm</a:t>
            </a:r>
            <a:r>
              <a:rPr lang="en-US" sz="1800" dirty="0">
                <a:solidFill>
                  <a:srgbClr val="FF0000"/>
                </a:solidFill>
              </a:rPr>
              <a:t> </a:t>
            </a:r>
            <a:r>
              <a:rPr lang="en-US" sz="1800" dirty="0" err="1">
                <a:solidFill>
                  <a:srgbClr val="FF0000"/>
                </a:solidFill>
              </a:rPr>
              <a:t>các</a:t>
            </a:r>
            <a:r>
              <a:rPr lang="en-US" sz="1800" dirty="0">
                <a:solidFill>
                  <a:srgbClr val="FF0000"/>
                </a:solidFill>
              </a:rPr>
              <a:t> </a:t>
            </a:r>
            <a:r>
              <a:rPr lang="en-US" sz="1800" dirty="0" err="1">
                <a:solidFill>
                  <a:srgbClr val="FF0000"/>
                </a:solidFill>
              </a:rPr>
              <a:t>thông</a:t>
            </a:r>
            <a:r>
              <a:rPr lang="en-US" sz="1800" dirty="0">
                <a:solidFill>
                  <a:srgbClr val="FF0000"/>
                </a:solidFill>
              </a:rPr>
              <a:t> tin </a:t>
            </a:r>
            <a:r>
              <a:rPr lang="en-US" sz="1800" dirty="0" err="1">
                <a:solidFill>
                  <a:srgbClr val="FF0000"/>
                </a:solidFill>
              </a:rPr>
              <a:t>dự</a:t>
            </a:r>
            <a:r>
              <a:rPr lang="en-US" sz="1800" dirty="0">
                <a:solidFill>
                  <a:srgbClr val="FF0000"/>
                </a:solidFill>
              </a:rPr>
              <a:t> </a:t>
            </a:r>
            <a:r>
              <a:rPr lang="en-US" sz="1800" dirty="0" err="1">
                <a:solidFill>
                  <a:srgbClr val="FF0000"/>
                </a:solidFill>
              </a:rPr>
              <a:t>thi</a:t>
            </a:r>
            <a:r>
              <a:rPr lang="en-US" sz="1800" dirty="0">
                <a:solidFill>
                  <a:srgbClr val="FF0000"/>
                </a:solidFill>
              </a:rPr>
              <a:t> </a:t>
            </a:r>
            <a:r>
              <a:rPr lang="en-US" sz="1800" dirty="0" err="1">
                <a:solidFill>
                  <a:srgbClr val="0D04C8"/>
                </a:solidFill>
              </a:rPr>
              <a:t>theo</a:t>
            </a:r>
            <a:r>
              <a:rPr lang="en-US" sz="1800" dirty="0">
                <a:solidFill>
                  <a:srgbClr val="0D04C8"/>
                </a:solidFill>
              </a:rPr>
              <a:t> </a:t>
            </a:r>
            <a:r>
              <a:rPr lang="en-US" sz="1800" dirty="0" err="1">
                <a:solidFill>
                  <a:srgbClr val="0D04C8"/>
                </a:solidFill>
              </a:rPr>
              <a:t>từng</a:t>
            </a:r>
            <a:r>
              <a:rPr lang="en-US" sz="1800" dirty="0">
                <a:solidFill>
                  <a:srgbClr val="0D04C8"/>
                </a:solidFill>
              </a:rPr>
              <a:t> </a:t>
            </a:r>
            <a:r>
              <a:rPr lang="en-US" sz="1800" dirty="0" err="1">
                <a:solidFill>
                  <a:srgbClr val="0D04C8"/>
                </a:solidFill>
              </a:rPr>
              <a:t>môn</a:t>
            </a:r>
            <a:r>
              <a:rPr lang="en-US" sz="1800" dirty="0">
                <a:solidFill>
                  <a:srgbClr val="0D04C8"/>
                </a:solidFill>
              </a:rPr>
              <a:t>, </a:t>
            </a:r>
            <a:r>
              <a:rPr lang="en-US" sz="1800" dirty="0" err="1">
                <a:solidFill>
                  <a:srgbClr val="0D04C8"/>
                </a:solidFill>
              </a:rPr>
              <a:t>từng</a:t>
            </a:r>
            <a:r>
              <a:rPr lang="en-US" sz="1800" dirty="0">
                <a:solidFill>
                  <a:srgbClr val="0D04C8"/>
                </a:solidFill>
              </a:rPr>
              <a:t> </a:t>
            </a:r>
            <a:r>
              <a:rPr lang="en-US" sz="1800" dirty="0" err="1">
                <a:solidFill>
                  <a:srgbClr val="0D04C8"/>
                </a:solidFill>
              </a:rPr>
              <a:t>bài</a:t>
            </a:r>
            <a:r>
              <a:rPr lang="en-US" sz="1800" dirty="0">
                <a:solidFill>
                  <a:srgbClr val="0D04C8"/>
                </a:solidFill>
              </a:rPr>
              <a:t> </a:t>
            </a:r>
            <a:r>
              <a:rPr lang="en-US" sz="1800" dirty="0" err="1">
                <a:solidFill>
                  <a:srgbClr val="0D04C8"/>
                </a:solidFill>
              </a:rPr>
              <a:t>thi</a:t>
            </a:r>
            <a:r>
              <a:rPr lang="en-US" sz="1800" dirty="0">
                <a:solidFill>
                  <a:srgbClr val="0D04C8"/>
                </a:solidFill>
              </a:rPr>
              <a:t> </a:t>
            </a:r>
            <a:r>
              <a:rPr lang="en-US" sz="1800" dirty="0" err="1">
                <a:solidFill>
                  <a:srgbClr val="0D04C8"/>
                </a:solidFill>
              </a:rPr>
              <a:t>của</a:t>
            </a:r>
            <a:r>
              <a:rPr lang="en-US" sz="1800" dirty="0">
                <a:solidFill>
                  <a:srgbClr val="0D04C8"/>
                </a:solidFill>
              </a:rPr>
              <a:t> </a:t>
            </a:r>
            <a:r>
              <a:rPr lang="en-US" sz="1800" dirty="0" err="1">
                <a:solidFill>
                  <a:srgbClr val="0D04C8"/>
                </a:solidFill>
              </a:rPr>
              <a:t>thí</a:t>
            </a:r>
            <a:r>
              <a:rPr lang="en-US" sz="1800" dirty="0">
                <a:solidFill>
                  <a:srgbClr val="0D04C8"/>
                </a:solidFill>
              </a:rPr>
              <a:t> </a:t>
            </a:r>
            <a:r>
              <a:rPr lang="en-US" sz="1800" dirty="0" err="1">
                <a:solidFill>
                  <a:srgbClr val="0D04C8"/>
                </a:solidFill>
              </a:rPr>
              <a:t>sinh</a:t>
            </a:r>
            <a:r>
              <a:rPr lang="en-US" sz="1800" dirty="0">
                <a:solidFill>
                  <a:srgbClr val="0D04C8"/>
                </a:solidFill>
              </a:rPr>
              <a:t>, </a:t>
            </a:r>
            <a:r>
              <a:rPr lang="en-US" sz="1800" dirty="0" err="1">
                <a:solidFill>
                  <a:srgbClr val="0D04C8"/>
                </a:solidFill>
              </a:rPr>
              <a:t>thí</a:t>
            </a:r>
            <a:r>
              <a:rPr lang="en-US" sz="1800" dirty="0">
                <a:solidFill>
                  <a:srgbClr val="0D04C8"/>
                </a:solidFill>
              </a:rPr>
              <a:t> </a:t>
            </a:r>
            <a:r>
              <a:rPr lang="en-US" sz="1800" dirty="0" err="1">
                <a:solidFill>
                  <a:srgbClr val="0D04C8"/>
                </a:solidFill>
              </a:rPr>
              <a:t>sinh</a:t>
            </a:r>
            <a:r>
              <a:rPr lang="en-US" sz="1800" dirty="0">
                <a:solidFill>
                  <a:srgbClr val="0D04C8"/>
                </a:solidFill>
              </a:rPr>
              <a:t> </a:t>
            </a:r>
            <a:r>
              <a:rPr lang="en-US" sz="1800" dirty="0" err="1">
                <a:solidFill>
                  <a:srgbClr val="0D04C8"/>
                </a:solidFill>
              </a:rPr>
              <a:t>vắng</a:t>
            </a:r>
            <a:r>
              <a:rPr lang="en-US" sz="1800" dirty="0">
                <a:solidFill>
                  <a:srgbClr val="0D04C8"/>
                </a:solidFill>
              </a:rPr>
              <a:t> </a:t>
            </a:r>
            <a:r>
              <a:rPr lang="en-US" sz="1800" dirty="0" err="1">
                <a:solidFill>
                  <a:srgbClr val="0D04C8"/>
                </a:solidFill>
              </a:rPr>
              <a:t>thi</a:t>
            </a:r>
            <a:r>
              <a:rPr lang="en-US" sz="1800" dirty="0">
                <a:solidFill>
                  <a:srgbClr val="0D04C8"/>
                </a:solidFill>
              </a:rPr>
              <a:t>, </a:t>
            </a:r>
            <a:r>
              <a:rPr lang="en-US" sz="1800" dirty="0" err="1">
                <a:solidFill>
                  <a:srgbClr val="0D04C8"/>
                </a:solidFill>
              </a:rPr>
              <a:t>bỏ</a:t>
            </a:r>
            <a:r>
              <a:rPr lang="en-US" sz="1800" dirty="0">
                <a:solidFill>
                  <a:srgbClr val="0D04C8"/>
                </a:solidFill>
              </a:rPr>
              <a:t> </a:t>
            </a:r>
            <a:r>
              <a:rPr lang="en-US" sz="1800" dirty="0" err="1">
                <a:solidFill>
                  <a:srgbClr val="0D04C8"/>
                </a:solidFill>
              </a:rPr>
              <a:t>thi</a:t>
            </a:r>
            <a:r>
              <a:rPr lang="en-US" sz="1800" dirty="0">
                <a:solidFill>
                  <a:srgbClr val="0D04C8"/>
                </a:solidFill>
              </a:rPr>
              <a:t> </a:t>
            </a:r>
            <a:r>
              <a:rPr lang="en-US" sz="1800" dirty="0" err="1">
                <a:solidFill>
                  <a:srgbClr val="0D04C8"/>
                </a:solidFill>
              </a:rPr>
              <a:t>được</a:t>
            </a:r>
            <a:r>
              <a:rPr lang="en-US" sz="1800" dirty="0">
                <a:solidFill>
                  <a:srgbClr val="0D04C8"/>
                </a:solidFill>
              </a:rPr>
              <a:t> </a:t>
            </a:r>
            <a:r>
              <a:rPr lang="en-US" sz="1800" dirty="0" err="1">
                <a:solidFill>
                  <a:srgbClr val="0D04C8"/>
                </a:solidFill>
              </a:rPr>
              <a:t>chính</a:t>
            </a:r>
            <a:r>
              <a:rPr lang="en-US" sz="1800" dirty="0">
                <a:solidFill>
                  <a:srgbClr val="0D04C8"/>
                </a:solidFill>
              </a:rPr>
              <a:t> </a:t>
            </a:r>
            <a:r>
              <a:rPr lang="en-US" sz="1800" dirty="0" err="1">
                <a:solidFill>
                  <a:srgbClr val="0D04C8"/>
                </a:solidFill>
              </a:rPr>
              <a:t>xác</a:t>
            </a:r>
            <a:r>
              <a:rPr lang="en-US" sz="1800" dirty="0">
                <a:solidFill>
                  <a:srgbClr val="0D04C8"/>
                </a:solidFill>
              </a:rPr>
              <a:t>;</a:t>
            </a:r>
          </a:p>
          <a:p>
            <a:pPr marL="285750" indent="-285750" algn="just">
              <a:lnSpc>
                <a:spcPts val="2200"/>
              </a:lnSpc>
              <a:spcBef>
                <a:spcPts val="600"/>
              </a:spcBef>
              <a:spcAft>
                <a:spcPts val="600"/>
              </a:spcAft>
              <a:buFont typeface="Arial" panose="020B0604020202020204" pitchFamily="34" charset="0"/>
              <a:buChar char="•"/>
            </a:pPr>
            <a:r>
              <a:rPr lang="en-US" sz="1800" dirty="0">
                <a:solidFill>
                  <a:srgbClr val="0D04C8"/>
                </a:solidFill>
              </a:rPr>
              <a:t>Sau </a:t>
            </a:r>
            <a:r>
              <a:rPr lang="en-US" sz="1800" dirty="0" err="1">
                <a:solidFill>
                  <a:srgbClr val="0D04C8"/>
                </a:solidFill>
              </a:rPr>
              <a:t>khi</a:t>
            </a:r>
            <a:r>
              <a:rPr lang="en-US" sz="1800" dirty="0">
                <a:solidFill>
                  <a:srgbClr val="0D04C8"/>
                </a:solidFill>
              </a:rPr>
              <a:t> </a:t>
            </a:r>
            <a:r>
              <a:rPr lang="en-US" sz="1800" dirty="0" err="1">
                <a:solidFill>
                  <a:srgbClr val="0D04C8"/>
                </a:solidFill>
              </a:rPr>
              <a:t>quét</a:t>
            </a:r>
            <a:r>
              <a:rPr lang="en-US" sz="1800" dirty="0">
                <a:solidFill>
                  <a:srgbClr val="0D04C8"/>
                </a:solidFill>
              </a:rPr>
              <a:t> </a:t>
            </a:r>
            <a:r>
              <a:rPr lang="en-US" sz="1800" dirty="0" err="1">
                <a:solidFill>
                  <a:srgbClr val="0D04C8"/>
                </a:solidFill>
              </a:rPr>
              <a:t>xong</a:t>
            </a:r>
            <a:r>
              <a:rPr lang="en-US" sz="1800" dirty="0">
                <a:solidFill>
                  <a:srgbClr val="0D04C8"/>
                </a:solidFill>
              </a:rPr>
              <a:t> </a:t>
            </a:r>
            <a:r>
              <a:rPr lang="en-US" sz="1800" dirty="0" err="1">
                <a:solidFill>
                  <a:srgbClr val="0D04C8"/>
                </a:solidFill>
              </a:rPr>
              <a:t>từng</a:t>
            </a:r>
            <a:r>
              <a:rPr lang="en-US" sz="1800" dirty="0">
                <a:solidFill>
                  <a:srgbClr val="0D04C8"/>
                </a:solidFill>
              </a:rPr>
              <a:t> </a:t>
            </a:r>
            <a:r>
              <a:rPr lang="en-US" sz="1800" dirty="0" err="1">
                <a:solidFill>
                  <a:srgbClr val="0D04C8"/>
                </a:solidFill>
              </a:rPr>
              <a:t>túi</a:t>
            </a:r>
            <a:r>
              <a:rPr lang="en-US" sz="1800" dirty="0">
                <a:solidFill>
                  <a:srgbClr val="0D04C8"/>
                </a:solidFill>
              </a:rPr>
              <a:t> </a:t>
            </a:r>
            <a:r>
              <a:rPr lang="en-US" sz="1800" dirty="0" err="1">
                <a:solidFill>
                  <a:srgbClr val="0D04C8"/>
                </a:solidFill>
              </a:rPr>
              <a:t>bài</a:t>
            </a:r>
            <a:r>
              <a:rPr lang="en-US" sz="1800" dirty="0">
                <a:solidFill>
                  <a:srgbClr val="0D04C8"/>
                </a:solidFill>
              </a:rPr>
              <a:t>, </a:t>
            </a:r>
            <a:r>
              <a:rPr lang="en-US" sz="1800" dirty="0" err="1">
                <a:solidFill>
                  <a:srgbClr val="0D04C8"/>
                </a:solidFill>
              </a:rPr>
              <a:t>tiến</a:t>
            </a:r>
            <a:r>
              <a:rPr lang="en-US" sz="1800" dirty="0">
                <a:solidFill>
                  <a:srgbClr val="0D04C8"/>
                </a:solidFill>
              </a:rPr>
              <a:t> </a:t>
            </a:r>
            <a:r>
              <a:rPr lang="en-US" sz="1800" dirty="0" err="1">
                <a:solidFill>
                  <a:srgbClr val="0D04C8"/>
                </a:solidFill>
              </a:rPr>
              <a:t>hành</a:t>
            </a:r>
            <a:r>
              <a:rPr lang="en-US" sz="1800" dirty="0">
                <a:solidFill>
                  <a:srgbClr val="0D04C8"/>
                </a:solidFill>
              </a:rPr>
              <a:t> </a:t>
            </a:r>
            <a:r>
              <a:rPr lang="en-US" sz="1800" dirty="0" err="1">
                <a:solidFill>
                  <a:srgbClr val="0D04C8"/>
                </a:solidFill>
              </a:rPr>
              <a:t>đọc</a:t>
            </a:r>
            <a:r>
              <a:rPr lang="en-US" sz="1800" dirty="0">
                <a:solidFill>
                  <a:srgbClr val="0D04C8"/>
                </a:solidFill>
              </a:rPr>
              <a:t> </a:t>
            </a:r>
            <a:r>
              <a:rPr lang="en-US" sz="1800" dirty="0" err="1">
                <a:solidFill>
                  <a:srgbClr val="0D04C8"/>
                </a:solidFill>
              </a:rPr>
              <a:t>Phiếu</a:t>
            </a:r>
            <a:r>
              <a:rPr lang="en-US" sz="1800" dirty="0">
                <a:solidFill>
                  <a:srgbClr val="0D04C8"/>
                </a:solidFill>
              </a:rPr>
              <a:t> TLTN, </a:t>
            </a:r>
            <a:r>
              <a:rPr lang="en-US" sz="1800" dirty="0" err="1">
                <a:solidFill>
                  <a:srgbClr val="0D04C8"/>
                </a:solidFill>
              </a:rPr>
              <a:t>kiểm</a:t>
            </a:r>
            <a:r>
              <a:rPr lang="en-US" sz="1800" dirty="0">
                <a:solidFill>
                  <a:srgbClr val="0D04C8"/>
                </a:solidFill>
              </a:rPr>
              <a:t> </a:t>
            </a:r>
            <a:r>
              <a:rPr lang="en-US" sz="1800" dirty="0" err="1">
                <a:solidFill>
                  <a:srgbClr val="0D04C8"/>
                </a:solidFill>
              </a:rPr>
              <a:t>đủ</a:t>
            </a:r>
            <a:r>
              <a:rPr lang="en-US" sz="1800" dirty="0">
                <a:solidFill>
                  <a:srgbClr val="0D04C8"/>
                </a:solidFill>
              </a:rPr>
              <a:t> </a:t>
            </a:r>
            <a:r>
              <a:rPr lang="en-US" sz="1800" dirty="0" err="1">
                <a:solidFill>
                  <a:srgbClr val="FF0000"/>
                </a:solidFill>
              </a:rPr>
              <a:t>số</a:t>
            </a:r>
            <a:r>
              <a:rPr lang="en-US" sz="1800" dirty="0">
                <a:solidFill>
                  <a:srgbClr val="FF0000"/>
                </a:solidFill>
              </a:rPr>
              <a:t> </a:t>
            </a:r>
            <a:r>
              <a:rPr lang="en-US" sz="1800" dirty="0" err="1">
                <a:solidFill>
                  <a:srgbClr val="FF0000"/>
                </a:solidFill>
              </a:rPr>
              <a:t>lượng</a:t>
            </a:r>
            <a:r>
              <a:rPr lang="en-US" sz="1800" dirty="0">
                <a:solidFill>
                  <a:srgbClr val="FF0000"/>
                </a:solidFill>
              </a:rPr>
              <a:t> </a:t>
            </a:r>
            <a:r>
              <a:rPr lang="en-US" sz="1800" dirty="0" err="1">
                <a:solidFill>
                  <a:srgbClr val="FF0000"/>
                </a:solidFill>
              </a:rPr>
              <a:t>phiếu</a:t>
            </a:r>
            <a:r>
              <a:rPr lang="en-US" sz="1800" dirty="0">
                <a:solidFill>
                  <a:srgbClr val="FF0000"/>
                </a:solidFill>
              </a:rPr>
              <a:t> </a:t>
            </a:r>
            <a:r>
              <a:rPr lang="en-US" sz="1800" dirty="0" err="1">
                <a:solidFill>
                  <a:srgbClr val="FF0000"/>
                </a:solidFill>
              </a:rPr>
              <a:t>đã</a:t>
            </a:r>
            <a:r>
              <a:rPr lang="en-US" sz="1800" dirty="0">
                <a:solidFill>
                  <a:srgbClr val="FF0000"/>
                </a:solidFill>
              </a:rPr>
              <a:t> </a:t>
            </a:r>
            <a:r>
              <a:rPr lang="en-US" sz="1800" dirty="0" err="1">
                <a:solidFill>
                  <a:srgbClr val="FF0000"/>
                </a:solidFill>
              </a:rPr>
              <a:t>quét</a:t>
            </a:r>
            <a:r>
              <a:rPr lang="en-US" sz="1800" dirty="0">
                <a:solidFill>
                  <a:srgbClr val="FF0000"/>
                </a:solidFill>
              </a:rPr>
              <a:t> </a:t>
            </a:r>
            <a:r>
              <a:rPr lang="en-US" sz="1800" dirty="0" err="1">
                <a:solidFill>
                  <a:srgbClr val="FF0000"/>
                </a:solidFill>
              </a:rPr>
              <a:t>với</a:t>
            </a:r>
            <a:r>
              <a:rPr lang="en-US" sz="1800" dirty="0">
                <a:solidFill>
                  <a:srgbClr val="FF0000"/>
                </a:solidFill>
              </a:rPr>
              <a:t> </a:t>
            </a:r>
            <a:r>
              <a:rPr lang="en-US" sz="1800" dirty="0" err="1">
                <a:solidFill>
                  <a:srgbClr val="FF0000"/>
                </a:solidFill>
              </a:rPr>
              <a:t>số</a:t>
            </a:r>
            <a:r>
              <a:rPr lang="en-US" sz="1800" dirty="0">
                <a:solidFill>
                  <a:srgbClr val="FF0000"/>
                </a:solidFill>
              </a:rPr>
              <a:t> </a:t>
            </a:r>
            <a:r>
              <a:rPr lang="en-US" sz="1800" dirty="0" err="1">
                <a:solidFill>
                  <a:srgbClr val="FF0000"/>
                </a:solidFill>
              </a:rPr>
              <a:t>lượng</a:t>
            </a:r>
            <a:r>
              <a:rPr lang="en-US" sz="1800" dirty="0">
                <a:solidFill>
                  <a:srgbClr val="FF0000"/>
                </a:solidFill>
              </a:rPr>
              <a:t> </a:t>
            </a:r>
            <a:r>
              <a:rPr lang="en-US" sz="1800" dirty="0" err="1">
                <a:solidFill>
                  <a:srgbClr val="FF0000"/>
                </a:solidFill>
              </a:rPr>
              <a:t>phiếu</a:t>
            </a:r>
            <a:r>
              <a:rPr lang="en-US" sz="1800" dirty="0">
                <a:solidFill>
                  <a:srgbClr val="FF0000"/>
                </a:solidFill>
              </a:rPr>
              <a:t> </a:t>
            </a:r>
            <a:r>
              <a:rPr lang="en-US" sz="1800" dirty="0" err="1">
                <a:solidFill>
                  <a:srgbClr val="FF0000"/>
                </a:solidFill>
              </a:rPr>
              <a:t>khi</a:t>
            </a:r>
            <a:r>
              <a:rPr lang="en-US" sz="1800" dirty="0">
                <a:solidFill>
                  <a:srgbClr val="FF0000"/>
                </a:solidFill>
              </a:rPr>
              <a:t> </a:t>
            </a:r>
            <a:r>
              <a:rPr lang="en-US" sz="1800" dirty="0" err="1">
                <a:solidFill>
                  <a:srgbClr val="FF0000"/>
                </a:solidFill>
              </a:rPr>
              <a:t>thu</a:t>
            </a:r>
            <a:r>
              <a:rPr lang="en-US" sz="1800" dirty="0">
                <a:solidFill>
                  <a:srgbClr val="FF0000"/>
                </a:solidFill>
              </a:rPr>
              <a:t> </a:t>
            </a:r>
            <a:r>
              <a:rPr lang="en-US" sz="1800" dirty="0" err="1">
                <a:solidFill>
                  <a:srgbClr val="FF0000"/>
                </a:solidFill>
              </a:rPr>
              <a:t>bài</a:t>
            </a:r>
            <a:r>
              <a:rPr lang="en-US" sz="1800" dirty="0">
                <a:solidFill>
                  <a:srgbClr val="FF0000"/>
                </a:solidFill>
              </a:rPr>
              <a:t>, </a:t>
            </a:r>
            <a:r>
              <a:rPr lang="en-US" sz="1800" dirty="0" err="1">
                <a:solidFill>
                  <a:srgbClr val="FF0000"/>
                </a:solidFill>
              </a:rPr>
              <a:t>khớp</a:t>
            </a:r>
            <a:r>
              <a:rPr lang="en-US" sz="1800" dirty="0">
                <a:solidFill>
                  <a:srgbClr val="FF0000"/>
                </a:solidFill>
              </a:rPr>
              <a:t> </a:t>
            </a:r>
            <a:r>
              <a:rPr lang="en-US" sz="1800" dirty="0" err="1">
                <a:solidFill>
                  <a:srgbClr val="FF0000"/>
                </a:solidFill>
              </a:rPr>
              <a:t>với</a:t>
            </a:r>
            <a:r>
              <a:rPr lang="en-US" sz="1800" dirty="0">
                <a:solidFill>
                  <a:srgbClr val="FF0000"/>
                </a:solidFill>
              </a:rPr>
              <a:t> </a:t>
            </a:r>
            <a:r>
              <a:rPr lang="en-US" sz="1800" dirty="0" err="1">
                <a:solidFill>
                  <a:srgbClr val="FF0000"/>
                </a:solidFill>
              </a:rPr>
              <a:t>số</a:t>
            </a:r>
            <a:r>
              <a:rPr lang="en-US" sz="1800" dirty="0">
                <a:solidFill>
                  <a:srgbClr val="FF0000"/>
                </a:solidFill>
              </a:rPr>
              <a:t> </a:t>
            </a:r>
            <a:r>
              <a:rPr lang="en-US" sz="1800" dirty="0" err="1">
                <a:solidFill>
                  <a:srgbClr val="FF0000"/>
                </a:solidFill>
              </a:rPr>
              <a:t>thí</a:t>
            </a:r>
            <a:r>
              <a:rPr lang="en-US" sz="1800" dirty="0">
                <a:solidFill>
                  <a:srgbClr val="FF0000"/>
                </a:solidFill>
              </a:rPr>
              <a:t> </a:t>
            </a:r>
            <a:r>
              <a:rPr lang="en-US" sz="1800" dirty="0" err="1">
                <a:solidFill>
                  <a:srgbClr val="FF0000"/>
                </a:solidFill>
              </a:rPr>
              <a:t>sinh</a:t>
            </a:r>
            <a:r>
              <a:rPr lang="en-US" sz="1800" dirty="0">
                <a:solidFill>
                  <a:srgbClr val="FF0000"/>
                </a:solidFill>
              </a:rPr>
              <a:t> </a:t>
            </a:r>
            <a:r>
              <a:rPr lang="en-US" sz="1800" dirty="0" err="1">
                <a:solidFill>
                  <a:srgbClr val="FF0000"/>
                </a:solidFill>
              </a:rPr>
              <a:t>dự</a:t>
            </a:r>
            <a:r>
              <a:rPr lang="en-US" sz="1800" dirty="0">
                <a:solidFill>
                  <a:srgbClr val="FF0000"/>
                </a:solidFill>
              </a:rPr>
              <a:t> </a:t>
            </a:r>
            <a:r>
              <a:rPr lang="en-US" sz="1800" dirty="0" err="1">
                <a:solidFill>
                  <a:srgbClr val="FF0000"/>
                </a:solidFill>
              </a:rPr>
              <a:t>thi</a:t>
            </a:r>
            <a:r>
              <a:rPr lang="en-US" sz="1800" dirty="0">
                <a:solidFill>
                  <a:srgbClr val="0D04C8"/>
                </a:solidFill>
              </a:rPr>
              <a:t>;</a:t>
            </a:r>
          </a:p>
          <a:p>
            <a:pPr marL="285750" indent="-285750" algn="just">
              <a:lnSpc>
                <a:spcPts val="2200"/>
              </a:lnSpc>
              <a:spcBef>
                <a:spcPts val="600"/>
              </a:spcBef>
              <a:spcAft>
                <a:spcPts val="600"/>
              </a:spcAft>
              <a:buFont typeface="Arial" panose="020B0604020202020204" pitchFamily="34" charset="0"/>
              <a:buChar char="•"/>
            </a:pPr>
            <a:r>
              <a:rPr lang="en-US" sz="1800" dirty="0" err="1">
                <a:solidFill>
                  <a:srgbClr val="FF0000"/>
                </a:solidFill>
              </a:rPr>
              <a:t>Trước</a:t>
            </a:r>
            <a:r>
              <a:rPr lang="en-US" sz="1800" dirty="0">
                <a:solidFill>
                  <a:srgbClr val="FF0000"/>
                </a:solidFill>
              </a:rPr>
              <a:t> </a:t>
            </a:r>
            <a:r>
              <a:rPr lang="en-US" sz="1800" dirty="0" err="1">
                <a:solidFill>
                  <a:srgbClr val="FF0000"/>
                </a:solidFill>
              </a:rPr>
              <a:t>khi</a:t>
            </a:r>
            <a:r>
              <a:rPr lang="en-US" sz="1800" dirty="0">
                <a:solidFill>
                  <a:srgbClr val="FF0000"/>
                </a:solidFill>
              </a:rPr>
              <a:t> </a:t>
            </a:r>
            <a:r>
              <a:rPr lang="en-US" sz="1800" dirty="0" err="1">
                <a:solidFill>
                  <a:srgbClr val="FF0000"/>
                </a:solidFill>
              </a:rPr>
              <a:t>xuất</a:t>
            </a:r>
            <a:r>
              <a:rPr lang="en-US" sz="1800" dirty="0">
                <a:solidFill>
                  <a:srgbClr val="FF0000"/>
                </a:solidFill>
              </a:rPr>
              <a:t> </a:t>
            </a:r>
            <a:r>
              <a:rPr lang="en-US" sz="1800" dirty="0" err="1">
                <a:solidFill>
                  <a:srgbClr val="FF0000"/>
                </a:solidFill>
              </a:rPr>
              <a:t>đĩa</a:t>
            </a:r>
            <a:r>
              <a:rPr lang="en-US" sz="1800" dirty="0">
                <a:solidFill>
                  <a:srgbClr val="FF0000"/>
                </a:solidFill>
              </a:rPr>
              <a:t> CD0</a:t>
            </a:r>
            <a:r>
              <a:rPr lang="en-US" sz="1800" dirty="0">
                <a:solidFill>
                  <a:srgbClr val="0D04C8"/>
                </a:solidFill>
              </a:rPr>
              <a:t>, </a:t>
            </a:r>
            <a:r>
              <a:rPr lang="en-US" sz="1800" dirty="0" err="1">
                <a:solidFill>
                  <a:srgbClr val="0D04C8"/>
                </a:solidFill>
              </a:rPr>
              <a:t>cần</a:t>
            </a:r>
            <a:r>
              <a:rPr lang="en-US" sz="1800" dirty="0">
                <a:solidFill>
                  <a:srgbClr val="0D04C8"/>
                </a:solidFill>
              </a:rPr>
              <a:t> </a:t>
            </a:r>
            <a:r>
              <a:rPr lang="en-US" sz="1800" dirty="0" err="1">
                <a:solidFill>
                  <a:srgbClr val="0D04C8"/>
                </a:solidFill>
              </a:rPr>
              <a:t>rà</a:t>
            </a:r>
            <a:r>
              <a:rPr lang="en-US" sz="1800" dirty="0">
                <a:solidFill>
                  <a:srgbClr val="0D04C8"/>
                </a:solidFill>
              </a:rPr>
              <a:t> </a:t>
            </a:r>
            <a:r>
              <a:rPr lang="en-US" sz="1800" dirty="0" err="1">
                <a:solidFill>
                  <a:srgbClr val="0D04C8"/>
                </a:solidFill>
              </a:rPr>
              <a:t>soát</a:t>
            </a:r>
            <a:r>
              <a:rPr lang="en-US" sz="1800" dirty="0">
                <a:solidFill>
                  <a:srgbClr val="0D04C8"/>
                </a:solidFill>
              </a:rPr>
              <a:t>, </a:t>
            </a:r>
            <a:r>
              <a:rPr lang="en-US" sz="1800" dirty="0" err="1">
                <a:solidFill>
                  <a:srgbClr val="0D04C8"/>
                </a:solidFill>
              </a:rPr>
              <a:t>kiểm</a:t>
            </a:r>
            <a:r>
              <a:rPr lang="en-US" sz="1800" dirty="0">
                <a:solidFill>
                  <a:srgbClr val="0D04C8"/>
                </a:solidFill>
              </a:rPr>
              <a:t> </a:t>
            </a:r>
            <a:r>
              <a:rPr lang="en-US" sz="1800" dirty="0" err="1">
                <a:solidFill>
                  <a:srgbClr val="0D04C8"/>
                </a:solidFill>
              </a:rPr>
              <a:t>tra</a:t>
            </a:r>
            <a:r>
              <a:rPr lang="en-US" sz="1800" dirty="0">
                <a:solidFill>
                  <a:srgbClr val="0D04C8"/>
                </a:solidFill>
              </a:rPr>
              <a:t> </a:t>
            </a:r>
            <a:r>
              <a:rPr lang="en-US" sz="1800" dirty="0" err="1">
                <a:solidFill>
                  <a:srgbClr val="0D04C8"/>
                </a:solidFill>
              </a:rPr>
              <a:t>số</a:t>
            </a:r>
            <a:r>
              <a:rPr lang="en-US" sz="1800" dirty="0">
                <a:solidFill>
                  <a:srgbClr val="0D04C8"/>
                </a:solidFill>
              </a:rPr>
              <a:t> </a:t>
            </a:r>
            <a:r>
              <a:rPr lang="en-US" sz="1800" dirty="0" err="1">
                <a:solidFill>
                  <a:srgbClr val="0D04C8"/>
                </a:solidFill>
              </a:rPr>
              <a:t>lượng</a:t>
            </a:r>
            <a:r>
              <a:rPr lang="en-US" sz="1800" dirty="0">
                <a:solidFill>
                  <a:srgbClr val="0D04C8"/>
                </a:solidFill>
              </a:rPr>
              <a:t> </a:t>
            </a:r>
            <a:r>
              <a:rPr lang="en-US" sz="1800" dirty="0" err="1">
                <a:solidFill>
                  <a:srgbClr val="0D04C8"/>
                </a:solidFill>
              </a:rPr>
              <a:t>đủ</a:t>
            </a:r>
            <a:r>
              <a:rPr lang="en-US" sz="1800" dirty="0">
                <a:solidFill>
                  <a:srgbClr val="0D04C8"/>
                </a:solidFill>
              </a:rPr>
              <a:t> </a:t>
            </a:r>
            <a:r>
              <a:rPr lang="en-US" sz="1800" dirty="0" err="1">
                <a:solidFill>
                  <a:srgbClr val="0D04C8"/>
                </a:solidFill>
              </a:rPr>
              <a:t>số</a:t>
            </a:r>
            <a:r>
              <a:rPr lang="en-US" sz="1800" dirty="0">
                <a:solidFill>
                  <a:srgbClr val="0D04C8"/>
                </a:solidFill>
              </a:rPr>
              <a:t> </a:t>
            </a:r>
            <a:r>
              <a:rPr lang="en-US" sz="1800" dirty="0" err="1">
                <a:solidFill>
                  <a:srgbClr val="0D04C8"/>
                </a:solidFill>
              </a:rPr>
              <a:t>Điểm</a:t>
            </a:r>
            <a:r>
              <a:rPr lang="en-US" sz="1800" dirty="0">
                <a:solidFill>
                  <a:srgbClr val="0D04C8"/>
                </a:solidFill>
              </a:rPr>
              <a:t> </a:t>
            </a:r>
            <a:r>
              <a:rPr lang="en-US" sz="1800" dirty="0" err="1">
                <a:solidFill>
                  <a:srgbClr val="0D04C8"/>
                </a:solidFill>
              </a:rPr>
              <a:t>thi</a:t>
            </a:r>
            <a:r>
              <a:rPr lang="en-US" sz="1800" dirty="0">
                <a:solidFill>
                  <a:srgbClr val="0D04C8"/>
                </a:solidFill>
              </a:rPr>
              <a:t>, </a:t>
            </a:r>
            <a:r>
              <a:rPr lang="en-US" sz="1800" dirty="0" err="1">
                <a:solidFill>
                  <a:srgbClr val="0D04C8"/>
                </a:solidFill>
              </a:rPr>
              <a:t>phòng</a:t>
            </a:r>
            <a:r>
              <a:rPr lang="en-US" sz="1800" dirty="0">
                <a:solidFill>
                  <a:srgbClr val="0D04C8"/>
                </a:solidFill>
              </a:rPr>
              <a:t> </a:t>
            </a:r>
            <a:r>
              <a:rPr lang="en-US" sz="1800" dirty="0" err="1">
                <a:solidFill>
                  <a:srgbClr val="0D04C8"/>
                </a:solidFill>
              </a:rPr>
              <a:t>thi</a:t>
            </a:r>
            <a:r>
              <a:rPr lang="en-US" sz="1800" dirty="0">
                <a:solidFill>
                  <a:srgbClr val="0D04C8"/>
                </a:solidFill>
              </a:rPr>
              <a:t>, </a:t>
            </a:r>
            <a:r>
              <a:rPr lang="en-US" sz="1800" dirty="0" err="1">
                <a:solidFill>
                  <a:srgbClr val="0D04C8"/>
                </a:solidFill>
              </a:rPr>
              <a:t>số</a:t>
            </a:r>
            <a:r>
              <a:rPr lang="en-US" sz="1800" dirty="0">
                <a:solidFill>
                  <a:srgbClr val="0D04C8"/>
                </a:solidFill>
              </a:rPr>
              <a:t> </a:t>
            </a:r>
            <a:r>
              <a:rPr lang="en-US" sz="1800" dirty="0" err="1">
                <a:solidFill>
                  <a:srgbClr val="0D04C8"/>
                </a:solidFill>
              </a:rPr>
              <a:t>lượng</a:t>
            </a:r>
            <a:r>
              <a:rPr lang="en-US" sz="1800" dirty="0">
                <a:solidFill>
                  <a:srgbClr val="0D04C8"/>
                </a:solidFill>
              </a:rPr>
              <a:t> </a:t>
            </a:r>
            <a:r>
              <a:rPr lang="en-US" sz="1800" dirty="0" err="1">
                <a:solidFill>
                  <a:srgbClr val="0D04C8"/>
                </a:solidFill>
              </a:rPr>
              <a:t>môn</a:t>
            </a:r>
            <a:r>
              <a:rPr lang="en-US" sz="1800" dirty="0">
                <a:solidFill>
                  <a:srgbClr val="0D04C8"/>
                </a:solidFill>
              </a:rPr>
              <a:t> </a:t>
            </a:r>
            <a:r>
              <a:rPr lang="en-US" sz="1800" dirty="0" err="1">
                <a:solidFill>
                  <a:srgbClr val="0D04C8"/>
                </a:solidFill>
              </a:rPr>
              <a:t>thi</a:t>
            </a:r>
            <a:r>
              <a:rPr lang="en-US" sz="1800" dirty="0">
                <a:solidFill>
                  <a:srgbClr val="0D04C8"/>
                </a:solidFill>
              </a:rPr>
              <a:t>/</a:t>
            </a:r>
            <a:r>
              <a:rPr lang="en-US" sz="1800" dirty="0" err="1">
                <a:solidFill>
                  <a:srgbClr val="0D04C8"/>
                </a:solidFill>
              </a:rPr>
              <a:t>bài</a:t>
            </a:r>
            <a:r>
              <a:rPr lang="en-US" sz="1800" dirty="0">
                <a:solidFill>
                  <a:srgbClr val="0D04C8"/>
                </a:solidFill>
              </a:rPr>
              <a:t> </a:t>
            </a:r>
            <a:r>
              <a:rPr lang="en-US" sz="1800" dirty="0" err="1">
                <a:solidFill>
                  <a:srgbClr val="0D04C8"/>
                </a:solidFill>
              </a:rPr>
              <a:t>thi</a:t>
            </a:r>
            <a:r>
              <a:rPr lang="en-US" sz="1800" dirty="0">
                <a:solidFill>
                  <a:srgbClr val="0D04C8"/>
                </a:solidFill>
              </a:rPr>
              <a:t> </a:t>
            </a:r>
            <a:r>
              <a:rPr lang="en-US" sz="1800" dirty="0" err="1">
                <a:solidFill>
                  <a:srgbClr val="0D04C8"/>
                </a:solidFill>
              </a:rPr>
              <a:t>với</a:t>
            </a:r>
            <a:r>
              <a:rPr lang="en-US" sz="1800" dirty="0">
                <a:solidFill>
                  <a:srgbClr val="0D04C8"/>
                </a:solidFill>
              </a:rPr>
              <a:t> </a:t>
            </a:r>
            <a:r>
              <a:rPr lang="en-US" sz="1800" dirty="0" err="1">
                <a:solidFill>
                  <a:srgbClr val="0D04C8"/>
                </a:solidFill>
              </a:rPr>
              <a:t>Danh</a:t>
            </a:r>
            <a:r>
              <a:rPr lang="en-US" sz="1800" dirty="0">
                <a:solidFill>
                  <a:srgbClr val="0D04C8"/>
                </a:solidFill>
              </a:rPr>
              <a:t> </a:t>
            </a:r>
            <a:r>
              <a:rPr lang="en-US" sz="1800" dirty="0" err="1">
                <a:solidFill>
                  <a:srgbClr val="0D04C8"/>
                </a:solidFill>
              </a:rPr>
              <a:t>sách</a:t>
            </a:r>
            <a:r>
              <a:rPr lang="en-US" sz="1800" dirty="0">
                <a:solidFill>
                  <a:srgbClr val="0D04C8"/>
                </a:solidFill>
              </a:rPr>
              <a:t> </a:t>
            </a:r>
            <a:r>
              <a:rPr lang="en-US" sz="1800" dirty="0" err="1">
                <a:solidFill>
                  <a:srgbClr val="0D04C8"/>
                </a:solidFill>
              </a:rPr>
              <a:t>đăng</a:t>
            </a:r>
            <a:r>
              <a:rPr lang="en-US" sz="1800" dirty="0">
                <a:solidFill>
                  <a:srgbClr val="0D04C8"/>
                </a:solidFill>
              </a:rPr>
              <a:t> </a:t>
            </a:r>
            <a:r>
              <a:rPr lang="en-US" sz="1800" dirty="0" err="1">
                <a:solidFill>
                  <a:srgbClr val="0D04C8"/>
                </a:solidFill>
              </a:rPr>
              <a:t>ký</a:t>
            </a:r>
            <a:r>
              <a:rPr lang="en-US" sz="1800" dirty="0">
                <a:solidFill>
                  <a:srgbClr val="0D04C8"/>
                </a:solidFill>
              </a:rPr>
              <a:t> </a:t>
            </a:r>
            <a:r>
              <a:rPr lang="en-US" sz="1800" dirty="0" err="1">
                <a:solidFill>
                  <a:srgbClr val="0D04C8"/>
                </a:solidFill>
              </a:rPr>
              <a:t>dự</a:t>
            </a:r>
            <a:r>
              <a:rPr lang="en-US" sz="1800" dirty="0">
                <a:solidFill>
                  <a:srgbClr val="0D04C8"/>
                </a:solidFill>
              </a:rPr>
              <a:t> </a:t>
            </a:r>
            <a:r>
              <a:rPr lang="en-US" sz="1800" dirty="0" err="1">
                <a:solidFill>
                  <a:srgbClr val="0D04C8"/>
                </a:solidFill>
              </a:rPr>
              <a:t>thi</a:t>
            </a:r>
            <a:r>
              <a:rPr lang="en-US" sz="1800" dirty="0">
                <a:solidFill>
                  <a:srgbClr val="0D04C8"/>
                </a:solidFill>
              </a:rPr>
              <a:t>. </a:t>
            </a:r>
            <a:r>
              <a:rPr lang="en-US" sz="1800" b="1" dirty="0" err="1">
                <a:solidFill>
                  <a:srgbClr val="FF0000"/>
                </a:solidFill>
              </a:rPr>
              <a:t>Phải</a:t>
            </a:r>
            <a:r>
              <a:rPr lang="en-US" sz="1800" b="1" dirty="0">
                <a:solidFill>
                  <a:srgbClr val="FF0000"/>
                </a:solidFill>
              </a:rPr>
              <a:t> </a:t>
            </a:r>
            <a:r>
              <a:rPr lang="en-US" sz="1800" b="1" dirty="0" err="1">
                <a:solidFill>
                  <a:srgbClr val="FF0000"/>
                </a:solidFill>
              </a:rPr>
              <a:t>bảo</a:t>
            </a:r>
            <a:r>
              <a:rPr lang="en-US" sz="1800" b="1" dirty="0">
                <a:solidFill>
                  <a:srgbClr val="FF0000"/>
                </a:solidFill>
              </a:rPr>
              <a:t> </a:t>
            </a:r>
            <a:r>
              <a:rPr lang="en-US" sz="1800" b="1" dirty="0" err="1">
                <a:solidFill>
                  <a:srgbClr val="FF0000"/>
                </a:solidFill>
              </a:rPr>
              <a:t>đảm</a:t>
            </a:r>
            <a:r>
              <a:rPr lang="en-US" sz="1800" b="1" dirty="0">
                <a:solidFill>
                  <a:srgbClr val="FF0000"/>
                </a:solidFill>
              </a:rPr>
              <a:t> </a:t>
            </a:r>
            <a:r>
              <a:rPr lang="en-US" sz="1800" b="1" dirty="0" err="1">
                <a:solidFill>
                  <a:srgbClr val="FF0000"/>
                </a:solidFill>
              </a:rPr>
              <a:t>các</a:t>
            </a:r>
            <a:r>
              <a:rPr lang="en-US" sz="1800" b="1" dirty="0">
                <a:solidFill>
                  <a:srgbClr val="FF0000"/>
                </a:solidFill>
              </a:rPr>
              <a:t> </a:t>
            </a:r>
            <a:r>
              <a:rPr lang="en-US" sz="1800" b="1" dirty="0" err="1">
                <a:solidFill>
                  <a:srgbClr val="FF0000"/>
                </a:solidFill>
              </a:rPr>
              <a:t>thông</a:t>
            </a:r>
            <a:r>
              <a:rPr lang="en-US" sz="1800" b="1" dirty="0">
                <a:solidFill>
                  <a:srgbClr val="FF0000"/>
                </a:solidFill>
              </a:rPr>
              <a:t> tin </a:t>
            </a:r>
            <a:r>
              <a:rPr lang="en-US" sz="1800" b="1" dirty="0" err="1">
                <a:solidFill>
                  <a:srgbClr val="FF0000"/>
                </a:solidFill>
              </a:rPr>
              <a:t>thật</a:t>
            </a:r>
            <a:r>
              <a:rPr lang="en-US" sz="1800" b="1" dirty="0">
                <a:solidFill>
                  <a:srgbClr val="FF0000"/>
                </a:solidFill>
              </a:rPr>
              <a:t> </a:t>
            </a:r>
            <a:r>
              <a:rPr lang="en-US" sz="1800" b="1" dirty="0" err="1">
                <a:solidFill>
                  <a:srgbClr val="FF0000"/>
                </a:solidFill>
              </a:rPr>
              <a:t>khớp</a:t>
            </a:r>
            <a:r>
              <a:rPr lang="en-US" sz="1800" b="1" dirty="0">
                <a:solidFill>
                  <a:srgbClr val="FF0000"/>
                </a:solidFill>
              </a:rPr>
              <a:t>, </a:t>
            </a:r>
            <a:r>
              <a:rPr lang="en-US" sz="1800" b="1" dirty="0" err="1">
                <a:solidFill>
                  <a:srgbClr val="FF0000"/>
                </a:solidFill>
              </a:rPr>
              <a:t>không</a:t>
            </a:r>
            <a:r>
              <a:rPr lang="en-US" sz="1800" b="1" dirty="0">
                <a:solidFill>
                  <a:srgbClr val="FF0000"/>
                </a:solidFill>
              </a:rPr>
              <a:t> </a:t>
            </a:r>
            <a:r>
              <a:rPr lang="en-US" sz="1800" b="1" dirty="0" err="1">
                <a:solidFill>
                  <a:srgbClr val="FF0000"/>
                </a:solidFill>
              </a:rPr>
              <a:t>còn</a:t>
            </a:r>
            <a:r>
              <a:rPr lang="en-US" sz="1800" b="1" dirty="0">
                <a:solidFill>
                  <a:srgbClr val="FF0000"/>
                </a:solidFill>
              </a:rPr>
              <a:t> </a:t>
            </a:r>
            <a:r>
              <a:rPr lang="en-US" sz="1800" b="1" dirty="0" err="1">
                <a:solidFill>
                  <a:srgbClr val="FF0000"/>
                </a:solidFill>
              </a:rPr>
              <a:t>lỗi</a:t>
            </a:r>
            <a:r>
              <a:rPr lang="en-US" sz="1800" b="1" dirty="0">
                <a:solidFill>
                  <a:srgbClr val="FF0000"/>
                </a:solidFill>
              </a:rPr>
              <a:t> </a:t>
            </a:r>
            <a:r>
              <a:rPr lang="en-US" sz="1800" b="1" dirty="0" err="1">
                <a:solidFill>
                  <a:srgbClr val="FF0000"/>
                </a:solidFill>
              </a:rPr>
              <a:t>thì</a:t>
            </a:r>
            <a:r>
              <a:rPr lang="en-US" sz="1800" b="1" dirty="0">
                <a:solidFill>
                  <a:srgbClr val="FF0000"/>
                </a:solidFill>
              </a:rPr>
              <a:t> </a:t>
            </a:r>
            <a:r>
              <a:rPr lang="en-US" sz="1800" b="1" dirty="0" err="1">
                <a:solidFill>
                  <a:srgbClr val="FF0000"/>
                </a:solidFill>
              </a:rPr>
              <a:t>mới</a:t>
            </a:r>
            <a:r>
              <a:rPr lang="en-US" sz="1800" b="1" dirty="0">
                <a:solidFill>
                  <a:srgbClr val="FF0000"/>
                </a:solidFill>
              </a:rPr>
              <a:t> </a:t>
            </a:r>
            <a:r>
              <a:rPr lang="en-US" sz="1800" b="1" dirty="0" err="1">
                <a:solidFill>
                  <a:srgbClr val="FF0000"/>
                </a:solidFill>
              </a:rPr>
              <a:t>xuất</a:t>
            </a:r>
            <a:r>
              <a:rPr lang="en-US" sz="1800" b="1" dirty="0">
                <a:solidFill>
                  <a:srgbClr val="FF0000"/>
                </a:solidFill>
              </a:rPr>
              <a:t> </a:t>
            </a:r>
            <a:r>
              <a:rPr lang="en-US" sz="1800" b="1" dirty="0" err="1">
                <a:solidFill>
                  <a:srgbClr val="FF0000"/>
                </a:solidFill>
              </a:rPr>
              <a:t>đĩa</a:t>
            </a:r>
            <a:r>
              <a:rPr lang="en-US" sz="1800" b="1" dirty="0">
                <a:solidFill>
                  <a:srgbClr val="FF0000"/>
                </a:solidFill>
              </a:rPr>
              <a:t> CD0.</a:t>
            </a:r>
            <a:endParaRPr lang="vi-VN" sz="1800" dirty="0">
              <a:solidFill>
                <a:srgbClr val="FF0000"/>
              </a:solidFill>
            </a:endParaRPr>
          </a:p>
        </p:txBody>
      </p:sp>
      <p:sp>
        <p:nvSpPr>
          <p:cNvPr id="11" name="Flowchart: Alternate Process 10">
            <a:extLst>
              <a:ext uri="{FF2B5EF4-FFF2-40B4-BE49-F238E27FC236}">
                <a16:creationId xmlns:a16="http://schemas.microsoft.com/office/drawing/2014/main" id="{EF51F3CB-E616-4DA2-A9D9-C28735A94561}"/>
              </a:ext>
            </a:extLst>
          </p:cNvPr>
          <p:cNvSpPr/>
          <p:nvPr/>
        </p:nvSpPr>
        <p:spPr>
          <a:xfrm>
            <a:off x="484910" y="471698"/>
            <a:ext cx="8368146" cy="377425"/>
          </a:xfrm>
          <a:prstGeom prst="flowChartAlternateProcess">
            <a:avLst/>
          </a:prstGeom>
          <a:solidFill>
            <a:srgbClr val="0D04C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kern="0" dirty="0">
                <a:solidFill>
                  <a:schemeClr val="bg1"/>
                </a:solidFill>
                <a:ea typeface="Source Sans Pro"/>
                <a:cs typeface="Source Sans Pro"/>
                <a:sym typeface="Source Sans Pro"/>
              </a:rPr>
              <a:t>II. NHỮNG NỘI DUNG L</a:t>
            </a:r>
            <a:r>
              <a:rPr lang="vi-VN" sz="1800" b="1" kern="0" dirty="0">
                <a:solidFill>
                  <a:schemeClr val="bg1"/>
                </a:solidFill>
                <a:ea typeface="Source Sans Pro"/>
                <a:cs typeface="Source Sans Pro"/>
                <a:sym typeface="Source Sans Pro"/>
              </a:rPr>
              <a:t>Ư</a:t>
            </a:r>
            <a:r>
              <a:rPr lang="en-US" sz="1800" b="1" kern="0" dirty="0">
                <a:solidFill>
                  <a:schemeClr val="bg1"/>
                </a:solidFill>
                <a:ea typeface="Source Sans Pro"/>
                <a:cs typeface="Source Sans Pro"/>
                <a:sym typeface="Source Sans Pro"/>
              </a:rPr>
              <a:t>U Ý TRONG CHUẨN BỊ VÀ TỔ CHỨC KỲ THI (</a:t>
            </a:r>
            <a:r>
              <a:rPr lang="en-US" sz="1800" b="1" kern="0" dirty="0" err="1">
                <a:solidFill>
                  <a:schemeClr val="bg1"/>
                </a:solidFill>
                <a:ea typeface="Source Sans Pro"/>
                <a:cs typeface="Source Sans Pro"/>
                <a:sym typeface="Source Sans Pro"/>
              </a:rPr>
              <a:t>tt</a:t>
            </a:r>
            <a:r>
              <a:rPr lang="en-US" sz="1800" b="1" kern="0" dirty="0">
                <a:solidFill>
                  <a:schemeClr val="bg1"/>
                </a:solidFill>
                <a:ea typeface="Source Sans Pro"/>
                <a:cs typeface="Source Sans Pro"/>
                <a:sym typeface="Source Sans Pro"/>
              </a:rPr>
              <a:t>)</a:t>
            </a:r>
            <a:endParaRPr lang="en-US" sz="1800" b="1" dirty="0"/>
          </a:p>
        </p:txBody>
      </p:sp>
    </p:spTree>
    <p:extLst>
      <p:ext uri="{BB962C8B-B14F-4D97-AF65-F5344CB8AC3E}">
        <p14:creationId xmlns:p14="http://schemas.microsoft.com/office/powerpoint/2010/main" val="6532294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p:cNvGrpSpPr/>
          <p:nvPr/>
        </p:nvGrpSpPr>
        <p:grpSpPr>
          <a:xfrm>
            <a:off x="1" y="4859081"/>
            <a:ext cx="3317351" cy="74428"/>
            <a:chOff x="1" y="4901613"/>
            <a:chExt cx="3317351" cy="74428"/>
          </a:xfrm>
        </p:grpSpPr>
        <p:sp>
          <p:nvSpPr>
            <p:cNvPr id="26" name="Snip Single Corner Rectangle 25"/>
            <p:cNvSpPr/>
            <p:nvPr/>
          </p:nvSpPr>
          <p:spPr>
            <a:xfrm>
              <a:off x="1" y="4901613"/>
              <a:ext cx="3157863" cy="74428"/>
            </a:xfrm>
            <a:prstGeom prst="snip1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ight Triangle 26"/>
            <p:cNvSpPr/>
            <p:nvPr/>
          </p:nvSpPr>
          <p:spPr>
            <a:xfrm>
              <a:off x="3157864" y="4901613"/>
              <a:ext cx="159488" cy="70636"/>
            </a:xfrm>
            <a:prstGeom prst="rtTriangl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p:cNvGrpSpPr/>
          <p:nvPr/>
        </p:nvGrpSpPr>
        <p:grpSpPr>
          <a:xfrm>
            <a:off x="3327994" y="4956361"/>
            <a:ext cx="5816006" cy="74017"/>
            <a:chOff x="3327994" y="4860244"/>
            <a:chExt cx="5837270" cy="74438"/>
          </a:xfrm>
        </p:grpSpPr>
        <p:sp>
          <p:nvSpPr>
            <p:cNvPr id="29" name="Snip Single Corner Rectangle 28"/>
            <p:cNvSpPr/>
            <p:nvPr/>
          </p:nvSpPr>
          <p:spPr>
            <a:xfrm rot="10800000">
              <a:off x="3519376" y="4860244"/>
              <a:ext cx="5645888" cy="74437"/>
            </a:xfrm>
            <a:prstGeom prst="snip1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Triangle 29"/>
            <p:cNvSpPr/>
            <p:nvPr/>
          </p:nvSpPr>
          <p:spPr>
            <a:xfrm rot="16200000" flipH="1">
              <a:off x="3397313" y="4791347"/>
              <a:ext cx="74016" cy="212653"/>
            </a:xfrm>
            <a:prstGeom prst="rtTriangl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Flowchart: Alternate Process 11">
            <a:extLst>
              <a:ext uri="{FF2B5EF4-FFF2-40B4-BE49-F238E27FC236}">
                <a16:creationId xmlns:a16="http://schemas.microsoft.com/office/drawing/2014/main" id="{019ACFF5-3D4F-4A64-9CB4-DB2E5E90DDF2}"/>
              </a:ext>
            </a:extLst>
          </p:cNvPr>
          <p:cNvSpPr/>
          <p:nvPr/>
        </p:nvSpPr>
        <p:spPr>
          <a:xfrm>
            <a:off x="574656" y="548310"/>
            <a:ext cx="8306108" cy="429693"/>
          </a:xfrm>
          <a:prstGeom prst="flowChartAlternateProcess">
            <a:avLst/>
          </a:prstGeom>
          <a:solidFill>
            <a:srgbClr val="0D04C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kern="0">
                <a:solidFill>
                  <a:schemeClr val="bg1"/>
                </a:solidFill>
                <a:ea typeface="Source Sans Pro"/>
                <a:cs typeface="Source Sans Pro"/>
                <a:sym typeface="Source Sans Pro"/>
              </a:rPr>
              <a:t>III. ỨNG DỤNG CÔNG NGHỆ THÔNG TIN</a:t>
            </a:r>
            <a:endParaRPr lang="en-US" sz="1800" b="1"/>
          </a:p>
        </p:txBody>
      </p:sp>
      <p:sp>
        <p:nvSpPr>
          <p:cNvPr id="10" name="TextBox 9">
            <a:extLst>
              <a:ext uri="{FF2B5EF4-FFF2-40B4-BE49-F238E27FC236}">
                <a16:creationId xmlns:a16="http://schemas.microsoft.com/office/drawing/2014/main" id="{BC881760-314F-45E4-9EB3-CA0B7C263B2F}"/>
              </a:ext>
            </a:extLst>
          </p:cNvPr>
          <p:cNvSpPr txBox="1"/>
          <p:nvPr/>
        </p:nvSpPr>
        <p:spPr>
          <a:xfrm>
            <a:off x="523654" y="1100813"/>
            <a:ext cx="8357109" cy="2998257"/>
          </a:xfrm>
          <a:prstGeom prst="rect">
            <a:avLst/>
          </a:prstGeom>
          <a:noFill/>
        </p:spPr>
        <p:txBody>
          <a:bodyPr wrap="square" rtlCol="0">
            <a:spAutoFit/>
          </a:bodyPr>
          <a:lstStyle/>
          <a:p>
            <a:pPr algn="just">
              <a:lnSpc>
                <a:spcPts val="2200"/>
              </a:lnSpc>
              <a:spcBef>
                <a:spcPts val="500"/>
              </a:spcBef>
              <a:spcAft>
                <a:spcPts val="500"/>
              </a:spcAft>
            </a:pPr>
            <a:r>
              <a:rPr lang="en-US" sz="1800" dirty="0">
                <a:solidFill>
                  <a:srgbClr val="0D04C8"/>
                </a:solidFill>
              </a:rPr>
              <a:t>1. </a:t>
            </a:r>
            <a:r>
              <a:rPr lang="vi-VN" sz="1800" dirty="0">
                <a:solidFill>
                  <a:srgbClr val="0D04C8"/>
                </a:solidFill>
              </a:rPr>
              <a:t>CNTT tiếp tục được </a:t>
            </a:r>
            <a:r>
              <a:rPr lang="vi-VN" sz="1800" dirty="0">
                <a:solidFill>
                  <a:srgbClr val="FF0000"/>
                </a:solidFill>
              </a:rPr>
              <a:t>ứng dụng </a:t>
            </a:r>
            <a:r>
              <a:rPr lang="en-US" sz="1800" dirty="0" err="1">
                <a:solidFill>
                  <a:srgbClr val="FF0000"/>
                </a:solidFill>
              </a:rPr>
              <a:t>hiệu</a:t>
            </a:r>
            <a:r>
              <a:rPr lang="en-US" sz="1800" dirty="0">
                <a:solidFill>
                  <a:srgbClr val="FF0000"/>
                </a:solidFill>
              </a:rPr>
              <a:t> </a:t>
            </a:r>
            <a:r>
              <a:rPr lang="en-US" sz="1800" dirty="0" err="1">
                <a:solidFill>
                  <a:srgbClr val="FF0000"/>
                </a:solidFill>
              </a:rPr>
              <a:t>quả</a:t>
            </a:r>
            <a:r>
              <a:rPr lang="vi-VN" sz="1800" dirty="0">
                <a:solidFill>
                  <a:srgbClr val="FF0000"/>
                </a:solidFill>
              </a:rPr>
              <a:t> </a:t>
            </a:r>
            <a:r>
              <a:rPr lang="vi-VN" sz="1800" dirty="0">
                <a:solidFill>
                  <a:srgbClr val="0D04C8"/>
                </a:solidFill>
              </a:rPr>
              <a:t>trong các khâu của kỳ thi.</a:t>
            </a:r>
          </a:p>
          <a:p>
            <a:pPr algn="just">
              <a:lnSpc>
                <a:spcPts val="2200"/>
              </a:lnSpc>
              <a:spcBef>
                <a:spcPts val="500"/>
              </a:spcBef>
              <a:spcAft>
                <a:spcPts val="500"/>
              </a:spcAft>
            </a:pPr>
            <a:r>
              <a:rPr lang="en-US" sz="1800" dirty="0">
                <a:solidFill>
                  <a:srgbClr val="0D04C8"/>
                </a:solidFill>
              </a:rPr>
              <a:t>2. </a:t>
            </a:r>
            <a:r>
              <a:rPr lang="vi-VN" sz="1800" dirty="0">
                <a:solidFill>
                  <a:srgbClr val="0D04C8"/>
                </a:solidFill>
              </a:rPr>
              <a:t>Các phần mềm: </a:t>
            </a:r>
            <a:r>
              <a:rPr lang="vi-VN" sz="1800" dirty="0">
                <a:solidFill>
                  <a:srgbClr val="FF0000"/>
                </a:solidFill>
              </a:rPr>
              <a:t>Quản lý </a:t>
            </a:r>
            <a:r>
              <a:rPr lang="en-US" sz="1800" dirty="0" err="1">
                <a:solidFill>
                  <a:srgbClr val="FF0000"/>
                </a:solidFill>
              </a:rPr>
              <a:t>thi</a:t>
            </a:r>
            <a:r>
              <a:rPr lang="en-US" sz="1800" dirty="0">
                <a:solidFill>
                  <a:srgbClr val="FF0000"/>
                </a:solidFill>
              </a:rPr>
              <a:t> </a:t>
            </a:r>
            <a:r>
              <a:rPr lang="en-US" sz="1800" dirty="0">
                <a:solidFill>
                  <a:srgbClr val="0D04C8"/>
                </a:solidFill>
              </a:rPr>
              <a:t>(</a:t>
            </a:r>
            <a:r>
              <a:rPr lang="vi-VN" sz="1800" b="1" dirty="0">
                <a:solidFill>
                  <a:srgbClr val="0D04C8"/>
                </a:solidFill>
              </a:rPr>
              <a:t>đăng ký</a:t>
            </a:r>
            <a:r>
              <a:rPr lang="en-US" sz="1800" b="1" dirty="0">
                <a:solidFill>
                  <a:srgbClr val="0D04C8"/>
                </a:solidFill>
              </a:rPr>
              <a:t> </a:t>
            </a:r>
            <a:r>
              <a:rPr lang="en-US" sz="1800" b="1" dirty="0" err="1">
                <a:solidFill>
                  <a:srgbClr val="0D04C8"/>
                </a:solidFill>
              </a:rPr>
              <a:t>dự</a:t>
            </a:r>
            <a:r>
              <a:rPr lang="en-US" sz="1800" b="1" dirty="0">
                <a:solidFill>
                  <a:srgbClr val="0D04C8"/>
                </a:solidFill>
              </a:rPr>
              <a:t> </a:t>
            </a:r>
            <a:r>
              <a:rPr lang="en-US" sz="1800" b="1" dirty="0" err="1">
                <a:solidFill>
                  <a:srgbClr val="0D04C8"/>
                </a:solidFill>
              </a:rPr>
              <a:t>thi</a:t>
            </a:r>
            <a:r>
              <a:rPr lang="vi-VN" sz="1800" b="1" dirty="0">
                <a:solidFill>
                  <a:srgbClr val="0D04C8"/>
                </a:solidFill>
              </a:rPr>
              <a:t> trực tuyến</a:t>
            </a:r>
            <a:r>
              <a:rPr lang="vi-VN" sz="1800" dirty="0">
                <a:solidFill>
                  <a:srgbClr val="0D04C8"/>
                </a:solidFill>
              </a:rPr>
              <a:t>, tổ chức thi, hỗ trợ chấm thi tự luận</a:t>
            </a:r>
            <a:r>
              <a:rPr lang="en-US" sz="1800" dirty="0">
                <a:solidFill>
                  <a:srgbClr val="0D04C8"/>
                </a:solidFill>
              </a:rPr>
              <a:t>, </a:t>
            </a:r>
            <a:r>
              <a:rPr lang="en-US" sz="1800" dirty="0" err="1">
                <a:solidFill>
                  <a:srgbClr val="0D04C8"/>
                </a:solidFill>
              </a:rPr>
              <a:t>công</a:t>
            </a:r>
            <a:r>
              <a:rPr lang="en-US" sz="1800" dirty="0">
                <a:solidFill>
                  <a:srgbClr val="0D04C8"/>
                </a:solidFill>
              </a:rPr>
              <a:t> </a:t>
            </a:r>
            <a:r>
              <a:rPr lang="en-US" sz="1800" dirty="0" err="1">
                <a:solidFill>
                  <a:srgbClr val="0D04C8"/>
                </a:solidFill>
              </a:rPr>
              <a:t>bố</a:t>
            </a:r>
            <a:r>
              <a:rPr lang="en-US" sz="1800" dirty="0">
                <a:solidFill>
                  <a:srgbClr val="0D04C8"/>
                </a:solidFill>
              </a:rPr>
              <a:t> </a:t>
            </a:r>
            <a:r>
              <a:rPr lang="en-US" sz="1800" dirty="0" err="1">
                <a:solidFill>
                  <a:srgbClr val="0D04C8"/>
                </a:solidFill>
              </a:rPr>
              <a:t>kết</a:t>
            </a:r>
            <a:r>
              <a:rPr lang="en-US" sz="1800" dirty="0">
                <a:solidFill>
                  <a:srgbClr val="0D04C8"/>
                </a:solidFill>
              </a:rPr>
              <a:t> </a:t>
            </a:r>
            <a:r>
              <a:rPr lang="en-US" sz="1800" dirty="0" err="1">
                <a:solidFill>
                  <a:srgbClr val="0D04C8"/>
                </a:solidFill>
              </a:rPr>
              <a:t>quả</a:t>
            </a:r>
            <a:r>
              <a:rPr lang="en-US" sz="1800" dirty="0">
                <a:solidFill>
                  <a:srgbClr val="0D04C8"/>
                </a:solidFill>
              </a:rPr>
              <a:t> </a:t>
            </a:r>
            <a:r>
              <a:rPr lang="en-US" sz="1800" dirty="0" err="1">
                <a:solidFill>
                  <a:srgbClr val="0D04C8"/>
                </a:solidFill>
              </a:rPr>
              <a:t>thi</a:t>
            </a:r>
            <a:r>
              <a:rPr lang="en-US" sz="1800" dirty="0">
                <a:solidFill>
                  <a:srgbClr val="0D04C8"/>
                </a:solidFill>
              </a:rPr>
              <a:t>, </a:t>
            </a:r>
            <a:r>
              <a:rPr lang="vi-VN" sz="1800" dirty="0">
                <a:solidFill>
                  <a:srgbClr val="0D04C8"/>
                </a:solidFill>
              </a:rPr>
              <a:t>sử dụng kết quả xét tốt nghiệp</a:t>
            </a:r>
            <a:r>
              <a:rPr lang="en-US" sz="1800" dirty="0">
                <a:solidFill>
                  <a:srgbClr val="0D04C8"/>
                </a:solidFill>
              </a:rPr>
              <a:t>),</a:t>
            </a:r>
            <a:r>
              <a:rPr lang="vi-VN" sz="1800" dirty="0">
                <a:solidFill>
                  <a:srgbClr val="0D04C8"/>
                </a:solidFill>
              </a:rPr>
              <a:t> </a:t>
            </a:r>
            <a:r>
              <a:rPr lang="en-US" sz="1800" dirty="0" err="1">
                <a:solidFill>
                  <a:srgbClr val="FF0000"/>
                </a:solidFill>
              </a:rPr>
              <a:t>Phần</a:t>
            </a:r>
            <a:r>
              <a:rPr lang="en-US" sz="1800" dirty="0">
                <a:solidFill>
                  <a:srgbClr val="FF0000"/>
                </a:solidFill>
              </a:rPr>
              <a:t> </a:t>
            </a:r>
            <a:r>
              <a:rPr lang="en-US" sz="1800" dirty="0" err="1">
                <a:solidFill>
                  <a:srgbClr val="FF0000"/>
                </a:solidFill>
              </a:rPr>
              <a:t>mềm</a:t>
            </a:r>
            <a:r>
              <a:rPr lang="en-US" sz="1800" dirty="0">
                <a:solidFill>
                  <a:srgbClr val="FF0000"/>
                </a:solidFill>
              </a:rPr>
              <a:t> </a:t>
            </a:r>
            <a:r>
              <a:rPr lang="vi-VN" sz="1800" dirty="0">
                <a:solidFill>
                  <a:srgbClr val="FF0000"/>
                </a:solidFill>
              </a:rPr>
              <a:t>chấm thi trắc nghiệm.</a:t>
            </a:r>
          </a:p>
          <a:p>
            <a:pPr algn="just">
              <a:lnSpc>
                <a:spcPts val="2200"/>
              </a:lnSpc>
              <a:spcBef>
                <a:spcPts val="500"/>
              </a:spcBef>
              <a:spcAft>
                <a:spcPts val="500"/>
              </a:spcAft>
            </a:pPr>
            <a:r>
              <a:rPr lang="en-US" sz="1800" dirty="0">
                <a:solidFill>
                  <a:srgbClr val="0D04C8"/>
                </a:solidFill>
              </a:rPr>
              <a:t>3. </a:t>
            </a:r>
            <a:r>
              <a:rPr lang="vi-VN" sz="1800" dirty="0">
                <a:solidFill>
                  <a:srgbClr val="0D04C8"/>
                </a:solidFill>
              </a:rPr>
              <a:t>Hệ thống phần mềm được thiết kế </a:t>
            </a:r>
            <a:r>
              <a:rPr lang="vi-VN" sz="1800" dirty="0">
                <a:solidFill>
                  <a:srgbClr val="FF0000"/>
                </a:solidFill>
              </a:rPr>
              <a:t>dễ dùng</a:t>
            </a:r>
            <a:r>
              <a:rPr lang="vi-VN" sz="1800" dirty="0">
                <a:solidFill>
                  <a:srgbClr val="0D04C8"/>
                </a:solidFill>
              </a:rPr>
              <a:t>, bảo đảm </a:t>
            </a:r>
            <a:r>
              <a:rPr lang="vi-VN" sz="1800" dirty="0">
                <a:solidFill>
                  <a:srgbClr val="FF0000"/>
                </a:solidFill>
              </a:rPr>
              <a:t>phân quyền </a:t>
            </a:r>
            <a:r>
              <a:rPr lang="en-US" sz="1800" dirty="0" err="1">
                <a:solidFill>
                  <a:srgbClr val="FF0000"/>
                </a:solidFill>
              </a:rPr>
              <a:t>phân</a:t>
            </a:r>
            <a:r>
              <a:rPr lang="en-US" sz="1800" dirty="0">
                <a:solidFill>
                  <a:srgbClr val="FF0000"/>
                </a:solidFill>
              </a:rPr>
              <a:t> </a:t>
            </a:r>
            <a:r>
              <a:rPr lang="en-US" sz="1800" err="1">
                <a:solidFill>
                  <a:srgbClr val="FF0000"/>
                </a:solidFill>
              </a:rPr>
              <a:t>cấp</a:t>
            </a:r>
            <a:r>
              <a:rPr lang="en-US" sz="1800">
                <a:solidFill>
                  <a:srgbClr val="FF0000"/>
                </a:solidFill>
              </a:rPr>
              <a:t> </a:t>
            </a:r>
            <a:r>
              <a:rPr lang="vi-VN" sz="1800">
                <a:solidFill>
                  <a:srgbClr val="0D04C8"/>
                </a:solidFill>
              </a:rPr>
              <a:t>nghiệp </a:t>
            </a:r>
            <a:r>
              <a:rPr lang="vi-VN" sz="1800" dirty="0">
                <a:solidFill>
                  <a:srgbClr val="0D04C8"/>
                </a:solidFill>
              </a:rPr>
              <a:t>vụ và phê duyệt, </a:t>
            </a:r>
            <a:r>
              <a:rPr lang="vi-VN" sz="1800" dirty="0">
                <a:solidFill>
                  <a:srgbClr val="FF0000"/>
                </a:solidFill>
              </a:rPr>
              <a:t>bảo đảm chính xác, bảo mật, an toàn và hỗ trợ công tác kiểm tra </a:t>
            </a:r>
            <a:r>
              <a:rPr lang="vi-VN" sz="1800" dirty="0">
                <a:solidFill>
                  <a:srgbClr val="0D04C8"/>
                </a:solidFill>
              </a:rPr>
              <a:t>bất cứ khi nào (trước, trong và sau kỳ thi).</a:t>
            </a:r>
          </a:p>
          <a:p>
            <a:pPr algn="just">
              <a:lnSpc>
                <a:spcPts val="2200"/>
              </a:lnSpc>
              <a:spcBef>
                <a:spcPts val="500"/>
              </a:spcBef>
              <a:spcAft>
                <a:spcPts val="500"/>
              </a:spcAft>
            </a:pPr>
            <a:r>
              <a:rPr lang="en-US" sz="1800" dirty="0">
                <a:solidFill>
                  <a:srgbClr val="0D04C8"/>
                </a:solidFill>
              </a:rPr>
              <a:t>4. </a:t>
            </a:r>
            <a:r>
              <a:rPr lang="en-US" sz="1800" dirty="0" err="1">
                <a:solidFill>
                  <a:srgbClr val="0D04C8"/>
                </a:solidFill>
              </a:rPr>
              <a:t>Các</a:t>
            </a:r>
            <a:r>
              <a:rPr lang="en-US" sz="1800" dirty="0">
                <a:solidFill>
                  <a:srgbClr val="0D04C8"/>
                </a:solidFill>
              </a:rPr>
              <a:t> </a:t>
            </a:r>
            <a:r>
              <a:rPr lang="en-US" sz="1800" dirty="0" err="1">
                <a:solidFill>
                  <a:srgbClr val="0D04C8"/>
                </a:solidFill>
              </a:rPr>
              <a:t>phần</a:t>
            </a:r>
            <a:r>
              <a:rPr lang="en-US" sz="1800" dirty="0">
                <a:solidFill>
                  <a:srgbClr val="0D04C8"/>
                </a:solidFill>
              </a:rPr>
              <a:t> </a:t>
            </a:r>
            <a:r>
              <a:rPr lang="en-US" sz="1800" dirty="0" err="1">
                <a:solidFill>
                  <a:srgbClr val="0D04C8"/>
                </a:solidFill>
              </a:rPr>
              <a:t>mềm</a:t>
            </a:r>
            <a:r>
              <a:rPr lang="en-US" sz="1800" dirty="0">
                <a:solidFill>
                  <a:srgbClr val="0D04C8"/>
                </a:solidFill>
              </a:rPr>
              <a:t> </a:t>
            </a:r>
            <a:r>
              <a:rPr lang="en-US" sz="1800" dirty="0" err="1">
                <a:solidFill>
                  <a:srgbClr val="0D04C8"/>
                </a:solidFill>
              </a:rPr>
              <a:t>đã</a:t>
            </a:r>
            <a:r>
              <a:rPr lang="en-US" sz="1800" dirty="0">
                <a:solidFill>
                  <a:srgbClr val="0D04C8"/>
                </a:solidFill>
              </a:rPr>
              <a:t> đ</a:t>
            </a:r>
            <a:r>
              <a:rPr lang="vi-VN" sz="1800" dirty="0">
                <a:solidFill>
                  <a:srgbClr val="0D04C8"/>
                </a:solidFill>
              </a:rPr>
              <a:t>ư</a:t>
            </a:r>
            <a:r>
              <a:rPr lang="en-US" sz="1800" dirty="0" err="1">
                <a:solidFill>
                  <a:srgbClr val="0D04C8"/>
                </a:solidFill>
              </a:rPr>
              <a:t>ợc</a:t>
            </a:r>
            <a:r>
              <a:rPr lang="en-US" sz="1800" dirty="0">
                <a:solidFill>
                  <a:srgbClr val="0D04C8"/>
                </a:solidFill>
              </a:rPr>
              <a:t> </a:t>
            </a:r>
            <a:r>
              <a:rPr lang="vi-VN" sz="1800" dirty="0">
                <a:solidFill>
                  <a:srgbClr val="FF0000"/>
                </a:solidFill>
              </a:rPr>
              <a:t>kiểm tra</a:t>
            </a:r>
            <a:r>
              <a:rPr lang="en-US" sz="1800" dirty="0">
                <a:solidFill>
                  <a:srgbClr val="FF0000"/>
                </a:solidFill>
              </a:rPr>
              <a:t>, </a:t>
            </a:r>
            <a:r>
              <a:rPr lang="en-US" sz="1800" dirty="0" err="1">
                <a:solidFill>
                  <a:srgbClr val="FF0000"/>
                </a:solidFill>
              </a:rPr>
              <a:t>thẩm</a:t>
            </a:r>
            <a:r>
              <a:rPr lang="en-US" sz="1800" dirty="0">
                <a:solidFill>
                  <a:srgbClr val="FF0000"/>
                </a:solidFill>
              </a:rPr>
              <a:t> </a:t>
            </a:r>
            <a:r>
              <a:rPr lang="en-US" sz="1800" dirty="0" err="1">
                <a:solidFill>
                  <a:srgbClr val="FF0000"/>
                </a:solidFill>
              </a:rPr>
              <a:t>định</a:t>
            </a:r>
            <a:r>
              <a:rPr lang="en-US" sz="1800" dirty="0">
                <a:solidFill>
                  <a:srgbClr val="FF0000"/>
                </a:solidFill>
              </a:rPr>
              <a:t> </a:t>
            </a:r>
            <a:r>
              <a:rPr lang="en-US" sz="1800" dirty="0" err="1">
                <a:solidFill>
                  <a:srgbClr val="FF0000"/>
                </a:solidFill>
              </a:rPr>
              <a:t>bảo</a:t>
            </a:r>
            <a:r>
              <a:rPr lang="en-US" sz="1800" dirty="0">
                <a:solidFill>
                  <a:srgbClr val="FF0000"/>
                </a:solidFill>
              </a:rPr>
              <a:t> </a:t>
            </a:r>
            <a:r>
              <a:rPr lang="en-US" sz="1800" dirty="0" err="1">
                <a:solidFill>
                  <a:srgbClr val="FF0000"/>
                </a:solidFill>
              </a:rPr>
              <a:t>đảm</a:t>
            </a:r>
            <a:r>
              <a:rPr lang="en-US" sz="1800" dirty="0">
                <a:solidFill>
                  <a:srgbClr val="FF0000"/>
                </a:solidFill>
              </a:rPr>
              <a:t> </a:t>
            </a:r>
            <a:r>
              <a:rPr lang="en-US" sz="1800" dirty="0" err="1">
                <a:solidFill>
                  <a:srgbClr val="FF0000"/>
                </a:solidFill>
              </a:rPr>
              <a:t>các</a:t>
            </a:r>
            <a:r>
              <a:rPr lang="en-US" sz="1800" dirty="0">
                <a:solidFill>
                  <a:srgbClr val="FF0000"/>
                </a:solidFill>
              </a:rPr>
              <a:t> </a:t>
            </a:r>
            <a:r>
              <a:rPr lang="en-US" sz="1800" dirty="0" err="1">
                <a:solidFill>
                  <a:srgbClr val="FF0000"/>
                </a:solidFill>
              </a:rPr>
              <a:t>yêu</a:t>
            </a:r>
            <a:r>
              <a:rPr lang="en-US" sz="1800" dirty="0">
                <a:solidFill>
                  <a:srgbClr val="FF0000"/>
                </a:solidFill>
              </a:rPr>
              <a:t> </a:t>
            </a:r>
            <a:r>
              <a:rPr lang="en-US" sz="1800" dirty="0" err="1">
                <a:solidFill>
                  <a:srgbClr val="FF0000"/>
                </a:solidFill>
              </a:rPr>
              <a:t>cầu</a:t>
            </a:r>
            <a:r>
              <a:rPr lang="en-US" sz="1800" dirty="0">
                <a:solidFill>
                  <a:srgbClr val="FF0000"/>
                </a:solidFill>
              </a:rPr>
              <a:t> </a:t>
            </a:r>
            <a:r>
              <a:rPr lang="en-US" sz="1800" dirty="0" err="1">
                <a:solidFill>
                  <a:srgbClr val="FF0000"/>
                </a:solidFill>
              </a:rPr>
              <a:t>về</a:t>
            </a:r>
            <a:r>
              <a:rPr lang="en-US" sz="1800" dirty="0">
                <a:solidFill>
                  <a:srgbClr val="FF0000"/>
                </a:solidFill>
              </a:rPr>
              <a:t> </a:t>
            </a:r>
            <a:r>
              <a:rPr lang="en-US" sz="1800" dirty="0" err="1">
                <a:solidFill>
                  <a:srgbClr val="FF0000"/>
                </a:solidFill>
              </a:rPr>
              <a:t>bảo</a:t>
            </a:r>
            <a:r>
              <a:rPr lang="en-US" sz="1800" dirty="0">
                <a:solidFill>
                  <a:srgbClr val="FF0000"/>
                </a:solidFill>
              </a:rPr>
              <a:t> </a:t>
            </a:r>
            <a:r>
              <a:rPr lang="en-US" sz="1800" dirty="0" err="1">
                <a:solidFill>
                  <a:srgbClr val="FF0000"/>
                </a:solidFill>
              </a:rPr>
              <a:t>mật</a:t>
            </a:r>
            <a:r>
              <a:rPr lang="en-US" sz="1800" dirty="0">
                <a:solidFill>
                  <a:srgbClr val="FF0000"/>
                </a:solidFill>
              </a:rPr>
              <a:t>, an </a:t>
            </a:r>
            <a:r>
              <a:rPr lang="en-US" sz="1800" dirty="0" err="1">
                <a:solidFill>
                  <a:srgbClr val="FF0000"/>
                </a:solidFill>
              </a:rPr>
              <a:t>ninh</a:t>
            </a:r>
            <a:r>
              <a:rPr lang="en-US" sz="1800" dirty="0">
                <a:solidFill>
                  <a:srgbClr val="FF0000"/>
                </a:solidFill>
              </a:rPr>
              <a:t>, an </a:t>
            </a:r>
            <a:r>
              <a:rPr lang="en-US" sz="1800" dirty="0" err="1">
                <a:solidFill>
                  <a:srgbClr val="FF0000"/>
                </a:solidFill>
              </a:rPr>
              <a:t>toàn</a:t>
            </a:r>
            <a:r>
              <a:rPr lang="en-US" sz="1800" dirty="0">
                <a:solidFill>
                  <a:srgbClr val="FF0000"/>
                </a:solidFill>
              </a:rPr>
              <a:t> </a:t>
            </a:r>
            <a:r>
              <a:rPr lang="en-US" sz="1800" dirty="0" err="1">
                <a:solidFill>
                  <a:srgbClr val="FF0000"/>
                </a:solidFill>
              </a:rPr>
              <a:t>hỗ</a:t>
            </a:r>
            <a:r>
              <a:rPr lang="en-US" sz="1800" dirty="0">
                <a:solidFill>
                  <a:srgbClr val="FF0000"/>
                </a:solidFill>
              </a:rPr>
              <a:t> </a:t>
            </a:r>
            <a:r>
              <a:rPr lang="en-US" sz="1800" dirty="0" err="1">
                <a:solidFill>
                  <a:srgbClr val="FF0000"/>
                </a:solidFill>
              </a:rPr>
              <a:t>trợ</a:t>
            </a:r>
            <a:r>
              <a:rPr lang="en-US" sz="1800" dirty="0">
                <a:solidFill>
                  <a:srgbClr val="FF0000"/>
                </a:solidFill>
              </a:rPr>
              <a:t> </a:t>
            </a:r>
            <a:r>
              <a:rPr lang="en-US" sz="1800" dirty="0" err="1">
                <a:solidFill>
                  <a:srgbClr val="FF0000"/>
                </a:solidFill>
              </a:rPr>
              <a:t>tốt</a:t>
            </a:r>
            <a:r>
              <a:rPr lang="en-US" sz="1800" dirty="0">
                <a:solidFill>
                  <a:srgbClr val="FF0000"/>
                </a:solidFill>
              </a:rPr>
              <a:t> </a:t>
            </a:r>
            <a:r>
              <a:rPr lang="en-US" sz="1800" dirty="0" err="1">
                <a:solidFill>
                  <a:srgbClr val="FF0000"/>
                </a:solidFill>
              </a:rPr>
              <a:t>cho</a:t>
            </a:r>
            <a:r>
              <a:rPr lang="en-US" sz="1800" dirty="0">
                <a:solidFill>
                  <a:srgbClr val="FF0000"/>
                </a:solidFill>
              </a:rPr>
              <a:t> </a:t>
            </a:r>
            <a:r>
              <a:rPr lang="en-US" sz="1800" dirty="0" err="1">
                <a:solidFill>
                  <a:srgbClr val="FF0000"/>
                </a:solidFill>
              </a:rPr>
              <a:t>việc</a:t>
            </a:r>
            <a:r>
              <a:rPr lang="en-US" sz="1800" dirty="0">
                <a:solidFill>
                  <a:srgbClr val="FF0000"/>
                </a:solidFill>
              </a:rPr>
              <a:t> </a:t>
            </a:r>
            <a:r>
              <a:rPr lang="en-US" sz="1800" dirty="0" err="1">
                <a:solidFill>
                  <a:srgbClr val="FF0000"/>
                </a:solidFill>
              </a:rPr>
              <a:t>tổ</a:t>
            </a:r>
            <a:r>
              <a:rPr lang="en-US" sz="1800" dirty="0">
                <a:solidFill>
                  <a:srgbClr val="FF0000"/>
                </a:solidFill>
              </a:rPr>
              <a:t> </a:t>
            </a:r>
            <a:r>
              <a:rPr lang="en-US" sz="1800" dirty="0" err="1">
                <a:solidFill>
                  <a:srgbClr val="FF0000"/>
                </a:solidFill>
              </a:rPr>
              <a:t>chức</a:t>
            </a:r>
            <a:r>
              <a:rPr lang="en-US" sz="1800" dirty="0">
                <a:solidFill>
                  <a:srgbClr val="FF0000"/>
                </a:solidFill>
              </a:rPr>
              <a:t> </a:t>
            </a:r>
            <a:r>
              <a:rPr lang="vi-VN" sz="1800" dirty="0">
                <a:solidFill>
                  <a:srgbClr val="0D04C8"/>
                </a:solidFill>
              </a:rPr>
              <a:t>các khâu của </a:t>
            </a:r>
            <a:r>
              <a:rPr lang="en-US" sz="1800" dirty="0">
                <a:solidFill>
                  <a:srgbClr val="0D04C8"/>
                </a:solidFill>
              </a:rPr>
              <a:t>K</a:t>
            </a:r>
            <a:r>
              <a:rPr lang="vi-VN" sz="1800" dirty="0">
                <a:solidFill>
                  <a:srgbClr val="0D04C8"/>
                </a:solidFill>
              </a:rPr>
              <a:t>ỳ thi</a:t>
            </a:r>
            <a:r>
              <a:rPr lang="en-US" sz="1800" dirty="0">
                <a:solidFill>
                  <a:srgbClr val="0D04C8"/>
                </a:solidFill>
              </a:rPr>
              <a:t>.</a:t>
            </a:r>
            <a:endParaRPr lang="vi-VN" sz="1800" dirty="0">
              <a:solidFill>
                <a:srgbClr val="0D04C8"/>
              </a:solidFill>
            </a:endParaRPr>
          </a:p>
        </p:txBody>
      </p:sp>
    </p:spTree>
    <p:extLst>
      <p:ext uri="{BB962C8B-B14F-4D97-AF65-F5344CB8AC3E}">
        <p14:creationId xmlns:p14="http://schemas.microsoft.com/office/powerpoint/2010/main" val="7415148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p:cNvGrpSpPr/>
          <p:nvPr/>
        </p:nvGrpSpPr>
        <p:grpSpPr>
          <a:xfrm>
            <a:off x="1" y="4859081"/>
            <a:ext cx="3317351" cy="74428"/>
            <a:chOff x="1" y="4901613"/>
            <a:chExt cx="3317351" cy="74428"/>
          </a:xfrm>
        </p:grpSpPr>
        <p:sp>
          <p:nvSpPr>
            <p:cNvPr id="26" name="Snip Single Corner Rectangle 25"/>
            <p:cNvSpPr/>
            <p:nvPr/>
          </p:nvSpPr>
          <p:spPr>
            <a:xfrm>
              <a:off x="1" y="4901613"/>
              <a:ext cx="3157863" cy="74428"/>
            </a:xfrm>
            <a:prstGeom prst="snip1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ight Triangle 26"/>
            <p:cNvSpPr/>
            <p:nvPr/>
          </p:nvSpPr>
          <p:spPr>
            <a:xfrm>
              <a:off x="3157864" y="4901613"/>
              <a:ext cx="159488" cy="70636"/>
            </a:xfrm>
            <a:prstGeom prst="rtTriangl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p:cNvGrpSpPr/>
          <p:nvPr/>
        </p:nvGrpSpPr>
        <p:grpSpPr>
          <a:xfrm>
            <a:off x="3327994" y="4956361"/>
            <a:ext cx="5816006" cy="74017"/>
            <a:chOff x="3327994" y="4860244"/>
            <a:chExt cx="5837270" cy="74438"/>
          </a:xfrm>
        </p:grpSpPr>
        <p:sp>
          <p:nvSpPr>
            <p:cNvPr id="29" name="Snip Single Corner Rectangle 28"/>
            <p:cNvSpPr/>
            <p:nvPr/>
          </p:nvSpPr>
          <p:spPr>
            <a:xfrm rot="10800000">
              <a:off x="3519376" y="4860244"/>
              <a:ext cx="5645888" cy="74437"/>
            </a:xfrm>
            <a:prstGeom prst="snip1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Triangle 29"/>
            <p:cNvSpPr/>
            <p:nvPr/>
          </p:nvSpPr>
          <p:spPr>
            <a:xfrm rot="16200000" flipH="1">
              <a:off x="3397313" y="4791347"/>
              <a:ext cx="74016" cy="212653"/>
            </a:xfrm>
            <a:prstGeom prst="rtTriangl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Box 9">
            <a:extLst>
              <a:ext uri="{FF2B5EF4-FFF2-40B4-BE49-F238E27FC236}">
                <a16:creationId xmlns:a16="http://schemas.microsoft.com/office/drawing/2014/main" id="{54009ABF-A034-4F0C-ABF0-861F3C6C444F}"/>
              </a:ext>
            </a:extLst>
          </p:cNvPr>
          <p:cNvSpPr txBox="1"/>
          <p:nvPr/>
        </p:nvSpPr>
        <p:spPr>
          <a:xfrm>
            <a:off x="258417" y="1257451"/>
            <a:ext cx="8627165" cy="1107996"/>
          </a:xfrm>
          <a:prstGeom prst="rect">
            <a:avLst/>
          </a:prstGeom>
          <a:noFill/>
        </p:spPr>
        <p:txBody>
          <a:bodyPr wrap="square" rtlCol="0">
            <a:spAutoFit/>
          </a:bodyPr>
          <a:lstStyle/>
          <a:p>
            <a:pPr algn="ctr">
              <a:spcBef>
                <a:spcPts val="600"/>
              </a:spcBef>
              <a:spcAft>
                <a:spcPts val="600"/>
              </a:spcAft>
            </a:pPr>
            <a:r>
              <a:rPr lang="en-US" sz="2800" b="1" dirty="0">
                <a:solidFill>
                  <a:srgbClr val="0D04C8"/>
                </a:solidFill>
                <a:latin typeface="Times New Roman" panose="02020603050405020304" pitchFamily="18" charset="0"/>
                <a:cs typeface="Times New Roman" panose="02020603050405020304" pitchFamily="18" charset="0"/>
              </a:rPr>
              <a:t>CÔNG TÁC COI THI</a:t>
            </a:r>
          </a:p>
          <a:p>
            <a:pPr algn="ctr">
              <a:spcBef>
                <a:spcPts val="600"/>
              </a:spcBef>
              <a:spcAft>
                <a:spcPts val="600"/>
              </a:spcAft>
            </a:pPr>
            <a:r>
              <a:rPr lang="en-US" sz="2800" b="1" dirty="0">
                <a:solidFill>
                  <a:srgbClr val="0D04C8"/>
                </a:solidFill>
                <a:latin typeface="Times New Roman" panose="02020603050405020304" pitchFamily="18" charset="0"/>
                <a:cs typeface="Times New Roman" panose="02020603050405020304" pitchFamily="18" charset="0"/>
              </a:rPr>
              <a:t>KỲ THI TỐT NGHIỆP THPT NĂM 2023</a:t>
            </a:r>
            <a:endParaRPr lang="vi-VN" sz="2800" b="1" dirty="0">
              <a:solidFill>
                <a:srgbClr val="0D04C8"/>
              </a:solidFill>
              <a:latin typeface="Times New Roman" panose="02020603050405020304" pitchFamily="18" charset="0"/>
              <a:cs typeface="Times New Roman" panose="02020603050405020304" pitchFamily="18" charset="0"/>
            </a:endParaRPr>
          </a:p>
        </p:txBody>
      </p:sp>
      <p:sp>
        <p:nvSpPr>
          <p:cNvPr id="12" name="Flowchart: Alternate Process 11">
            <a:extLst>
              <a:ext uri="{FF2B5EF4-FFF2-40B4-BE49-F238E27FC236}">
                <a16:creationId xmlns:a16="http://schemas.microsoft.com/office/drawing/2014/main" id="{4248FD5B-B97C-4775-98D9-2C875B05A8C6}"/>
              </a:ext>
            </a:extLst>
          </p:cNvPr>
          <p:cNvSpPr/>
          <p:nvPr/>
        </p:nvSpPr>
        <p:spPr>
          <a:xfrm>
            <a:off x="519639" y="743965"/>
            <a:ext cx="8341863" cy="429693"/>
          </a:xfrm>
          <a:prstGeom prst="flowChartAlternateProcess">
            <a:avLst/>
          </a:prstGeom>
          <a:solidFill>
            <a:srgbClr val="0D04C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err="1" smtClean="0"/>
              <a:t>Phần</a:t>
            </a:r>
            <a:r>
              <a:rPr lang="en-US" sz="2000" b="1" dirty="0" smtClean="0"/>
              <a:t> </a:t>
            </a:r>
            <a:r>
              <a:rPr lang="en-US" sz="2000" b="1" dirty="0" err="1" smtClean="0"/>
              <a:t>thứ</a:t>
            </a:r>
            <a:r>
              <a:rPr lang="en-US" sz="2000" b="1" dirty="0" smtClean="0"/>
              <a:t> </a:t>
            </a:r>
            <a:r>
              <a:rPr lang="en-US" sz="2000" b="1" dirty="0" err="1" smtClean="0"/>
              <a:t>hai</a:t>
            </a:r>
            <a:endParaRPr lang="en-US" sz="2000" b="1" dirty="0"/>
          </a:p>
        </p:txBody>
      </p:sp>
    </p:spTree>
    <p:extLst>
      <p:ext uri="{BB962C8B-B14F-4D97-AF65-F5344CB8AC3E}">
        <p14:creationId xmlns:p14="http://schemas.microsoft.com/office/powerpoint/2010/main" val="37461304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p:cNvGrpSpPr/>
          <p:nvPr/>
        </p:nvGrpSpPr>
        <p:grpSpPr>
          <a:xfrm>
            <a:off x="1" y="4859081"/>
            <a:ext cx="3317351" cy="74428"/>
            <a:chOff x="1" y="4901613"/>
            <a:chExt cx="3317351" cy="74428"/>
          </a:xfrm>
        </p:grpSpPr>
        <p:sp>
          <p:nvSpPr>
            <p:cNvPr id="26" name="Snip Single Corner Rectangle 25"/>
            <p:cNvSpPr/>
            <p:nvPr/>
          </p:nvSpPr>
          <p:spPr>
            <a:xfrm>
              <a:off x="1" y="4901613"/>
              <a:ext cx="3157863" cy="74428"/>
            </a:xfrm>
            <a:prstGeom prst="snip1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ight Triangle 26"/>
            <p:cNvSpPr/>
            <p:nvPr/>
          </p:nvSpPr>
          <p:spPr>
            <a:xfrm>
              <a:off x="3157864" y="4901613"/>
              <a:ext cx="159488" cy="70636"/>
            </a:xfrm>
            <a:prstGeom prst="rtTriangl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p:cNvGrpSpPr/>
          <p:nvPr/>
        </p:nvGrpSpPr>
        <p:grpSpPr>
          <a:xfrm>
            <a:off x="3327994" y="4956361"/>
            <a:ext cx="5816006" cy="74017"/>
            <a:chOff x="3327994" y="4860244"/>
            <a:chExt cx="5837270" cy="74438"/>
          </a:xfrm>
        </p:grpSpPr>
        <p:sp>
          <p:nvSpPr>
            <p:cNvPr id="29" name="Snip Single Corner Rectangle 28"/>
            <p:cNvSpPr/>
            <p:nvPr/>
          </p:nvSpPr>
          <p:spPr>
            <a:xfrm rot="10800000">
              <a:off x="3519376" y="4860244"/>
              <a:ext cx="5645888" cy="74437"/>
            </a:xfrm>
            <a:prstGeom prst="snip1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Triangle 29"/>
            <p:cNvSpPr/>
            <p:nvPr/>
          </p:nvSpPr>
          <p:spPr>
            <a:xfrm rot="16200000" flipH="1">
              <a:off x="3397313" y="4791347"/>
              <a:ext cx="74016" cy="212653"/>
            </a:xfrm>
            <a:prstGeom prst="rtTriangl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 name="Picture 1">
            <a:extLst>
              <a:ext uri="{FF2B5EF4-FFF2-40B4-BE49-F238E27FC236}">
                <a16:creationId xmlns:a16="http://schemas.microsoft.com/office/drawing/2014/main" id="{584299DB-1F59-4C71-B734-EB5BE01816C0}"/>
              </a:ext>
            </a:extLst>
          </p:cNvPr>
          <p:cNvPicPr>
            <a:picLocks noChangeAspect="1"/>
          </p:cNvPicPr>
          <p:nvPr/>
        </p:nvPicPr>
        <p:blipFill>
          <a:blip r:embed="rId3"/>
          <a:stretch>
            <a:fillRect/>
          </a:stretch>
        </p:blipFill>
        <p:spPr>
          <a:xfrm>
            <a:off x="1934496" y="817417"/>
            <a:ext cx="5852653" cy="4037871"/>
          </a:xfrm>
          <a:prstGeom prst="rect">
            <a:avLst/>
          </a:prstGeom>
        </p:spPr>
      </p:pic>
      <p:sp>
        <p:nvSpPr>
          <p:cNvPr id="11" name="Flowchart: Alternate Process 10">
            <a:extLst>
              <a:ext uri="{FF2B5EF4-FFF2-40B4-BE49-F238E27FC236}">
                <a16:creationId xmlns:a16="http://schemas.microsoft.com/office/drawing/2014/main" id="{72137587-F67F-4CDF-80C4-DA90EB1F0D3A}"/>
              </a:ext>
            </a:extLst>
          </p:cNvPr>
          <p:cNvSpPr/>
          <p:nvPr/>
        </p:nvSpPr>
        <p:spPr>
          <a:xfrm>
            <a:off x="1934497" y="422712"/>
            <a:ext cx="5830529" cy="344831"/>
          </a:xfrm>
          <a:prstGeom prst="flowChartAlternateProcess">
            <a:avLst/>
          </a:prstGeom>
          <a:solidFill>
            <a:srgbClr val="0D04C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kern="0" dirty="0">
                <a:solidFill>
                  <a:schemeClr val="bg1"/>
                </a:solidFill>
                <a:ea typeface="Source Sans Pro"/>
                <a:cs typeface="Source Sans Pro"/>
                <a:sym typeface="Source Sans Pro"/>
              </a:rPr>
              <a:t>1. LỊCH THI</a:t>
            </a:r>
            <a:endParaRPr lang="en-US" sz="1800" b="1" dirty="0"/>
          </a:p>
        </p:txBody>
      </p:sp>
    </p:spTree>
    <p:extLst>
      <p:ext uri="{BB962C8B-B14F-4D97-AF65-F5344CB8AC3E}">
        <p14:creationId xmlns:p14="http://schemas.microsoft.com/office/powerpoint/2010/main" val="29488396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1" y="4859081"/>
            <a:ext cx="3317351" cy="74428"/>
            <a:chOff x="1" y="4901613"/>
            <a:chExt cx="3317351" cy="74428"/>
          </a:xfrm>
        </p:grpSpPr>
        <p:sp>
          <p:nvSpPr>
            <p:cNvPr id="9" name="Snip Single Corner Rectangle 8"/>
            <p:cNvSpPr/>
            <p:nvPr/>
          </p:nvSpPr>
          <p:spPr>
            <a:xfrm>
              <a:off x="1" y="4901613"/>
              <a:ext cx="3157863" cy="74428"/>
            </a:xfrm>
            <a:prstGeom prst="snip1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Triangle 11"/>
            <p:cNvSpPr/>
            <p:nvPr/>
          </p:nvSpPr>
          <p:spPr>
            <a:xfrm>
              <a:off x="3157864" y="4907589"/>
              <a:ext cx="159488" cy="68452"/>
            </a:xfrm>
            <a:prstGeom prst="rtTriangl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p:cNvGrpSpPr/>
          <p:nvPr/>
        </p:nvGrpSpPr>
        <p:grpSpPr>
          <a:xfrm>
            <a:off x="3327994" y="4956361"/>
            <a:ext cx="5816006" cy="74017"/>
            <a:chOff x="3327994" y="4860244"/>
            <a:chExt cx="5837270" cy="74438"/>
          </a:xfrm>
        </p:grpSpPr>
        <p:sp>
          <p:nvSpPr>
            <p:cNvPr id="22" name="Snip Single Corner Rectangle 21"/>
            <p:cNvSpPr/>
            <p:nvPr/>
          </p:nvSpPr>
          <p:spPr>
            <a:xfrm rot="10800000">
              <a:off x="3519376" y="4860244"/>
              <a:ext cx="5645888" cy="74437"/>
            </a:xfrm>
            <a:prstGeom prst="snip1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ight Triangle 24"/>
            <p:cNvSpPr/>
            <p:nvPr/>
          </p:nvSpPr>
          <p:spPr>
            <a:xfrm rot="16200000" flipH="1">
              <a:off x="3397313" y="4791347"/>
              <a:ext cx="74016" cy="212653"/>
            </a:xfrm>
            <a:prstGeom prst="rtTriangl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Box 9">
            <a:extLst>
              <a:ext uri="{FF2B5EF4-FFF2-40B4-BE49-F238E27FC236}">
                <a16:creationId xmlns:a16="http://schemas.microsoft.com/office/drawing/2014/main" id="{B1016B00-E60D-4AAC-AF24-17640E5430A6}"/>
              </a:ext>
            </a:extLst>
          </p:cNvPr>
          <p:cNvSpPr txBox="1"/>
          <p:nvPr/>
        </p:nvSpPr>
        <p:spPr>
          <a:xfrm>
            <a:off x="457200" y="914402"/>
            <a:ext cx="8312727" cy="3570208"/>
          </a:xfrm>
          <a:prstGeom prst="rect">
            <a:avLst/>
          </a:prstGeom>
          <a:noFill/>
        </p:spPr>
        <p:txBody>
          <a:bodyPr wrap="square" rtlCol="0">
            <a:spAutoFit/>
          </a:bodyPr>
          <a:lstStyle/>
          <a:p>
            <a:pPr marL="285750" indent="-285750" algn="just">
              <a:spcAft>
                <a:spcPts val="600"/>
              </a:spcAft>
              <a:buFont typeface="Arial" panose="020B0604020202020204" pitchFamily="34" charset="0"/>
              <a:buChar char="•"/>
            </a:pPr>
            <a:r>
              <a:rPr lang="de-DE" sz="1800" dirty="0">
                <a:solidFill>
                  <a:srgbClr val="0D04C8"/>
                </a:solidFill>
                <a:latin typeface="Arial" pitchFamily="34" charset="0"/>
                <a:cs typeface="Arial" pitchFamily="34" charset="0"/>
              </a:rPr>
              <a:t>T</a:t>
            </a:r>
            <a:r>
              <a:rPr lang="vi-VN" sz="1800" dirty="0">
                <a:solidFill>
                  <a:srgbClr val="0D04C8"/>
                </a:solidFill>
                <a:latin typeface="Arial" pitchFamily="34" charset="0"/>
                <a:cs typeface="Arial" pitchFamily="34" charset="0"/>
              </a:rPr>
              <a:t>hí sinh đã tốt nghiệp THPT</a:t>
            </a:r>
            <a:r>
              <a:rPr lang="de-DE" sz="1800" dirty="0">
                <a:solidFill>
                  <a:srgbClr val="0D04C8"/>
                </a:solidFill>
                <a:latin typeface="Arial" pitchFamily="34" charset="0"/>
                <a:cs typeface="Arial" pitchFamily="34" charset="0"/>
              </a:rPr>
              <a:t>,</a:t>
            </a:r>
            <a:r>
              <a:rPr lang="vi-VN" sz="1800" dirty="0">
                <a:solidFill>
                  <a:srgbClr val="0D04C8"/>
                </a:solidFill>
                <a:latin typeface="Arial" pitchFamily="34" charset="0"/>
                <a:cs typeface="Arial" pitchFamily="34" charset="0"/>
              </a:rPr>
              <a:t> thí sinh đã hoàn thành chương trình THPT ở những năm trước nhưng chưa tốt nghiệp THPT,</a:t>
            </a:r>
            <a:r>
              <a:rPr lang="de-DE" sz="1800" dirty="0">
                <a:solidFill>
                  <a:srgbClr val="0D04C8"/>
                </a:solidFill>
                <a:latin typeface="Arial" pitchFamily="34" charset="0"/>
                <a:cs typeface="Arial" pitchFamily="34" charset="0"/>
              </a:rPr>
              <a:t> thí sinh tốt nghiệp Trung cấp tham dự kỳ thi và thí sinh GDTX </a:t>
            </a:r>
            <a:r>
              <a:rPr lang="vi-VN" sz="1800" dirty="0">
                <a:solidFill>
                  <a:srgbClr val="0D04C8"/>
                </a:solidFill>
                <a:latin typeface="Arial" pitchFamily="34" charset="0"/>
                <a:cs typeface="Arial" pitchFamily="34" charset="0"/>
              </a:rPr>
              <a:t>được</a:t>
            </a:r>
            <a:r>
              <a:rPr lang="vi-VN" sz="1800" dirty="0">
                <a:latin typeface="Arial" pitchFamily="34" charset="0"/>
                <a:cs typeface="Arial" pitchFamily="34" charset="0"/>
              </a:rPr>
              <a:t> </a:t>
            </a:r>
            <a:r>
              <a:rPr lang="vi-VN" sz="1800" b="1" dirty="0">
                <a:solidFill>
                  <a:srgbClr val="FF0000"/>
                </a:solidFill>
                <a:latin typeface="Arial" pitchFamily="34" charset="0"/>
                <a:cs typeface="Arial" pitchFamily="34" charset="0"/>
              </a:rPr>
              <a:t>bố trí dự thi chung với thí sinh Giáo dục THPT </a:t>
            </a:r>
            <a:r>
              <a:rPr lang="vi-VN" sz="1800" dirty="0">
                <a:solidFill>
                  <a:srgbClr val="0D04C8"/>
                </a:solidFill>
                <a:latin typeface="Arial" pitchFamily="34" charset="0"/>
                <a:cs typeface="Arial" pitchFamily="34" charset="0"/>
              </a:rPr>
              <a:t>là học sinh lớp 12 trong năm tổ chức thi (gọi tắt là thí sinh lớp 12 Giáo dục THPT):</a:t>
            </a:r>
            <a:r>
              <a:rPr lang="vi-VN" sz="1800" dirty="0">
                <a:latin typeface="Arial" pitchFamily="34" charset="0"/>
                <a:cs typeface="Arial" pitchFamily="34" charset="0"/>
              </a:rPr>
              <a:t> </a:t>
            </a:r>
            <a:r>
              <a:rPr lang="vi-VN" sz="1800" b="1" dirty="0">
                <a:solidFill>
                  <a:srgbClr val="FF0000"/>
                </a:solidFill>
                <a:latin typeface="Arial" pitchFamily="34" charset="0"/>
                <a:cs typeface="Arial" pitchFamily="34" charset="0"/>
              </a:rPr>
              <a:t>Bảo đảm có ít nhất 60% thí sinh lớp 12 Giáo dục THPT </a:t>
            </a:r>
            <a:r>
              <a:rPr lang="vi-VN" sz="1800" dirty="0">
                <a:solidFill>
                  <a:srgbClr val="FF0000"/>
                </a:solidFill>
                <a:latin typeface="Arial" pitchFamily="34" charset="0"/>
                <a:cs typeface="Arial" pitchFamily="34" charset="0"/>
              </a:rPr>
              <a:t>trong tổng số thí sinh của Điểm thi </a:t>
            </a:r>
            <a:r>
              <a:rPr lang="vi-VN" sz="1800" dirty="0">
                <a:solidFill>
                  <a:srgbClr val="0D04C8"/>
                </a:solidFill>
                <a:latin typeface="Arial" pitchFamily="34" charset="0"/>
                <a:cs typeface="Arial" pitchFamily="34" charset="0"/>
              </a:rPr>
              <a:t>(trong trường hợp đặc biệt cần phải có ý kiến của Bộ GDĐT);</a:t>
            </a:r>
          </a:p>
          <a:p>
            <a:pPr marL="285750" indent="-285750" algn="just">
              <a:spcAft>
                <a:spcPts val="600"/>
              </a:spcAft>
              <a:buFont typeface="Arial" panose="020B0604020202020204" pitchFamily="34" charset="0"/>
              <a:buChar char="•"/>
            </a:pPr>
            <a:r>
              <a:rPr lang="vi-VN" sz="1800" dirty="0">
                <a:solidFill>
                  <a:srgbClr val="0D04C8"/>
                </a:solidFill>
                <a:latin typeface="Arial" pitchFamily="34" charset="0"/>
                <a:cs typeface="Arial" pitchFamily="34" charset="0"/>
              </a:rPr>
              <a:t>Phòng thi được xếp theo bài thi, </a:t>
            </a:r>
            <a:r>
              <a:rPr lang="vi-VN" sz="1800" b="1" dirty="0">
                <a:solidFill>
                  <a:srgbClr val="FF0000"/>
                </a:solidFill>
                <a:latin typeface="Arial" pitchFamily="34" charset="0"/>
                <a:cs typeface="Arial" pitchFamily="34" charset="0"/>
              </a:rPr>
              <a:t>mỗi phòng thi có tối đa 24 thí sinh </a:t>
            </a:r>
            <a:r>
              <a:rPr lang="vi-VN" sz="1800" dirty="0">
                <a:solidFill>
                  <a:srgbClr val="0D04C8"/>
                </a:solidFill>
                <a:latin typeface="Arial" pitchFamily="34" charset="0"/>
                <a:cs typeface="Arial" pitchFamily="34" charset="0"/>
              </a:rPr>
              <a:t>và phải bảo đảm khoảng cách tối thiểu giữa hai thí sinh ngồi cạnh nhau là </a:t>
            </a:r>
            <a:r>
              <a:rPr lang="vi-VN" sz="1800" b="1" dirty="0">
                <a:solidFill>
                  <a:srgbClr val="FF0000"/>
                </a:solidFill>
                <a:latin typeface="Arial" pitchFamily="34" charset="0"/>
                <a:cs typeface="Arial" pitchFamily="34" charset="0"/>
              </a:rPr>
              <a:t>1,2m theo hàng ngang</a:t>
            </a:r>
            <a:r>
              <a:rPr lang="vi-VN" sz="1800" dirty="0">
                <a:latin typeface="Arial" pitchFamily="34" charset="0"/>
                <a:cs typeface="Arial" pitchFamily="34" charset="0"/>
              </a:rPr>
              <a:t>; </a:t>
            </a:r>
          </a:p>
          <a:p>
            <a:pPr marL="285750" indent="-285750" algn="just">
              <a:spcAft>
                <a:spcPts val="600"/>
              </a:spcAft>
              <a:buFont typeface="Arial" panose="020B0604020202020204" pitchFamily="34" charset="0"/>
              <a:buChar char="•"/>
            </a:pPr>
            <a:r>
              <a:rPr lang="vi-VN" sz="1800" dirty="0">
                <a:solidFill>
                  <a:srgbClr val="0D04C8"/>
                </a:solidFill>
                <a:latin typeface="Arial" pitchFamily="34" charset="0"/>
                <a:cs typeface="Arial" pitchFamily="34" charset="0"/>
              </a:rPr>
              <a:t>Riêng </a:t>
            </a:r>
            <a:r>
              <a:rPr lang="vi-VN" sz="1800" b="1" dirty="0">
                <a:solidFill>
                  <a:srgbClr val="FF0000"/>
                </a:solidFill>
                <a:latin typeface="Arial" pitchFamily="34" charset="0"/>
                <a:cs typeface="Arial" pitchFamily="34" charset="0"/>
              </a:rPr>
              <a:t>phòng thi cuối cùng của bài thi </a:t>
            </a:r>
            <a:r>
              <a:rPr lang="en-US" sz="1800" b="1" dirty="0">
                <a:solidFill>
                  <a:srgbClr val="FF0000"/>
                </a:solidFill>
                <a:latin typeface="Arial" pitchFamily="34" charset="0"/>
                <a:cs typeface="Arial" pitchFamily="34" charset="0"/>
              </a:rPr>
              <a:t>N</a:t>
            </a:r>
            <a:r>
              <a:rPr lang="vi-VN" sz="1800" b="1" dirty="0">
                <a:solidFill>
                  <a:srgbClr val="FF0000"/>
                </a:solidFill>
                <a:latin typeface="Arial" pitchFamily="34" charset="0"/>
                <a:cs typeface="Arial" pitchFamily="34" charset="0"/>
              </a:rPr>
              <a:t>goại ngữ </a:t>
            </a:r>
            <a:r>
              <a:rPr lang="vi-VN" sz="1800" dirty="0">
                <a:solidFill>
                  <a:srgbClr val="0D04C8"/>
                </a:solidFill>
                <a:latin typeface="Arial" pitchFamily="34" charset="0"/>
                <a:cs typeface="Arial" pitchFamily="34" charset="0"/>
              </a:rPr>
              <a:t>ở mỗi Điểm thi có thể xếp các </a:t>
            </a:r>
            <a:r>
              <a:rPr lang="vi-VN" sz="1800" dirty="0">
                <a:solidFill>
                  <a:srgbClr val="FF0000"/>
                </a:solidFill>
                <a:latin typeface="Arial" pitchFamily="34" charset="0"/>
                <a:cs typeface="Arial" pitchFamily="34" charset="0"/>
              </a:rPr>
              <a:t>thí sinh dự thi các bài thi </a:t>
            </a:r>
            <a:r>
              <a:rPr lang="en-US" sz="1800" dirty="0">
                <a:solidFill>
                  <a:srgbClr val="FF0000"/>
                </a:solidFill>
                <a:latin typeface="Arial" pitchFamily="34" charset="0"/>
                <a:cs typeface="Arial" pitchFamily="34" charset="0"/>
              </a:rPr>
              <a:t>N</a:t>
            </a:r>
            <a:r>
              <a:rPr lang="vi-VN" sz="1800" dirty="0">
                <a:solidFill>
                  <a:srgbClr val="FF0000"/>
                </a:solidFill>
                <a:latin typeface="Arial" pitchFamily="34" charset="0"/>
                <a:cs typeface="Arial" pitchFamily="34" charset="0"/>
              </a:rPr>
              <a:t>goại ngữ khác nhau.</a:t>
            </a:r>
            <a:endParaRPr lang="en-US" sz="1800" dirty="0">
              <a:solidFill>
                <a:srgbClr val="FF0000"/>
              </a:solidFill>
              <a:latin typeface="Arial" pitchFamily="34" charset="0"/>
              <a:cs typeface="Arial" pitchFamily="34" charset="0"/>
            </a:endParaRPr>
          </a:p>
        </p:txBody>
      </p:sp>
      <p:sp>
        <p:nvSpPr>
          <p:cNvPr id="11" name="Flowchart: Alternate Process 10">
            <a:extLst>
              <a:ext uri="{FF2B5EF4-FFF2-40B4-BE49-F238E27FC236}">
                <a16:creationId xmlns:a16="http://schemas.microsoft.com/office/drawing/2014/main" id="{0D83487A-07A9-4B03-B687-38030B91BBA5}"/>
              </a:ext>
            </a:extLst>
          </p:cNvPr>
          <p:cNvSpPr/>
          <p:nvPr/>
        </p:nvSpPr>
        <p:spPr>
          <a:xfrm>
            <a:off x="542693" y="476724"/>
            <a:ext cx="8227234" cy="377425"/>
          </a:xfrm>
          <a:prstGeom prst="flowChartAlternateProcess">
            <a:avLst/>
          </a:prstGeom>
          <a:solidFill>
            <a:srgbClr val="0D04C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a:solidFill>
                  <a:schemeClr val="bg1"/>
                </a:solidFill>
              </a:rPr>
              <a:t>2. </a:t>
            </a:r>
            <a:r>
              <a:rPr lang="en-US" sz="1800" b="1" kern="0" dirty="0">
                <a:solidFill>
                  <a:schemeClr val="bg1"/>
                </a:solidFill>
                <a:ea typeface="Source Sans Pro"/>
                <a:cs typeface="Source Sans Pro"/>
                <a:sym typeface="Source Sans Pro"/>
              </a:rPr>
              <a:t>XẾP PHÒNG THI</a:t>
            </a:r>
            <a:endParaRPr lang="en-US" sz="1800" kern="0" dirty="0">
              <a:solidFill>
                <a:schemeClr val="bg1"/>
              </a:solidFill>
              <a:ea typeface="Source Sans Pro"/>
              <a:cs typeface="Source Sans Pro"/>
              <a:sym typeface="Source Sans Pro"/>
            </a:endParaRPr>
          </a:p>
        </p:txBody>
      </p:sp>
    </p:spTree>
    <p:extLst>
      <p:ext uri="{BB962C8B-B14F-4D97-AF65-F5344CB8AC3E}">
        <p14:creationId xmlns:p14="http://schemas.microsoft.com/office/powerpoint/2010/main" val="18632918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1" y="4859081"/>
            <a:ext cx="3317351" cy="74428"/>
            <a:chOff x="1" y="4901613"/>
            <a:chExt cx="3317351" cy="74428"/>
          </a:xfrm>
        </p:grpSpPr>
        <p:sp>
          <p:nvSpPr>
            <p:cNvPr id="9" name="Snip Single Corner Rectangle 8"/>
            <p:cNvSpPr/>
            <p:nvPr/>
          </p:nvSpPr>
          <p:spPr>
            <a:xfrm>
              <a:off x="1" y="4901613"/>
              <a:ext cx="3157863" cy="74428"/>
            </a:xfrm>
            <a:prstGeom prst="snip1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Triangle 11"/>
            <p:cNvSpPr/>
            <p:nvPr/>
          </p:nvSpPr>
          <p:spPr>
            <a:xfrm>
              <a:off x="3157864" y="4907589"/>
              <a:ext cx="159488" cy="68452"/>
            </a:xfrm>
            <a:prstGeom prst="rtTriangl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p:cNvGrpSpPr/>
          <p:nvPr/>
        </p:nvGrpSpPr>
        <p:grpSpPr>
          <a:xfrm>
            <a:off x="3327994" y="4956361"/>
            <a:ext cx="5816006" cy="74017"/>
            <a:chOff x="3327994" y="4860244"/>
            <a:chExt cx="5837270" cy="74438"/>
          </a:xfrm>
        </p:grpSpPr>
        <p:sp>
          <p:nvSpPr>
            <p:cNvPr id="22" name="Snip Single Corner Rectangle 21"/>
            <p:cNvSpPr/>
            <p:nvPr/>
          </p:nvSpPr>
          <p:spPr>
            <a:xfrm rot="10800000">
              <a:off x="3519376" y="4860244"/>
              <a:ext cx="5645888" cy="74437"/>
            </a:xfrm>
            <a:prstGeom prst="snip1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ight Triangle 24"/>
            <p:cNvSpPr/>
            <p:nvPr/>
          </p:nvSpPr>
          <p:spPr>
            <a:xfrm rot="16200000" flipH="1">
              <a:off x="3397313" y="4791347"/>
              <a:ext cx="74016" cy="212653"/>
            </a:xfrm>
            <a:prstGeom prst="rtTriangl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Flowchart: Alternate Process 6">
            <a:extLst>
              <a:ext uri="{FF2B5EF4-FFF2-40B4-BE49-F238E27FC236}">
                <a16:creationId xmlns:a16="http://schemas.microsoft.com/office/drawing/2014/main" id="{4248FD5B-B97C-4775-98D9-2C875B05A8C6}"/>
              </a:ext>
            </a:extLst>
          </p:cNvPr>
          <p:cNvSpPr/>
          <p:nvPr/>
        </p:nvSpPr>
        <p:spPr>
          <a:xfrm>
            <a:off x="921834" y="466543"/>
            <a:ext cx="7789209" cy="361684"/>
          </a:xfrm>
          <a:prstGeom prst="flowChartAlternateProcess">
            <a:avLst/>
          </a:prstGeom>
          <a:solidFill>
            <a:srgbClr val="0D04C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solidFill>
                  <a:schemeClr val="bg1"/>
                </a:solidFill>
              </a:rPr>
              <a:t>3. </a:t>
            </a:r>
            <a:r>
              <a:rPr lang="en-US" sz="1800" b="1" kern="0" dirty="0">
                <a:solidFill>
                  <a:schemeClr val="bg1"/>
                </a:solidFill>
                <a:ea typeface="Source Sans Pro"/>
                <a:cs typeface="Source Sans Pro"/>
                <a:sym typeface="Source Sans Pro"/>
              </a:rPr>
              <a:t>NHIỆM VỤ CỦA CÁN BỘ COI THI – THU BÀI</a:t>
            </a:r>
            <a:endParaRPr lang="en-US" sz="1800" kern="0" dirty="0">
              <a:solidFill>
                <a:schemeClr val="bg1"/>
              </a:solidFill>
              <a:ea typeface="Source Sans Pro"/>
              <a:cs typeface="Source Sans Pro"/>
              <a:sym typeface="Source Sans Pro"/>
            </a:endParaRPr>
          </a:p>
        </p:txBody>
      </p:sp>
      <p:graphicFrame>
        <p:nvGraphicFramePr>
          <p:cNvPr id="10" name="Table 9">
            <a:extLst>
              <a:ext uri="{FF2B5EF4-FFF2-40B4-BE49-F238E27FC236}">
                <a16:creationId xmlns:a16="http://schemas.microsoft.com/office/drawing/2014/main" id="{4DD3AD57-1E29-4269-8250-316174CC697B}"/>
              </a:ext>
            </a:extLst>
          </p:cNvPr>
          <p:cNvGraphicFramePr>
            <a:graphicFrameLocks noGrp="1"/>
          </p:cNvGraphicFramePr>
          <p:nvPr>
            <p:extLst>
              <p:ext uri="{D42A27DB-BD31-4B8C-83A1-F6EECF244321}">
                <p14:modId xmlns:p14="http://schemas.microsoft.com/office/powerpoint/2010/main" val="1546319320"/>
              </p:ext>
            </p:extLst>
          </p:nvPr>
        </p:nvGraphicFramePr>
        <p:xfrm>
          <a:off x="516080" y="939080"/>
          <a:ext cx="8194963" cy="3858357"/>
        </p:xfrm>
        <a:graphic>
          <a:graphicData uri="http://schemas.openxmlformats.org/drawingml/2006/table">
            <a:tbl>
              <a:tblPr firstRow="1" firstCol="1" bandRow="1">
                <a:tableStyleId>{5940675A-B579-460E-94D1-54222C63F5DA}</a:tableStyleId>
              </a:tblPr>
              <a:tblGrid>
                <a:gridCol w="7752181">
                  <a:extLst>
                    <a:ext uri="{9D8B030D-6E8A-4147-A177-3AD203B41FA5}">
                      <a16:colId xmlns:a16="http://schemas.microsoft.com/office/drawing/2014/main" val="20000"/>
                    </a:ext>
                  </a:extLst>
                </a:gridCol>
                <a:gridCol w="442782">
                  <a:extLst>
                    <a:ext uri="{9D8B030D-6E8A-4147-A177-3AD203B41FA5}">
                      <a16:colId xmlns:a16="http://schemas.microsoft.com/office/drawing/2014/main" val="20001"/>
                    </a:ext>
                  </a:extLst>
                </a:gridCol>
              </a:tblGrid>
              <a:tr h="832561">
                <a:tc>
                  <a:txBody>
                    <a:bodyPr/>
                    <a:lstStyle/>
                    <a:p>
                      <a:pPr algn="just">
                        <a:lnSpc>
                          <a:spcPct val="107000"/>
                        </a:lnSpc>
                        <a:spcAft>
                          <a:spcPts val="0"/>
                        </a:spcAft>
                      </a:pPr>
                      <a:r>
                        <a:rPr lang="vi-VN" sz="1800" kern="1200" dirty="0">
                          <a:solidFill>
                            <a:srgbClr val="0D04C8"/>
                          </a:solidFill>
                          <a:effectLst/>
                          <a:latin typeface="+mn-lt"/>
                          <a:ea typeface="+mn-ea"/>
                          <a:cs typeface="+mn-cs"/>
                        </a:rPr>
                        <a:t>Trước khi </a:t>
                      </a:r>
                      <a:r>
                        <a:rPr lang="vi-VN" sz="1800" kern="1200" dirty="0">
                          <a:solidFill>
                            <a:srgbClr val="FF0000"/>
                          </a:solidFill>
                          <a:effectLst/>
                          <a:latin typeface="+mn-lt"/>
                          <a:ea typeface="+mn-ea"/>
                          <a:cs typeface="+mn-cs"/>
                        </a:rPr>
                        <a:t>hết giờ làm bài 15 phút </a:t>
                      </a:r>
                      <a:r>
                        <a:rPr lang="vi-VN" sz="1800" kern="1200" dirty="0">
                          <a:solidFill>
                            <a:srgbClr val="0D04C8"/>
                          </a:solidFill>
                          <a:effectLst/>
                          <a:latin typeface="+mn-lt"/>
                          <a:ea typeface="+mn-ea"/>
                          <a:cs typeface="+mn-cs"/>
                        </a:rPr>
                        <a:t>(đối với bài thi độc lập và đối với mỗi môn thi thành phần trong bài thi tổ hợp), CBCT thông báo thời gian còn lại</a:t>
                      </a:r>
                      <a:endParaRPr lang="vi-VN" sz="1800" dirty="0">
                        <a:solidFill>
                          <a:srgbClr val="0D04C8"/>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vi-VN" sz="1800" b="1">
                          <a:solidFill>
                            <a:srgbClr val="0D04C8"/>
                          </a:solidFill>
                          <a:effectLst/>
                        </a:rPr>
                        <a:t>√</a:t>
                      </a:r>
                      <a:endParaRPr lang="vi-VN" sz="1800" b="1">
                        <a:solidFill>
                          <a:srgbClr val="0D04C8"/>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709408">
                <a:tc>
                  <a:txBody>
                    <a:bodyPr/>
                    <a:lstStyle/>
                    <a:p>
                      <a:pPr>
                        <a:lnSpc>
                          <a:spcPct val="107000"/>
                        </a:lnSpc>
                        <a:spcAft>
                          <a:spcPts val="0"/>
                        </a:spcAft>
                      </a:pPr>
                      <a:r>
                        <a:rPr lang="vi-VN" sz="1800" dirty="0">
                          <a:solidFill>
                            <a:srgbClr val="0D04C8"/>
                          </a:solidFill>
                          <a:effectLst/>
                        </a:rPr>
                        <a:t>Phải đếm đủ </a:t>
                      </a:r>
                      <a:r>
                        <a:rPr lang="vi-VN" sz="1800" dirty="0">
                          <a:solidFill>
                            <a:srgbClr val="FF0000"/>
                          </a:solidFill>
                          <a:effectLst/>
                        </a:rPr>
                        <a:t>số tờ giấy thi của từng bài, yêu cầu thí sinh tự ghi đúng số tờ giấy thi đã nộp và ký tên vào 02 (hai) Phiếu thu bài thi</a:t>
                      </a:r>
                      <a:endParaRPr lang="vi-VN" sz="1800" dirty="0">
                        <a:solidFill>
                          <a:srgbClr val="FF0000"/>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vi-VN" sz="1800" b="1">
                          <a:solidFill>
                            <a:srgbClr val="0D04C8"/>
                          </a:solidFill>
                          <a:effectLst/>
                        </a:rPr>
                        <a:t>√</a:t>
                      </a:r>
                      <a:endParaRPr lang="vi-VN" sz="1800" b="1">
                        <a:solidFill>
                          <a:srgbClr val="0D04C8"/>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832561">
                <a:tc>
                  <a:txBody>
                    <a:bodyPr/>
                    <a:lstStyle/>
                    <a:p>
                      <a:pPr>
                        <a:lnSpc>
                          <a:spcPct val="107000"/>
                        </a:lnSpc>
                        <a:spcAft>
                          <a:spcPts val="0"/>
                        </a:spcAft>
                      </a:pPr>
                      <a:r>
                        <a:rPr lang="vi-VN" sz="1800" dirty="0">
                          <a:solidFill>
                            <a:srgbClr val="0D04C8"/>
                          </a:solidFill>
                          <a:effectLst/>
                        </a:rPr>
                        <a:t>Phải kiểm </a:t>
                      </a:r>
                      <a:r>
                        <a:rPr lang="en-US" sz="1800" dirty="0" err="1">
                          <a:solidFill>
                            <a:srgbClr val="0D04C8"/>
                          </a:solidFill>
                          <a:effectLst/>
                        </a:rPr>
                        <a:t>tra</a:t>
                      </a:r>
                      <a:r>
                        <a:rPr lang="en-US" sz="1800" dirty="0">
                          <a:solidFill>
                            <a:srgbClr val="0D04C8"/>
                          </a:solidFill>
                          <a:effectLst/>
                        </a:rPr>
                        <a:t> </a:t>
                      </a:r>
                      <a:r>
                        <a:rPr lang="vi-VN" sz="1800" dirty="0">
                          <a:solidFill>
                            <a:srgbClr val="FF0000"/>
                          </a:solidFill>
                          <a:effectLst/>
                        </a:rPr>
                        <a:t>bảo đảm mã đề thi đã ghi, tô trên Phiếu TLTN và ghi trên Phiếu thu bài thi phải giống với mã đề thi ghi trên tờ đề thi </a:t>
                      </a:r>
                      <a:r>
                        <a:rPr lang="vi-VN" sz="1800" dirty="0">
                          <a:solidFill>
                            <a:srgbClr val="0D04C8"/>
                          </a:solidFill>
                          <a:effectLst/>
                        </a:rPr>
                        <a:t>của thí sinh</a:t>
                      </a:r>
                      <a:endParaRPr lang="vi-VN" sz="1800" dirty="0">
                        <a:solidFill>
                          <a:srgbClr val="0D04C8"/>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vi-VN" sz="1800" b="1">
                          <a:solidFill>
                            <a:srgbClr val="0D04C8"/>
                          </a:solidFill>
                          <a:effectLst/>
                        </a:rPr>
                        <a:t>√ </a:t>
                      </a:r>
                      <a:endParaRPr lang="vi-VN" sz="1800" b="1">
                        <a:solidFill>
                          <a:srgbClr val="0D04C8"/>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937723">
                <a:tc>
                  <a:txBody>
                    <a:bodyPr/>
                    <a:lstStyle/>
                    <a:p>
                      <a:pPr>
                        <a:lnSpc>
                          <a:spcPct val="107000"/>
                        </a:lnSpc>
                        <a:spcAft>
                          <a:spcPts val="0"/>
                        </a:spcAft>
                      </a:pPr>
                      <a:r>
                        <a:rPr lang="vi-VN" sz="1800">
                          <a:solidFill>
                            <a:srgbClr val="0D04C8"/>
                          </a:solidFill>
                          <a:effectLst/>
                        </a:rPr>
                        <a:t>Chỉ khi </a:t>
                      </a:r>
                      <a:r>
                        <a:rPr lang="vi-VN" sz="1800">
                          <a:solidFill>
                            <a:srgbClr val="FF0000"/>
                          </a:solidFill>
                          <a:effectLst/>
                        </a:rPr>
                        <a:t>thu xong toàn bộ bài thi, phiếu TLTN </a:t>
                      </a:r>
                      <a:r>
                        <a:rPr lang="vi-VN" sz="1800">
                          <a:solidFill>
                            <a:srgbClr val="0D04C8"/>
                          </a:solidFill>
                          <a:effectLst/>
                        </a:rPr>
                        <a:t>của cả phòng thi mới cho phép các thí sinh rời phòng thi (bài thi tự luận khi hết 2/3 thời gian)</a:t>
                      </a:r>
                      <a:endParaRPr lang="vi-VN" sz="1800">
                        <a:solidFill>
                          <a:srgbClr val="0D04C8"/>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vi-VN" sz="1800" b="1">
                          <a:solidFill>
                            <a:srgbClr val="0D04C8"/>
                          </a:solidFill>
                          <a:effectLst/>
                        </a:rPr>
                        <a:t>√</a:t>
                      </a:r>
                      <a:endParaRPr lang="vi-VN" sz="1800" b="1">
                        <a:solidFill>
                          <a:srgbClr val="0D04C8"/>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546104">
                <a:tc>
                  <a:txBody>
                    <a:bodyPr/>
                    <a:lstStyle/>
                    <a:p>
                      <a:pPr>
                        <a:lnSpc>
                          <a:spcPct val="107000"/>
                        </a:lnSpc>
                        <a:spcAft>
                          <a:spcPts val="0"/>
                        </a:spcAft>
                      </a:pPr>
                      <a:r>
                        <a:rPr lang="vi-VN" sz="1800" dirty="0">
                          <a:solidFill>
                            <a:srgbClr val="0D04C8"/>
                          </a:solidFill>
                          <a:effectLst/>
                        </a:rPr>
                        <a:t>Xếp bài thi </a:t>
                      </a:r>
                      <a:r>
                        <a:rPr lang="vi-VN" sz="1800" dirty="0">
                          <a:solidFill>
                            <a:srgbClr val="FF0000"/>
                          </a:solidFill>
                          <a:effectLst/>
                        </a:rPr>
                        <a:t>theo thứ tự tăng dần </a:t>
                      </a:r>
                      <a:r>
                        <a:rPr lang="vi-VN" sz="1800" dirty="0">
                          <a:solidFill>
                            <a:srgbClr val="0D04C8"/>
                          </a:solidFill>
                          <a:effectLst/>
                        </a:rPr>
                        <a:t>của số báo danh</a:t>
                      </a:r>
                      <a:endParaRPr lang="vi-VN" sz="1800" dirty="0">
                        <a:solidFill>
                          <a:srgbClr val="0D04C8"/>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vi-VN" sz="1800" b="1" dirty="0">
                          <a:solidFill>
                            <a:srgbClr val="0D04C8"/>
                          </a:solidFill>
                          <a:effectLst/>
                        </a:rPr>
                        <a:t>√</a:t>
                      </a:r>
                      <a:endParaRPr lang="vi-VN" sz="1800" b="1" dirty="0">
                        <a:solidFill>
                          <a:srgbClr val="0D04C8"/>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7317843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1" y="4859081"/>
            <a:ext cx="3317351" cy="74428"/>
            <a:chOff x="1" y="4901613"/>
            <a:chExt cx="3317351" cy="74428"/>
          </a:xfrm>
        </p:grpSpPr>
        <p:sp>
          <p:nvSpPr>
            <p:cNvPr id="9" name="Snip Single Corner Rectangle 8"/>
            <p:cNvSpPr/>
            <p:nvPr/>
          </p:nvSpPr>
          <p:spPr>
            <a:xfrm>
              <a:off x="1" y="4901613"/>
              <a:ext cx="3157863" cy="74428"/>
            </a:xfrm>
            <a:prstGeom prst="snip1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Triangle 11"/>
            <p:cNvSpPr/>
            <p:nvPr/>
          </p:nvSpPr>
          <p:spPr>
            <a:xfrm>
              <a:off x="3157864" y="4907589"/>
              <a:ext cx="159488" cy="68452"/>
            </a:xfrm>
            <a:prstGeom prst="rtTriangl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p:cNvGrpSpPr/>
          <p:nvPr/>
        </p:nvGrpSpPr>
        <p:grpSpPr>
          <a:xfrm>
            <a:off x="3327994" y="4956361"/>
            <a:ext cx="5816006" cy="74017"/>
            <a:chOff x="3327994" y="4860244"/>
            <a:chExt cx="5837270" cy="74438"/>
          </a:xfrm>
        </p:grpSpPr>
        <p:sp>
          <p:nvSpPr>
            <p:cNvPr id="22" name="Snip Single Corner Rectangle 21"/>
            <p:cNvSpPr/>
            <p:nvPr/>
          </p:nvSpPr>
          <p:spPr>
            <a:xfrm rot="10800000">
              <a:off x="3519376" y="4860244"/>
              <a:ext cx="5645888" cy="74437"/>
            </a:xfrm>
            <a:prstGeom prst="snip1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ight Triangle 24"/>
            <p:cNvSpPr/>
            <p:nvPr/>
          </p:nvSpPr>
          <p:spPr>
            <a:xfrm rot="16200000" flipH="1">
              <a:off x="3397313" y="4791347"/>
              <a:ext cx="74016" cy="212653"/>
            </a:xfrm>
            <a:prstGeom prst="rtTriangl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Flowchart: Alternate Process 6">
            <a:extLst>
              <a:ext uri="{FF2B5EF4-FFF2-40B4-BE49-F238E27FC236}">
                <a16:creationId xmlns:a16="http://schemas.microsoft.com/office/drawing/2014/main" id="{4248FD5B-B97C-4775-98D9-2C875B05A8C6}"/>
              </a:ext>
            </a:extLst>
          </p:cNvPr>
          <p:cNvSpPr/>
          <p:nvPr/>
        </p:nvSpPr>
        <p:spPr>
          <a:xfrm>
            <a:off x="487414" y="473713"/>
            <a:ext cx="8118756" cy="361684"/>
          </a:xfrm>
          <a:prstGeom prst="flowChartAlternateProcess">
            <a:avLst/>
          </a:prstGeom>
          <a:solidFill>
            <a:srgbClr val="0D04C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solidFill>
                  <a:schemeClr val="bg1"/>
                </a:solidFill>
              </a:rPr>
              <a:t>4. </a:t>
            </a:r>
            <a:r>
              <a:rPr lang="en-US" sz="1800" b="1" kern="0" dirty="0">
                <a:solidFill>
                  <a:schemeClr val="bg1"/>
                </a:solidFill>
                <a:ea typeface="Source Sans Pro"/>
                <a:cs typeface="Source Sans Pro"/>
                <a:sym typeface="Source Sans Pro"/>
              </a:rPr>
              <a:t>NHIỆM VỤ CỦA CÁN BỘ COI </a:t>
            </a:r>
            <a:r>
              <a:rPr lang="en-US" sz="1800" b="1" kern="0">
                <a:solidFill>
                  <a:schemeClr val="bg1"/>
                </a:solidFill>
                <a:ea typeface="Source Sans Pro"/>
                <a:cs typeface="Source Sans Pro"/>
                <a:sym typeface="Source Sans Pro"/>
              </a:rPr>
              <a:t>THI - XỬ </a:t>
            </a:r>
            <a:r>
              <a:rPr lang="en-US" sz="1800" b="1" kern="0" dirty="0">
                <a:solidFill>
                  <a:schemeClr val="bg1"/>
                </a:solidFill>
                <a:ea typeface="Source Sans Pro"/>
                <a:cs typeface="Source Sans Pro"/>
                <a:sym typeface="Source Sans Pro"/>
              </a:rPr>
              <a:t>LÝ</a:t>
            </a:r>
            <a:endParaRPr lang="en-US" sz="1800" kern="0" dirty="0">
              <a:solidFill>
                <a:schemeClr val="bg1"/>
              </a:solidFill>
              <a:ea typeface="Source Sans Pro"/>
              <a:cs typeface="Source Sans Pro"/>
              <a:sym typeface="Source Sans Pro"/>
            </a:endParaRPr>
          </a:p>
        </p:txBody>
      </p:sp>
      <p:sp>
        <p:nvSpPr>
          <p:cNvPr id="11" name="TextBox 10">
            <a:extLst>
              <a:ext uri="{FF2B5EF4-FFF2-40B4-BE49-F238E27FC236}">
                <a16:creationId xmlns:a16="http://schemas.microsoft.com/office/drawing/2014/main" id="{AD469C7C-318A-43DB-B2D0-404E92C9971B}"/>
              </a:ext>
            </a:extLst>
          </p:cNvPr>
          <p:cNvSpPr txBox="1"/>
          <p:nvPr/>
        </p:nvSpPr>
        <p:spPr>
          <a:xfrm>
            <a:off x="432487" y="838385"/>
            <a:ext cx="8173683" cy="3877985"/>
          </a:xfrm>
          <a:prstGeom prst="rect">
            <a:avLst/>
          </a:prstGeom>
          <a:noFill/>
        </p:spPr>
        <p:txBody>
          <a:bodyPr wrap="square" rtlCol="0">
            <a:spAutoFit/>
          </a:bodyPr>
          <a:lstStyle/>
          <a:p>
            <a:pPr marL="0" indent="0">
              <a:spcAft>
                <a:spcPts val="600"/>
              </a:spcAft>
              <a:buNone/>
            </a:pPr>
            <a:r>
              <a:rPr lang="en-US" sz="1800" dirty="0">
                <a:solidFill>
                  <a:srgbClr val="0D04C8"/>
                </a:solidFill>
                <a:cs typeface="Arial" pitchFamily="34" charset="0"/>
              </a:rPr>
              <a:t>a) </a:t>
            </a:r>
            <a:r>
              <a:rPr lang="en-US" sz="1800" dirty="0" err="1">
                <a:solidFill>
                  <a:srgbClr val="0D04C8"/>
                </a:solidFill>
                <a:cs typeface="Arial" pitchFamily="34" charset="0"/>
              </a:rPr>
              <a:t>Xử</a:t>
            </a:r>
            <a:r>
              <a:rPr lang="en-US" sz="1800" dirty="0">
                <a:solidFill>
                  <a:srgbClr val="0D04C8"/>
                </a:solidFill>
                <a:cs typeface="Arial" pitchFamily="34" charset="0"/>
              </a:rPr>
              <a:t> </a:t>
            </a:r>
            <a:r>
              <a:rPr lang="en-US" sz="1800" dirty="0" err="1">
                <a:solidFill>
                  <a:srgbClr val="0D04C8"/>
                </a:solidFill>
                <a:cs typeface="Arial" pitchFamily="34" charset="0"/>
              </a:rPr>
              <a:t>lý</a:t>
            </a:r>
            <a:r>
              <a:rPr lang="en-US" sz="1800" dirty="0">
                <a:solidFill>
                  <a:srgbClr val="0D04C8"/>
                </a:solidFill>
                <a:cs typeface="Arial" pitchFamily="34" charset="0"/>
              </a:rPr>
              <a:t> </a:t>
            </a:r>
            <a:r>
              <a:rPr lang="en-US" sz="1800" dirty="0" err="1">
                <a:solidFill>
                  <a:srgbClr val="0D04C8"/>
                </a:solidFill>
                <a:cs typeface="Arial" pitchFamily="34" charset="0"/>
              </a:rPr>
              <a:t>khi</a:t>
            </a:r>
            <a:r>
              <a:rPr lang="en-US" sz="1800" dirty="0">
                <a:solidFill>
                  <a:srgbClr val="0D04C8"/>
                </a:solidFill>
                <a:cs typeface="Arial" pitchFamily="34" charset="0"/>
              </a:rPr>
              <a:t> </a:t>
            </a:r>
            <a:r>
              <a:rPr lang="en-US" sz="1800" dirty="0" err="1">
                <a:solidFill>
                  <a:srgbClr val="0D04C8"/>
                </a:solidFill>
                <a:cs typeface="Arial" pitchFamily="34" charset="0"/>
              </a:rPr>
              <a:t>thí</a:t>
            </a:r>
            <a:r>
              <a:rPr lang="en-US" sz="1800" dirty="0">
                <a:solidFill>
                  <a:srgbClr val="0D04C8"/>
                </a:solidFill>
                <a:cs typeface="Arial" pitchFamily="34" charset="0"/>
              </a:rPr>
              <a:t> </a:t>
            </a:r>
            <a:r>
              <a:rPr lang="en-US" sz="1800" dirty="0" err="1">
                <a:solidFill>
                  <a:srgbClr val="0D04C8"/>
                </a:solidFill>
                <a:cs typeface="Arial" pitchFamily="34" charset="0"/>
              </a:rPr>
              <a:t>sinh</a:t>
            </a:r>
            <a:r>
              <a:rPr lang="en-US" sz="1800" dirty="0">
                <a:solidFill>
                  <a:srgbClr val="0D04C8"/>
                </a:solidFill>
                <a:cs typeface="Arial" pitchFamily="34" charset="0"/>
              </a:rPr>
              <a:t> ra </a:t>
            </a:r>
            <a:r>
              <a:rPr lang="en-US" sz="1800" dirty="0" err="1">
                <a:solidFill>
                  <a:srgbClr val="0D04C8"/>
                </a:solidFill>
                <a:cs typeface="Arial" pitchFamily="34" charset="0"/>
              </a:rPr>
              <a:t>khỏi</a:t>
            </a:r>
            <a:r>
              <a:rPr lang="en-US" sz="1800" dirty="0">
                <a:solidFill>
                  <a:srgbClr val="0D04C8"/>
                </a:solidFill>
                <a:cs typeface="Arial" pitchFamily="34" charset="0"/>
              </a:rPr>
              <a:t> </a:t>
            </a:r>
            <a:r>
              <a:rPr lang="en-US" sz="1800" dirty="0" err="1">
                <a:solidFill>
                  <a:srgbClr val="0D04C8"/>
                </a:solidFill>
                <a:cs typeface="Arial" pitchFamily="34" charset="0"/>
              </a:rPr>
              <a:t>phòng</a:t>
            </a:r>
            <a:r>
              <a:rPr lang="en-US" sz="1800" dirty="0">
                <a:solidFill>
                  <a:srgbClr val="0D04C8"/>
                </a:solidFill>
                <a:cs typeface="Arial" pitchFamily="34" charset="0"/>
              </a:rPr>
              <a:t> </a:t>
            </a:r>
            <a:r>
              <a:rPr lang="en-US" sz="1800" dirty="0" err="1">
                <a:solidFill>
                  <a:srgbClr val="0D04C8"/>
                </a:solidFill>
                <a:cs typeface="Arial" pitchFamily="34" charset="0"/>
              </a:rPr>
              <a:t>thi</a:t>
            </a:r>
            <a:r>
              <a:rPr lang="en-US" sz="1800" dirty="0">
                <a:solidFill>
                  <a:srgbClr val="0D04C8"/>
                </a:solidFill>
                <a:cs typeface="Arial" pitchFamily="34" charset="0"/>
              </a:rPr>
              <a:t>:</a:t>
            </a:r>
          </a:p>
          <a:p>
            <a:pPr algn="just">
              <a:spcAft>
                <a:spcPts val="600"/>
              </a:spcAft>
            </a:pPr>
            <a:r>
              <a:rPr lang="en-US" sz="1800" dirty="0">
                <a:cs typeface="Arial" pitchFamily="34" charset="0"/>
              </a:rPr>
              <a:t>	</a:t>
            </a:r>
            <a:r>
              <a:rPr lang="vi-VN" sz="1800" dirty="0">
                <a:solidFill>
                  <a:srgbClr val="0D04C8"/>
                </a:solidFill>
                <a:cs typeface="Arial" pitchFamily="34" charset="0"/>
              </a:rPr>
              <a:t>- Chỉ cho thí sinh ra khỏi </a:t>
            </a:r>
            <a:r>
              <a:rPr lang="vi-VN" sz="1800" b="1" dirty="0">
                <a:solidFill>
                  <a:srgbClr val="FF0000"/>
                </a:solidFill>
                <a:cs typeface="Arial" pitchFamily="34" charset="0"/>
              </a:rPr>
              <a:t>phòng thi </a:t>
            </a:r>
            <a:r>
              <a:rPr lang="en-US" sz="1800" b="1" dirty="0" err="1">
                <a:solidFill>
                  <a:srgbClr val="FF0000"/>
                </a:solidFill>
                <a:cs typeface="Arial" pitchFamily="34" charset="0"/>
              </a:rPr>
              <a:t>và</a:t>
            </a:r>
            <a:r>
              <a:rPr lang="en-US" sz="1800" b="1" dirty="0">
                <a:solidFill>
                  <a:srgbClr val="FF0000"/>
                </a:solidFill>
                <a:cs typeface="Arial" pitchFamily="34" charset="0"/>
              </a:rPr>
              <a:t> </a:t>
            </a:r>
            <a:r>
              <a:rPr lang="vi-VN" sz="1800" b="1" dirty="0">
                <a:solidFill>
                  <a:srgbClr val="FF0000"/>
                </a:solidFill>
              </a:rPr>
              <a:t>khu vực thi sau khi hết </a:t>
            </a:r>
            <a:r>
              <a:rPr lang="vi-VN" sz="1800" b="1" dirty="0">
                <a:solidFill>
                  <a:srgbClr val="0D04C8"/>
                </a:solidFill>
              </a:rPr>
              <a:t>2/3 </a:t>
            </a:r>
            <a:r>
              <a:rPr lang="vi-VN" sz="1800" dirty="0">
                <a:solidFill>
                  <a:srgbClr val="0D04C8"/>
                </a:solidFill>
              </a:rPr>
              <a:t>(hai phần ba) thời gian làm bài của buổi thi</a:t>
            </a:r>
            <a:r>
              <a:rPr lang="en-US" sz="1800" dirty="0">
                <a:solidFill>
                  <a:srgbClr val="0D04C8"/>
                </a:solidFill>
              </a:rPr>
              <a:t> </a:t>
            </a:r>
            <a:r>
              <a:rPr lang="en-US" sz="1800" dirty="0" err="1">
                <a:solidFill>
                  <a:srgbClr val="0D04C8"/>
                </a:solidFill>
              </a:rPr>
              <a:t>tự</a:t>
            </a:r>
            <a:r>
              <a:rPr lang="en-US" sz="1800" dirty="0">
                <a:solidFill>
                  <a:srgbClr val="0D04C8"/>
                </a:solidFill>
              </a:rPr>
              <a:t> </a:t>
            </a:r>
            <a:r>
              <a:rPr lang="en-US" sz="1800" dirty="0" err="1">
                <a:solidFill>
                  <a:srgbClr val="0D04C8"/>
                </a:solidFill>
              </a:rPr>
              <a:t>luận</a:t>
            </a:r>
            <a:r>
              <a:rPr lang="en-US" sz="1800" dirty="0">
                <a:solidFill>
                  <a:srgbClr val="0D04C8"/>
                </a:solidFill>
              </a:rPr>
              <a:t>; </a:t>
            </a:r>
            <a:r>
              <a:rPr lang="en-US" sz="1800" dirty="0" err="1">
                <a:solidFill>
                  <a:srgbClr val="0D04C8"/>
                </a:solidFill>
              </a:rPr>
              <a:t>thí</a:t>
            </a:r>
            <a:r>
              <a:rPr lang="en-US" sz="1800" dirty="0">
                <a:solidFill>
                  <a:srgbClr val="0D04C8"/>
                </a:solidFill>
              </a:rPr>
              <a:t> </a:t>
            </a:r>
            <a:r>
              <a:rPr lang="en-US" sz="1800" dirty="0" err="1">
                <a:solidFill>
                  <a:srgbClr val="0D04C8"/>
                </a:solidFill>
              </a:rPr>
              <a:t>sinh</a:t>
            </a:r>
            <a:r>
              <a:rPr lang="en-US" sz="1800" dirty="0">
                <a:solidFill>
                  <a:srgbClr val="0D04C8"/>
                </a:solidFill>
              </a:rPr>
              <a:t> </a:t>
            </a:r>
            <a:r>
              <a:rPr lang="vi-VN" sz="1800" dirty="0">
                <a:solidFill>
                  <a:srgbClr val="FF0000"/>
                </a:solidFill>
              </a:rPr>
              <a:t>phải nộp bài thi kèm theo đề thi, giấy nháp</a:t>
            </a:r>
            <a:r>
              <a:rPr lang="vi-VN" sz="1800" dirty="0"/>
              <a:t> </a:t>
            </a:r>
            <a:r>
              <a:rPr lang="vi-VN" sz="1800" dirty="0">
                <a:solidFill>
                  <a:srgbClr val="0D04C8"/>
                </a:solidFill>
              </a:rPr>
              <a:t>trước khi ra khỏi phòng thi</a:t>
            </a:r>
            <a:r>
              <a:rPr lang="en-US" sz="1800" dirty="0">
                <a:solidFill>
                  <a:srgbClr val="0D04C8"/>
                </a:solidFill>
              </a:rPr>
              <a:t>;</a:t>
            </a:r>
            <a:endParaRPr lang="en-US" sz="1800" dirty="0">
              <a:solidFill>
                <a:srgbClr val="0D04C8"/>
              </a:solidFill>
              <a:cs typeface="Arial" pitchFamily="34" charset="0"/>
            </a:endParaRPr>
          </a:p>
          <a:p>
            <a:pPr marL="0" indent="0" algn="just">
              <a:spcAft>
                <a:spcPts val="600"/>
              </a:spcAft>
              <a:buNone/>
            </a:pPr>
            <a:r>
              <a:rPr lang="vi-VN" sz="1800" dirty="0">
                <a:cs typeface="Arial" pitchFamily="34" charset="0"/>
              </a:rPr>
              <a:t>	</a:t>
            </a:r>
            <a:r>
              <a:rPr lang="vi-VN" sz="1800" dirty="0">
                <a:solidFill>
                  <a:srgbClr val="0D04C8"/>
                </a:solidFill>
                <a:cs typeface="Arial" pitchFamily="34" charset="0"/>
              </a:rPr>
              <a:t>- </a:t>
            </a:r>
            <a:r>
              <a:rPr lang="en-US" sz="1800" dirty="0" err="1">
                <a:solidFill>
                  <a:srgbClr val="0D04C8"/>
                </a:solidFill>
                <a:cs typeface="Arial" pitchFamily="34" charset="0"/>
              </a:rPr>
              <a:t>Trong</a:t>
            </a:r>
            <a:r>
              <a:rPr lang="en-US" sz="1800" dirty="0">
                <a:solidFill>
                  <a:srgbClr val="0D04C8"/>
                </a:solidFill>
                <a:cs typeface="Arial" pitchFamily="34" charset="0"/>
              </a:rPr>
              <a:t> tr</a:t>
            </a:r>
            <a:r>
              <a:rPr lang="vi-VN" sz="1800" dirty="0">
                <a:solidFill>
                  <a:srgbClr val="0D04C8"/>
                </a:solidFill>
                <a:cs typeface="Arial" pitchFamily="34" charset="0"/>
              </a:rPr>
              <a:t>ư</a:t>
            </a:r>
            <a:r>
              <a:rPr lang="en-US" sz="1800" dirty="0" err="1">
                <a:solidFill>
                  <a:srgbClr val="0D04C8"/>
                </a:solidFill>
                <a:cs typeface="Arial" pitchFamily="34" charset="0"/>
              </a:rPr>
              <a:t>ờng</a:t>
            </a:r>
            <a:r>
              <a:rPr lang="en-US" sz="1800" dirty="0">
                <a:solidFill>
                  <a:srgbClr val="0D04C8"/>
                </a:solidFill>
                <a:cs typeface="Arial" pitchFamily="34" charset="0"/>
              </a:rPr>
              <a:t> </a:t>
            </a:r>
            <a:r>
              <a:rPr lang="en-US" sz="1800" dirty="0" err="1">
                <a:solidFill>
                  <a:srgbClr val="0D04C8"/>
                </a:solidFill>
                <a:cs typeface="Arial" pitchFamily="34" charset="0"/>
              </a:rPr>
              <a:t>hợp</a:t>
            </a:r>
            <a:r>
              <a:rPr lang="en-US" sz="1800" dirty="0">
                <a:solidFill>
                  <a:srgbClr val="0D04C8"/>
                </a:solidFill>
                <a:cs typeface="Arial" pitchFamily="34" charset="0"/>
              </a:rPr>
              <a:t> </a:t>
            </a:r>
            <a:r>
              <a:rPr lang="en-US" sz="1800" dirty="0" err="1">
                <a:solidFill>
                  <a:srgbClr val="0D04C8"/>
                </a:solidFill>
                <a:cs typeface="Arial" pitchFamily="34" charset="0"/>
              </a:rPr>
              <a:t>bất</a:t>
            </a:r>
            <a:r>
              <a:rPr lang="en-US" sz="1800" dirty="0">
                <a:solidFill>
                  <a:srgbClr val="0D04C8"/>
                </a:solidFill>
                <a:cs typeface="Arial" pitchFamily="34" charset="0"/>
              </a:rPr>
              <a:t> </a:t>
            </a:r>
            <a:r>
              <a:rPr lang="en-US" sz="1800" dirty="0" err="1">
                <a:solidFill>
                  <a:srgbClr val="0D04C8"/>
                </a:solidFill>
                <a:cs typeface="Arial" pitchFamily="34" charset="0"/>
              </a:rPr>
              <a:t>khả</a:t>
            </a:r>
            <a:r>
              <a:rPr lang="en-US" sz="1800" dirty="0">
                <a:solidFill>
                  <a:srgbClr val="0D04C8"/>
                </a:solidFill>
                <a:cs typeface="Arial" pitchFamily="34" charset="0"/>
              </a:rPr>
              <a:t> </a:t>
            </a:r>
            <a:r>
              <a:rPr lang="en-US" sz="1800" dirty="0" err="1">
                <a:solidFill>
                  <a:srgbClr val="0D04C8"/>
                </a:solidFill>
                <a:cs typeface="Arial" pitchFamily="34" charset="0"/>
              </a:rPr>
              <a:t>kháng</a:t>
            </a:r>
            <a:r>
              <a:rPr lang="en-US" sz="1800" dirty="0">
                <a:solidFill>
                  <a:srgbClr val="0D04C8"/>
                </a:solidFill>
                <a:cs typeface="Arial" pitchFamily="34" charset="0"/>
              </a:rPr>
              <a:t>, </a:t>
            </a:r>
            <a:r>
              <a:rPr lang="en-US" sz="1800" dirty="0" err="1">
                <a:solidFill>
                  <a:srgbClr val="0D04C8"/>
                </a:solidFill>
                <a:cs typeface="Arial" pitchFamily="34" charset="0"/>
              </a:rPr>
              <a:t>nếu</a:t>
            </a:r>
            <a:r>
              <a:rPr lang="en-US" sz="1800" dirty="0">
                <a:solidFill>
                  <a:srgbClr val="0D04C8"/>
                </a:solidFill>
                <a:cs typeface="Arial" pitchFamily="34" charset="0"/>
              </a:rPr>
              <a:t> t</a:t>
            </a:r>
            <a:r>
              <a:rPr lang="vi-VN" sz="1800" dirty="0">
                <a:solidFill>
                  <a:srgbClr val="0D04C8"/>
                </a:solidFill>
                <a:cs typeface="Arial" pitchFamily="34" charset="0"/>
              </a:rPr>
              <a:t>hí sinh </a:t>
            </a:r>
            <a:r>
              <a:rPr lang="vi-VN" sz="1800" b="1" dirty="0">
                <a:solidFill>
                  <a:srgbClr val="FF0000"/>
                </a:solidFill>
                <a:cs typeface="Arial" pitchFamily="34" charset="0"/>
              </a:rPr>
              <a:t>nhất thiết phải tạm thời ra khỏi phòng thi</a:t>
            </a:r>
            <a:r>
              <a:rPr lang="vi-VN" sz="1800" dirty="0">
                <a:solidFill>
                  <a:srgbClr val="FF0000"/>
                </a:solidFill>
                <a:cs typeface="Arial" pitchFamily="34" charset="0"/>
              </a:rPr>
              <a:t> </a:t>
            </a:r>
            <a:r>
              <a:rPr lang="vi-VN" sz="1800" dirty="0">
                <a:solidFill>
                  <a:srgbClr val="0D04C8"/>
                </a:solidFill>
                <a:cs typeface="Arial" pitchFamily="34" charset="0"/>
              </a:rPr>
              <a:t>thì CBCT phải báo cho </a:t>
            </a:r>
            <a:r>
              <a:rPr lang="en-US" sz="1800" dirty="0" err="1">
                <a:solidFill>
                  <a:srgbClr val="FF0000"/>
                </a:solidFill>
                <a:cs typeface="Arial" pitchFamily="34" charset="0"/>
              </a:rPr>
              <a:t>cán</a:t>
            </a:r>
            <a:r>
              <a:rPr lang="en-US" sz="1800" dirty="0">
                <a:solidFill>
                  <a:srgbClr val="FF0000"/>
                </a:solidFill>
                <a:cs typeface="Arial" pitchFamily="34" charset="0"/>
              </a:rPr>
              <a:t> </a:t>
            </a:r>
            <a:r>
              <a:rPr lang="en-US" sz="1800" dirty="0" err="1">
                <a:solidFill>
                  <a:srgbClr val="FF0000"/>
                </a:solidFill>
                <a:cs typeface="Arial" pitchFamily="34" charset="0"/>
              </a:rPr>
              <a:t>bộ</a:t>
            </a:r>
            <a:r>
              <a:rPr lang="en-US" sz="1800" dirty="0">
                <a:solidFill>
                  <a:srgbClr val="FF0000"/>
                </a:solidFill>
                <a:cs typeface="Arial" pitchFamily="34" charset="0"/>
              </a:rPr>
              <a:t> </a:t>
            </a:r>
            <a:r>
              <a:rPr lang="vi-VN" sz="1800" dirty="0">
                <a:solidFill>
                  <a:srgbClr val="FF0000"/>
                </a:solidFill>
                <a:cs typeface="Arial" pitchFamily="34" charset="0"/>
              </a:rPr>
              <a:t>giám sát phòng thi </a:t>
            </a:r>
            <a:r>
              <a:rPr lang="vi-VN" sz="1800" dirty="0">
                <a:solidFill>
                  <a:srgbClr val="0D04C8"/>
                </a:solidFill>
                <a:cs typeface="Arial" pitchFamily="34" charset="0"/>
              </a:rPr>
              <a:t>để phối hợp thực hiện theo quy định;</a:t>
            </a:r>
          </a:p>
          <a:p>
            <a:pPr marL="0" indent="0" algn="just">
              <a:spcAft>
                <a:spcPts val="600"/>
              </a:spcAft>
              <a:buNone/>
            </a:pPr>
            <a:r>
              <a:rPr lang="vi-VN" sz="1800" dirty="0">
                <a:solidFill>
                  <a:srgbClr val="0D04C8"/>
                </a:solidFill>
                <a:cs typeface="Arial" pitchFamily="34" charset="0"/>
              </a:rPr>
              <a:t>	- Thí sinh chưa được rời khỏi khu vực </a:t>
            </a:r>
            <a:r>
              <a:rPr lang="vi-VN" sz="1800" dirty="0" smtClean="0">
                <a:solidFill>
                  <a:srgbClr val="0D04C8"/>
                </a:solidFill>
                <a:cs typeface="Arial" pitchFamily="34" charset="0"/>
              </a:rPr>
              <a:t>thi</a:t>
            </a:r>
            <a:r>
              <a:rPr lang="en-US" sz="1800" dirty="0" smtClean="0">
                <a:solidFill>
                  <a:srgbClr val="0D04C8"/>
                </a:solidFill>
                <a:cs typeface="Arial" pitchFamily="34" charset="0"/>
              </a:rPr>
              <a:t>, </a:t>
            </a:r>
            <a:r>
              <a:rPr lang="vi-VN" sz="1800" b="1" dirty="0" smtClean="0">
                <a:solidFill>
                  <a:srgbClr val="FF0000"/>
                </a:solidFill>
                <a:cs typeface="Arial" pitchFamily="34" charset="0"/>
              </a:rPr>
              <a:t>di </a:t>
            </a:r>
            <a:r>
              <a:rPr lang="vi-VN" sz="1800" b="1" dirty="0">
                <a:solidFill>
                  <a:srgbClr val="FF0000"/>
                </a:solidFill>
                <a:cs typeface="Arial" pitchFamily="34" charset="0"/>
              </a:rPr>
              <a:t>chuyển về phòng chờ theo hướng dẫn của </a:t>
            </a:r>
            <a:r>
              <a:rPr lang="en-US" sz="1800" b="1" dirty="0" err="1">
                <a:solidFill>
                  <a:srgbClr val="FF0000"/>
                </a:solidFill>
                <a:cs typeface="Arial" pitchFamily="34" charset="0"/>
              </a:rPr>
              <a:t>cán</a:t>
            </a:r>
            <a:r>
              <a:rPr lang="en-US" sz="1800" b="1" dirty="0">
                <a:solidFill>
                  <a:srgbClr val="FF0000"/>
                </a:solidFill>
                <a:cs typeface="Arial" pitchFamily="34" charset="0"/>
              </a:rPr>
              <a:t> </a:t>
            </a:r>
            <a:r>
              <a:rPr lang="en-US" sz="1800" b="1" dirty="0" err="1">
                <a:solidFill>
                  <a:srgbClr val="FF0000"/>
                </a:solidFill>
                <a:cs typeface="Arial" pitchFamily="34" charset="0"/>
              </a:rPr>
              <a:t>bộ</a:t>
            </a:r>
            <a:r>
              <a:rPr lang="en-US" sz="1800" b="1" dirty="0">
                <a:solidFill>
                  <a:srgbClr val="FF0000"/>
                </a:solidFill>
                <a:cs typeface="Arial" pitchFamily="34" charset="0"/>
              </a:rPr>
              <a:t> </a:t>
            </a:r>
            <a:r>
              <a:rPr lang="vi-VN" sz="1800" b="1" dirty="0">
                <a:solidFill>
                  <a:srgbClr val="FF0000"/>
                </a:solidFill>
                <a:cs typeface="Arial" pitchFamily="34" charset="0"/>
              </a:rPr>
              <a:t>giám sát.</a:t>
            </a:r>
            <a:endParaRPr lang="en-US" sz="1800" b="1" dirty="0">
              <a:solidFill>
                <a:srgbClr val="FF0000"/>
              </a:solidFill>
              <a:cs typeface="Arial" pitchFamily="34" charset="0"/>
            </a:endParaRPr>
          </a:p>
          <a:p>
            <a:pPr marL="0" indent="0">
              <a:spcAft>
                <a:spcPts val="600"/>
              </a:spcAft>
              <a:buNone/>
            </a:pPr>
            <a:r>
              <a:rPr lang="en-US" sz="1800" dirty="0">
                <a:solidFill>
                  <a:srgbClr val="0D04C8"/>
                </a:solidFill>
                <a:cs typeface="Arial" pitchFamily="34" charset="0"/>
              </a:rPr>
              <a:t>b) </a:t>
            </a:r>
            <a:r>
              <a:rPr lang="en-US" sz="1800" dirty="0" err="1">
                <a:solidFill>
                  <a:srgbClr val="0D04C8"/>
                </a:solidFill>
                <a:cs typeface="Arial" pitchFamily="34" charset="0"/>
              </a:rPr>
              <a:t>Xử</a:t>
            </a:r>
            <a:r>
              <a:rPr lang="en-US" sz="1800" dirty="0">
                <a:solidFill>
                  <a:srgbClr val="0D04C8"/>
                </a:solidFill>
                <a:cs typeface="Arial" pitchFamily="34" charset="0"/>
              </a:rPr>
              <a:t> </a:t>
            </a:r>
            <a:r>
              <a:rPr lang="en-US" sz="1800" dirty="0" err="1">
                <a:solidFill>
                  <a:srgbClr val="0D04C8"/>
                </a:solidFill>
                <a:cs typeface="Arial" pitchFamily="34" charset="0"/>
              </a:rPr>
              <a:t>lý</a:t>
            </a:r>
            <a:r>
              <a:rPr lang="en-US" sz="1800" dirty="0">
                <a:solidFill>
                  <a:srgbClr val="0D04C8"/>
                </a:solidFill>
                <a:cs typeface="Arial" pitchFamily="34" charset="0"/>
              </a:rPr>
              <a:t> vi </a:t>
            </a:r>
            <a:r>
              <a:rPr lang="en-US" sz="1800" dirty="0" err="1">
                <a:solidFill>
                  <a:srgbClr val="0D04C8"/>
                </a:solidFill>
                <a:cs typeface="Arial" pitchFamily="34" charset="0"/>
              </a:rPr>
              <a:t>phạm</a:t>
            </a:r>
            <a:r>
              <a:rPr lang="en-US" sz="1800" dirty="0">
                <a:solidFill>
                  <a:srgbClr val="0D04C8"/>
                </a:solidFill>
                <a:cs typeface="Arial" pitchFamily="34" charset="0"/>
              </a:rPr>
              <a:t> </a:t>
            </a:r>
            <a:r>
              <a:rPr lang="en-US" sz="1800" dirty="0" err="1">
                <a:solidFill>
                  <a:srgbClr val="0D04C8"/>
                </a:solidFill>
                <a:cs typeface="Arial" pitchFamily="34" charset="0"/>
              </a:rPr>
              <a:t>Quy</a:t>
            </a:r>
            <a:r>
              <a:rPr lang="en-US" sz="1800" dirty="0">
                <a:solidFill>
                  <a:srgbClr val="0D04C8"/>
                </a:solidFill>
                <a:cs typeface="Arial" pitchFamily="34" charset="0"/>
              </a:rPr>
              <a:t> </a:t>
            </a:r>
            <a:r>
              <a:rPr lang="en-US" sz="1800" dirty="0" err="1">
                <a:solidFill>
                  <a:srgbClr val="0D04C8"/>
                </a:solidFill>
                <a:cs typeface="Arial" pitchFamily="34" charset="0"/>
              </a:rPr>
              <a:t>chế</a:t>
            </a:r>
            <a:r>
              <a:rPr lang="en-US" sz="1800" dirty="0">
                <a:solidFill>
                  <a:srgbClr val="0D04C8"/>
                </a:solidFill>
                <a:cs typeface="Arial" pitchFamily="34" charset="0"/>
              </a:rPr>
              <a:t> </a:t>
            </a:r>
            <a:r>
              <a:rPr lang="en-US" sz="1800" dirty="0" err="1">
                <a:solidFill>
                  <a:srgbClr val="0D04C8"/>
                </a:solidFill>
                <a:cs typeface="Arial" pitchFamily="34" charset="0"/>
              </a:rPr>
              <a:t>thi</a:t>
            </a:r>
            <a:r>
              <a:rPr lang="en-US" sz="1800" dirty="0">
                <a:solidFill>
                  <a:srgbClr val="0D04C8"/>
                </a:solidFill>
                <a:cs typeface="Arial" pitchFamily="34" charset="0"/>
              </a:rPr>
              <a:t>:</a:t>
            </a:r>
          </a:p>
          <a:p>
            <a:pPr marL="0" indent="0">
              <a:spcAft>
                <a:spcPts val="600"/>
              </a:spcAft>
              <a:buNone/>
            </a:pPr>
            <a:r>
              <a:rPr lang="en-US" sz="1800" dirty="0">
                <a:cs typeface="Arial" pitchFamily="34" charset="0"/>
              </a:rPr>
              <a:t>	</a:t>
            </a:r>
            <a:r>
              <a:rPr lang="vi-VN" sz="1800" dirty="0">
                <a:solidFill>
                  <a:srgbClr val="0D04C8"/>
                </a:solidFill>
                <a:cs typeface="Arial" pitchFamily="34" charset="0"/>
              </a:rPr>
              <a:t>- </a:t>
            </a:r>
            <a:r>
              <a:rPr lang="vi-VN" sz="1800" dirty="0">
                <a:solidFill>
                  <a:srgbClr val="0D04C8"/>
                </a:solidFill>
              </a:rPr>
              <a:t>Nếu có </a:t>
            </a:r>
            <a:r>
              <a:rPr lang="vi-VN" sz="1800" dirty="0">
                <a:solidFill>
                  <a:srgbClr val="FF0000"/>
                </a:solidFill>
              </a:rPr>
              <a:t>thí sinh vi phạm </a:t>
            </a:r>
            <a:r>
              <a:rPr lang="vi-VN" sz="1800" dirty="0">
                <a:solidFill>
                  <a:srgbClr val="0D04C8"/>
                </a:solidFill>
              </a:rPr>
              <a:t>thì phải </a:t>
            </a:r>
            <a:r>
              <a:rPr lang="vi-VN" sz="1800" dirty="0">
                <a:solidFill>
                  <a:srgbClr val="FF0000"/>
                </a:solidFill>
              </a:rPr>
              <a:t>lập biên bản xử lý theo </a:t>
            </a:r>
            <a:r>
              <a:rPr lang="vi-VN" sz="1800" dirty="0">
                <a:solidFill>
                  <a:srgbClr val="0D04C8"/>
                </a:solidFill>
              </a:rPr>
              <a:t>Quy chế thi; </a:t>
            </a:r>
          </a:p>
          <a:p>
            <a:pPr marL="0" indent="0" algn="just">
              <a:spcAft>
                <a:spcPts val="600"/>
              </a:spcAft>
              <a:buNone/>
            </a:pPr>
            <a:r>
              <a:rPr lang="vi-VN" sz="1800" dirty="0"/>
              <a:t>	- </a:t>
            </a:r>
            <a:r>
              <a:rPr lang="vi-VN" sz="1800" dirty="0">
                <a:solidFill>
                  <a:srgbClr val="FF0000"/>
                </a:solidFill>
              </a:rPr>
              <a:t>Tình huống bất thường </a:t>
            </a:r>
            <a:r>
              <a:rPr lang="vi-VN" sz="1800" spc="-70" dirty="0">
                <a:solidFill>
                  <a:srgbClr val="0D04C8"/>
                </a:solidFill>
              </a:rPr>
              <a:t>phải báo cáo ngay cho Trưởng Điểm thi giải quyết.</a:t>
            </a:r>
            <a:endParaRPr lang="en-US" sz="1800" spc="-70" dirty="0">
              <a:solidFill>
                <a:srgbClr val="0D04C8"/>
              </a:solidFill>
              <a:cs typeface="Arial" pitchFamily="34" charset="0"/>
            </a:endParaRPr>
          </a:p>
        </p:txBody>
      </p:sp>
    </p:spTree>
    <p:extLst>
      <p:ext uri="{BB962C8B-B14F-4D97-AF65-F5344CB8AC3E}">
        <p14:creationId xmlns:p14="http://schemas.microsoft.com/office/powerpoint/2010/main" val="40354726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1" y="4859081"/>
            <a:ext cx="3317351" cy="74428"/>
            <a:chOff x="1" y="4901613"/>
            <a:chExt cx="3317351" cy="74428"/>
          </a:xfrm>
        </p:grpSpPr>
        <p:sp>
          <p:nvSpPr>
            <p:cNvPr id="9" name="Snip Single Corner Rectangle 8"/>
            <p:cNvSpPr/>
            <p:nvPr/>
          </p:nvSpPr>
          <p:spPr>
            <a:xfrm>
              <a:off x="1" y="4901613"/>
              <a:ext cx="3157863" cy="74428"/>
            </a:xfrm>
            <a:prstGeom prst="snip1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Triangle 11"/>
            <p:cNvSpPr/>
            <p:nvPr/>
          </p:nvSpPr>
          <p:spPr>
            <a:xfrm>
              <a:off x="3157864" y="4907589"/>
              <a:ext cx="159488" cy="68452"/>
            </a:xfrm>
            <a:prstGeom prst="rtTriangl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p:cNvGrpSpPr/>
          <p:nvPr/>
        </p:nvGrpSpPr>
        <p:grpSpPr>
          <a:xfrm>
            <a:off x="3327994" y="4956361"/>
            <a:ext cx="5816006" cy="74017"/>
            <a:chOff x="3327994" y="4860244"/>
            <a:chExt cx="5837270" cy="74438"/>
          </a:xfrm>
        </p:grpSpPr>
        <p:sp>
          <p:nvSpPr>
            <p:cNvPr id="22" name="Snip Single Corner Rectangle 21"/>
            <p:cNvSpPr/>
            <p:nvPr/>
          </p:nvSpPr>
          <p:spPr>
            <a:xfrm rot="10800000">
              <a:off x="3519376" y="4860244"/>
              <a:ext cx="5645888" cy="74437"/>
            </a:xfrm>
            <a:prstGeom prst="snip1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ight Triangle 24"/>
            <p:cNvSpPr/>
            <p:nvPr/>
          </p:nvSpPr>
          <p:spPr>
            <a:xfrm rot="16200000" flipH="1">
              <a:off x="3397313" y="4791347"/>
              <a:ext cx="74016" cy="212653"/>
            </a:xfrm>
            <a:prstGeom prst="rtTriangl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Flowchart: Alternate Process 6">
            <a:extLst>
              <a:ext uri="{FF2B5EF4-FFF2-40B4-BE49-F238E27FC236}">
                <a16:creationId xmlns:a16="http://schemas.microsoft.com/office/drawing/2014/main" id="{4248FD5B-B97C-4775-98D9-2C875B05A8C6}"/>
              </a:ext>
            </a:extLst>
          </p:cNvPr>
          <p:cNvSpPr/>
          <p:nvPr/>
        </p:nvSpPr>
        <p:spPr>
          <a:xfrm>
            <a:off x="512127" y="535627"/>
            <a:ext cx="8118756" cy="361684"/>
          </a:xfrm>
          <a:prstGeom prst="flowChartAlternateProcess">
            <a:avLst/>
          </a:prstGeom>
          <a:solidFill>
            <a:srgbClr val="0D04C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solidFill>
                  <a:schemeClr val="bg1"/>
                </a:solidFill>
              </a:rPr>
              <a:t>5. QUY ĐỊNH ĐỐI VỚI THÍ SINH DỰ THI</a:t>
            </a:r>
            <a:endParaRPr lang="en-US" sz="1800" kern="0" dirty="0">
              <a:solidFill>
                <a:schemeClr val="bg1"/>
              </a:solidFill>
              <a:ea typeface="Source Sans Pro"/>
              <a:cs typeface="Source Sans Pro"/>
              <a:sym typeface="Source Sans Pro"/>
            </a:endParaRPr>
          </a:p>
        </p:txBody>
      </p:sp>
      <p:sp>
        <p:nvSpPr>
          <p:cNvPr id="14" name="TextBox 13">
            <a:extLst>
              <a:ext uri="{FF2B5EF4-FFF2-40B4-BE49-F238E27FC236}">
                <a16:creationId xmlns:a16="http://schemas.microsoft.com/office/drawing/2014/main" id="{915623BF-D52B-4950-AB62-B7A4F65000DC}"/>
              </a:ext>
            </a:extLst>
          </p:cNvPr>
          <p:cNvSpPr txBox="1"/>
          <p:nvPr/>
        </p:nvSpPr>
        <p:spPr>
          <a:xfrm>
            <a:off x="492404" y="937756"/>
            <a:ext cx="8170845" cy="3631763"/>
          </a:xfrm>
          <a:prstGeom prst="rect">
            <a:avLst/>
          </a:prstGeom>
          <a:noFill/>
        </p:spPr>
        <p:txBody>
          <a:bodyPr wrap="square" rtlCol="0">
            <a:spAutoFit/>
          </a:bodyPr>
          <a:lstStyle/>
          <a:p>
            <a:pPr marL="285750" indent="-285750" algn="just">
              <a:spcBef>
                <a:spcPts val="600"/>
              </a:spcBef>
              <a:spcAft>
                <a:spcPts val="600"/>
              </a:spcAft>
              <a:buFont typeface="Arial" panose="020B0604020202020204" pitchFamily="34" charset="0"/>
              <a:buChar char="•"/>
            </a:pPr>
            <a:r>
              <a:rPr lang="vi-VN" sz="1800" dirty="0">
                <a:solidFill>
                  <a:srgbClr val="0D04C8"/>
                </a:solidFill>
              </a:rPr>
              <a:t>Có mặt tại phòng thi đúng thời gian quy định; Thí </a:t>
            </a:r>
            <a:r>
              <a:rPr lang="vi-VN" sz="1800">
                <a:solidFill>
                  <a:srgbClr val="0D04C8"/>
                </a:solidFill>
              </a:rPr>
              <a:t>sinh đến</a:t>
            </a:r>
            <a:r>
              <a:rPr lang="en-US" sz="1800">
                <a:solidFill>
                  <a:srgbClr val="0D04C8"/>
                </a:solidFill>
              </a:rPr>
              <a:t> </a:t>
            </a:r>
            <a:r>
              <a:rPr lang="vi-VN" sz="1800">
                <a:solidFill>
                  <a:srgbClr val="FF0000"/>
                </a:solidFill>
              </a:rPr>
              <a:t>chậm </a:t>
            </a:r>
            <a:r>
              <a:rPr lang="vi-VN" sz="1800" dirty="0">
                <a:solidFill>
                  <a:srgbClr val="FF0000"/>
                </a:solidFill>
              </a:rPr>
              <a:t>quá 15 phút</a:t>
            </a:r>
            <a:r>
              <a:rPr lang="vi-VN" sz="1800" dirty="0"/>
              <a:t> </a:t>
            </a:r>
            <a:r>
              <a:rPr lang="vi-VN" sz="1800" dirty="0">
                <a:solidFill>
                  <a:srgbClr val="0D04C8"/>
                </a:solidFill>
              </a:rPr>
              <a:t>sau khi có hiệu lệnh tính giờ làm bài sẽ không được dự thi buổi thi đó.</a:t>
            </a:r>
          </a:p>
          <a:p>
            <a:pPr marL="285750" indent="-285750" algn="just">
              <a:spcBef>
                <a:spcPts val="600"/>
              </a:spcBef>
              <a:spcAft>
                <a:spcPts val="600"/>
              </a:spcAft>
              <a:buFont typeface="Arial" panose="020B0604020202020204" pitchFamily="34" charset="0"/>
              <a:buChar char="•"/>
            </a:pPr>
            <a:r>
              <a:rPr lang="vi-VN" sz="1800" dirty="0">
                <a:solidFill>
                  <a:srgbClr val="0D04C8"/>
                </a:solidFill>
              </a:rPr>
              <a:t>Phải</a:t>
            </a:r>
            <a:r>
              <a:rPr lang="vi-VN" sz="1800" dirty="0"/>
              <a:t> </a:t>
            </a:r>
            <a:r>
              <a:rPr lang="vi-VN" sz="1800" dirty="0">
                <a:solidFill>
                  <a:srgbClr val="FF0000"/>
                </a:solidFill>
              </a:rPr>
              <a:t>kiểm tra các vật dụng </a:t>
            </a:r>
            <a:r>
              <a:rPr lang="en-US" sz="1800" dirty="0" err="1">
                <a:solidFill>
                  <a:srgbClr val="FF0000"/>
                </a:solidFill>
              </a:rPr>
              <a:t>thí</a:t>
            </a:r>
            <a:r>
              <a:rPr lang="en-US" sz="1800" dirty="0">
                <a:solidFill>
                  <a:srgbClr val="FF0000"/>
                </a:solidFill>
              </a:rPr>
              <a:t> </a:t>
            </a:r>
            <a:r>
              <a:rPr lang="en-US" sz="1800" dirty="0" err="1">
                <a:solidFill>
                  <a:srgbClr val="FF0000"/>
                </a:solidFill>
              </a:rPr>
              <a:t>sinh</a:t>
            </a:r>
            <a:r>
              <a:rPr lang="en-US" sz="1800" dirty="0">
                <a:solidFill>
                  <a:srgbClr val="FF0000"/>
                </a:solidFill>
              </a:rPr>
              <a:t> </a:t>
            </a:r>
            <a:r>
              <a:rPr lang="en-US" sz="1800" dirty="0" err="1">
                <a:solidFill>
                  <a:srgbClr val="FF0000"/>
                </a:solidFill>
              </a:rPr>
              <a:t>chỉ</a:t>
            </a:r>
            <a:r>
              <a:rPr lang="en-US" sz="1800" dirty="0">
                <a:solidFill>
                  <a:srgbClr val="FF0000"/>
                </a:solidFill>
              </a:rPr>
              <a:t> đ</a:t>
            </a:r>
            <a:r>
              <a:rPr lang="vi-VN" sz="1800" dirty="0">
                <a:solidFill>
                  <a:srgbClr val="FF0000"/>
                </a:solidFill>
              </a:rPr>
              <a:t>ư</a:t>
            </a:r>
            <a:r>
              <a:rPr lang="en-US" sz="1800" dirty="0" err="1">
                <a:solidFill>
                  <a:srgbClr val="FF0000"/>
                </a:solidFill>
              </a:rPr>
              <a:t>ợc</a:t>
            </a:r>
            <a:r>
              <a:rPr lang="en-US" sz="1800" dirty="0">
                <a:solidFill>
                  <a:srgbClr val="FF0000"/>
                </a:solidFill>
              </a:rPr>
              <a:t> </a:t>
            </a:r>
            <a:r>
              <a:rPr lang="en-US" sz="1800" dirty="0" err="1">
                <a:solidFill>
                  <a:srgbClr val="FF0000"/>
                </a:solidFill>
              </a:rPr>
              <a:t>mang</a:t>
            </a:r>
            <a:r>
              <a:rPr lang="en-US" sz="1800" dirty="0">
                <a:solidFill>
                  <a:srgbClr val="FF0000"/>
                </a:solidFill>
              </a:rPr>
              <a:t> </a:t>
            </a:r>
            <a:r>
              <a:rPr lang="en-US" sz="1800" dirty="0" err="1">
                <a:solidFill>
                  <a:srgbClr val="FF0000"/>
                </a:solidFill>
              </a:rPr>
              <a:t>vào</a:t>
            </a:r>
            <a:r>
              <a:rPr lang="en-US" sz="1800" dirty="0">
                <a:solidFill>
                  <a:srgbClr val="FF0000"/>
                </a:solidFill>
              </a:rPr>
              <a:t> </a:t>
            </a:r>
            <a:r>
              <a:rPr lang="en-US" sz="1800" dirty="0" err="1">
                <a:solidFill>
                  <a:srgbClr val="FF0000"/>
                </a:solidFill>
              </a:rPr>
              <a:t>phòng</a:t>
            </a:r>
            <a:r>
              <a:rPr lang="en-US" sz="1800" dirty="0">
                <a:solidFill>
                  <a:srgbClr val="FF0000"/>
                </a:solidFill>
              </a:rPr>
              <a:t> </a:t>
            </a:r>
            <a:r>
              <a:rPr lang="en-US" sz="1800" dirty="0" err="1">
                <a:solidFill>
                  <a:srgbClr val="FF0000"/>
                </a:solidFill>
              </a:rPr>
              <a:t>thi</a:t>
            </a:r>
            <a:r>
              <a:rPr lang="en-US" sz="1800" dirty="0">
                <a:solidFill>
                  <a:srgbClr val="FF0000"/>
                </a:solidFill>
              </a:rPr>
              <a:t> </a:t>
            </a:r>
            <a:r>
              <a:rPr lang="en-US" sz="1800" dirty="0" err="1">
                <a:solidFill>
                  <a:srgbClr val="FF0000"/>
                </a:solidFill>
              </a:rPr>
              <a:t>theo</a:t>
            </a:r>
            <a:r>
              <a:rPr lang="en-US" sz="1800" dirty="0">
                <a:solidFill>
                  <a:srgbClr val="FF0000"/>
                </a:solidFill>
              </a:rPr>
              <a:t> </a:t>
            </a:r>
            <a:r>
              <a:rPr lang="en-US" sz="1800" dirty="0" err="1">
                <a:solidFill>
                  <a:srgbClr val="FF0000"/>
                </a:solidFill>
              </a:rPr>
              <a:t>quy</a:t>
            </a:r>
            <a:r>
              <a:rPr lang="en-US" sz="1800" dirty="0">
                <a:solidFill>
                  <a:srgbClr val="FF0000"/>
                </a:solidFill>
              </a:rPr>
              <a:t> </a:t>
            </a:r>
            <a:r>
              <a:rPr lang="en-US" sz="1800" dirty="0" err="1">
                <a:solidFill>
                  <a:srgbClr val="FF0000"/>
                </a:solidFill>
              </a:rPr>
              <a:t>định</a:t>
            </a:r>
            <a:r>
              <a:rPr lang="en-US" sz="1800" dirty="0">
                <a:solidFill>
                  <a:srgbClr val="FF0000"/>
                </a:solidFill>
              </a:rPr>
              <a:t>.</a:t>
            </a:r>
            <a:endParaRPr lang="vi-VN" sz="1800" dirty="0">
              <a:solidFill>
                <a:srgbClr val="FF0000"/>
              </a:solidFill>
            </a:endParaRPr>
          </a:p>
          <a:p>
            <a:pPr marL="285750" indent="-285750" algn="just">
              <a:spcBef>
                <a:spcPts val="600"/>
              </a:spcBef>
              <a:spcAft>
                <a:spcPts val="600"/>
              </a:spcAft>
              <a:buFont typeface="Arial" panose="020B0604020202020204" pitchFamily="34" charset="0"/>
              <a:buChar char="•"/>
            </a:pPr>
            <a:r>
              <a:rPr lang="vi-VN" sz="1800" dirty="0">
                <a:solidFill>
                  <a:srgbClr val="FF0000"/>
                </a:solidFill>
              </a:rPr>
              <a:t>Phải tuyệt đối tuân theo sự hướng dẫn</a:t>
            </a:r>
            <a:r>
              <a:rPr lang="vi-VN" sz="1800" dirty="0"/>
              <a:t> </a:t>
            </a:r>
            <a:r>
              <a:rPr lang="vi-VN" sz="1800" dirty="0">
                <a:solidFill>
                  <a:srgbClr val="0D04C8"/>
                </a:solidFill>
              </a:rPr>
              <a:t>của CBCT và </a:t>
            </a:r>
            <a:r>
              <a:rPr lang="x-none" sz="1800" dirty="0">
                <a:solidFill>
                  <a:srgbClr val="0D04C8"/>
                </a:solidFill>
              </a:rPr>
              <a:t>những người</a:t>
            </a:r>
            <a:r>
              <a:rPr lang="vi-VN" sz="1800" dirty="0">
                <a:solidFill>
                  <a:srgbClr val="0D04C8"/>
                </a:solidFill>
              </a:rPr>
              <a:t> có trách nhiệm tại Điểm thi.</a:t>
            </a:r>
          </a:p>
          <a:p>
            <a:pPr marL="285750" indent="-285750" algn="just">
              <a:spcBef>
                <a:spcPts val="600"/>
              </a:spcBef>
              <a:spcAft>
                <a:spcPts val="600"/>
              </a:spcAft>
              <a:buFont typeface="Arial" panose="020B0604020202020204" pitchFamily="34" charset="0"/>
              <a:buChar char="•"/>
            </a:pPr>
            <a:r>
              <a:rPr lang="vi-VN" sz="1800" dirty="0">
                <a:solidFill>
                  <a:srgbClr val="0D04C8"/>
                </a:solidFill>
              </a:rPr>
              <a:t>Phải</a:t>
            </a:r>
            <a:r>
              <a:rPr lang="vi-VN" sz="1800" dirty="0"/>
              <a:t> </a:t>
            </a:r>
            <a:r>
              <a:rPr lang="vi-VN" sz="1800" dirty="0">
                <a:solidFill>
                  <a:srgbClr val="FF0000"/>
                </a:solidFill>
              </a:rPr>
              <a:t>tuân thủ đầy đủ </a:t>
            </a:r>
            <a:r>
              <a:rPr lang="vi-VN" sz="1800" dirty="0">
                <a:solidFill>
                  <a:srgbClr val="0D04C8"/>
                </a:solidFill>
              </a:rPr>
              <a:t>các quy định trong phòng thi. </a:t>
            </a:r>
          </a:p>
          <a:p>
            <a:pPr marL="285750" indent="-285750" algn="just">
              <a:spcBef>
                <a:spcPts val="600"/>
              </a:spcBef>
              <a:spcAft>
                <a:spcPts val="600"/>
              </a:spcAft>
              <a:buFont typeface="Arial" panose="020B0604020202020204" pitchFamily="34" charset="0"/>
              <a:buChar char="•"/>
            </a:pPr>
            <a:r>
              <a:rPr lang="vi-VN" sz="1800" dirty="0">
                <a:solidFill>
                  <a:srgbClr val="FF0000"/>
                </a:solidFill>
              </a:rPr>
              <a:t>Bảo vệ đề thi và bài thi </a:t>
            </a:r>
            <a:r>
              <a:rPr lang="vi-VN" sz="1800" dirty="0">
                <a:solidFill>
                  <a:srgbClr val="0D04C8"/>
                </a:solidFill>
              </a:rPr>
              <a:t>của mình.</a:t>
            </a:r>
          </a:p>
          <a:p>
            <a:pPr marL="285750" indent="-285750" algn="just">
              <a:spcBef>
                <a:spcPts val="600"/>
              </a:spcBef>
              <a:spcAft>
                <a:spcPts val="600"/>
              </a:spcAft>
              <a:buFont typeface="Arial" panose="020B0604020202020204" pitchFamily="34" charset="0"/>
              <a:buChar char="•"/>
            </a:pPr>
            <a:r>
              <a:rPr lang="vi-VN" sz="1800" dirty="0">
                <a:solidFill>
                  <a:srgbClr val="FF0000"/>
                </a:solidFill>
              </a:rPr>
              <a:t>Kiểm tra các thông tin </a:t>
            </a:r>
            <a:r>
              <a:rPr lang="vi-VN" sz="1800" dirty="0">
                <a:solidFill>
                  <a:srgbClr val="0D04C8"/>
                </a:solidFill>
              </a:rPr>
              <a:t>cá nhân và bài thi của mình trước, trong giờ làm bài và khi nộp bài.</a:t>
            </a:r>
          </a:p>
        </p:txBody>
      </p:sp>
    </p:spTree>
    <p:extLst>
      <p:ext uri="{BB962C8B-B14F-4D97-AF65-F5344CB8AC3E}">
        <p14:creationId xmlns:p14="http://schemas.microsoft.com/office/powerpoint/2010/main" val="27057958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1" y="4859081"/>
            <a:ext cx="3317351" cy="74428"/>
            <a:chOff x="1" y="4901613"/>
            <a:chExt cx="3317351" cy="74428"/>
          </a:xfrm>
        </p:grpSpPr>
        <p:sp>
          <p:nvSpPr>
            <p:cNvPr id="9" name="Snip Single Corner Rectangle 8"/>
            <p:cNvSpPr/>
            <p:nvPr/>
          </p:nvSpPr>
          <p:spPr>
            <a:xfrm>
              <a:off x="1" y="4901613"/>
              <a:ext cx="3157863" cy="74428"/>
            </a:xfrm>
            <a:prstGeom prst="snip1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Triangle 11"/>
            <p:cNvSpPr/>
            <p:nvPr/>
          </p:nvSpPr>
          <p:spPr>
            <a:xfrm>
              <a:off x="3157864" y="4907589"/>
              <a:ext cx="159488" cy="68452"/>
            </a:xfrm>
            <a:prstGeom prst="rtTriangl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p:cNvGrpSpPr/>
          <p:nvPr/>
        </p:nvGrpSpPr>
        <p:grpSpPr>
          <a:xfrm>
            <a:off x="3327994" y="4956361"/>
            <a:ext cx="5816006" cy="74017"/>
            <a:chOff x="3327994" y="4860244"/>
            <a:chExt cx="5837270" cy="74438"/>
          </a:xfrm>
        </p:grpSpPr>
        <p:sp>
          <p:nvSpPr>
            <p:cNvPr id="22" name="Snip Single Corner Rectangle 21"/>
            <p:cNvSpPr/>
            <p:nvPr/>
          </p:nvSpPr>
          <p:spPr>
            <a:xfrm rot="10800000">
              <a:off x="3519376" y="4860244"/>
              <a:ext cx="5645888" cy="74437"/>
            </a:xfrm>
            <a:prstGeom prst="snip1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ight Triangle 24"/>
            <p:cNvSpPr/>
            <p:nvPr/>
          </p:nvSpPr>
          <p:spPr>
            <a:xfrm rot="16200000" flipH="1">
              <a:off x="3397313" y="4791347"/>
              <a:ext cx="74016" cy="212653"/>
            </a:xfrm>
            <a:prstGeom prst="rtTriangl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TextBox 16">
            <a:extLst>
              <a:ext uri="{FF2B5EF4-FFF2-40B4-BE49-F238E27FC236}">
                <a16:creationId xmlns:a16="http://schemas.microsoft.com/office/drawing/2014/main" id="{EA582F6A-D704-4255-BC9C-F8E9F82FBFC6}"/>
              </a:ext>
            </a:extLst>
          </p:cNvPr>
          <p:cNvSpPr txBox="1"/>
          <p:nvPr/>
        </p:nvSpPr>
        <p:spPr>
          <a:xfrm>
            <a:off x="714203" y="1498602"/>
            <a:ext cx="8429797" cy="2403222"/>
          </a:xfrm>
          <a:prstGeom prst="rect">
            <a:avLst/>
          </a:prstGeom>
          <a:noFill/>
        </p:spPr>
        <p:txBody>
          <a:bodyPr wrap="square" rtlCol="0">
            <a:spAutoFit/>
          </a:bodyPr>
          <a:lstStyle/>
          <a:p>
            <a:pPr>
              <a:spcBef>
                <a:spcPts val="500"/>
              </a:spcBef>
              <a:spcAft>
                <a:spcPts val="300"/>
              </a:spcAft>
            </a:pPr>
            <a:r>
              <a:rPr lang="en-US" sz="2200" b="1" dirty="0" err="1" smtClean="0">
                <a:solidFill>
                  <a:srgbClr val="0070C0"/>
                </a:solidFill>
                <a:latin typeface="+mj-lt"/>
                <a:cs typeface="Calibri" panose="020F0502020204030204" pitchFamily="34" charset="0"/>
              </a:rPr>
              <a:t>Phần</a:t>
            </a:r>
            <a:r>
              <a:rPr lang="en-US" sz="2200" b="1" dirty="0" smtClean="0">
                <a:solidFill>
                  <a:srgbClr val="0070C0"/>
                </a:solidFill>
                <a:latin typeface="+mj-lt"/>
                <a:cs typeface="Calibri" panose="020F0502020204030204" pitchFamily="34" charset="0"/>
              </a:rPr>
              <a:t> </a:t>
            </a:r>
            <a:r>
              <a:rPr lang="en-US" sz="2200" b="1" dirty="0" err="1" smtClean="0">
                <a:solidFill>
                  <a:srgbClr val="0070C0"/>
                </a:solidFill>
                <a:latin typeface="+mj-lt"/>
                <a:cs typeface="Calibri" panose="020F0502020204030204" pitchFamily="34" charset="0"/>
              </a:rPr>
              <a:t>thứ</a:t>
            </a:r>
            <a:r>
              <a:rPr lang="en-US" sz="2200" b="1" dirty="0" smtClean="0">
                <a:solidFill>
                  <a:srgbClr val="0070C0"/>
                </a:solidFill>
                <a:latin typeface="+mj-lt"/>
                <a:cs typeface="Calibri" panose="020F0502020204030204" pitchFamily="34" charset="0"/>
              </a:rPr>
              <a:t> </a:t>
            </a:r>
            <a:r>
              <a:rPr lang="en-US" sz="2200" b="1" dirty="0" err="1" smtClean="0">
                <a:solidFill>
                  <a:srgbClr val="0070C0"/>
                </a:solidFill>
                <a:latin typeface="+mj-lt"/>
                <a:cs typeface="Calibri" panose="020F0502020204030204" pitchFamily="34" charset="0"/>
              </a:rPr>
              <a:t>nhất</a:t>
            </a:r>
            <a:r>
              <a:rPr lang="en-US" sz="2200" b="1" dirty="0" smtClean="0">
                <a:solidFill>
                  <a:srgbClr val="0070C0"/>
                </a:solidFill>
                <a:latin typeface="+mj-lt"/>
                <a:cs typeface="Calibri" panose="020F0502020204030204" pitchFamily="34" charset="0"/>
              </a:rPr>
              <a:t>. CÔNG TÁC CHUẨN BỊ CHO KỲ THI</a:t>
            </a:r>
            <a:endParaRPr lang="en-US" sz="2200" b="1" dirty="0">
              <a:solidFill>
                <a:srgbClr val="0070C0"/>
              </a:solidFill>
              <a:latin typeface="+mj-lt"/>
              <a:cs typeface="Calibri" panose="020F0502020204030204" pitchFamily="34" charset="0"/>
            </a:endParaRPr>
          </a:p>
          <a:p>
            <a:pPr>
              <a:spcBef>
                <a:spcPts val="500"/>
              </a:spcBef>
              <a:spcAft>
                <a:spcPts val="300"/>
              </a:spcAft>
            </a:pPr>
            <a:r>
              <a:rPr lang="en-US" sz="2200" b="1" dirty="0" err="1" smtClean="0">
                <a:solidFill>
                  <a:srgbClr val="FF0000"/>
                </a:solidFill>
                <a:latin typeface="+mj-lt"/>
                <a:cs typeface="Calibri" panose="020F0502020204030204" pitchFamily="34" charset="0"/>
              </a:rPr>
              <a:t>Phần</a:t>
            </a:r>
            <a:r>
              <a:rPr lang="en-US" sz="2200" b="1" dirty="0" smtClean="0">
                <a:solidFill>
                  <a:srgbClr val="FF0000"/>
                </a:solidFill>
                <a:latin typeface="+mj-lt"/>
                <a:cs typeface="Calibri" panose="020F0502020204030204" pitchFamily="34" charset="0"/>
              </a:rPr>
              <a:t> </a:t>
            </a:r>
            <a:r>
              <a:rPr lang="en-US" sz="2200" b="1" dirty="0" err="1" smtClean="0">
                <a:solidFill>
                  <a:srgbClr val="FF0000"/>
                </a:solidFill>
                <a:latin typeface="+mj-lt"/>
                <a:cs typeface="Calibri" panose="020F0502020204030204" pitchFamily="34" charset="0"/>
              </a:rPr>
              <a:t>thứ</a:t>
            </a:r>
            <a:r>
              <a:rPr lang="en-US" sz="2200" b="1" dirty="0" smtClean="0">
                <a:solidFill>
                  <a:srgbClr val="FF0000"/>
                </a:solidFill>
                <a:latin typeface="+mj-lt"/>
                <a:cs typeface="Calibri" panose="020F0502020204030204" pitchFamily="34" charset="0"/>
              </a:rPr>
              <a:t> </a:t>
            </a:r>
            <a:r>
              <a:rPr lang="en-US" sz="2200" b="1" dirty="0" err="1" smtClean="0">
                <a:solidFill>
                  <a:srgbClr val="FF0000"/>
                </a:solidFill>
                <a:latin typeface="+mj-lt"/>
                <a:cs typeface="Calibri" panose="020F0502020204030204" pitchFamily="34" charset="0"/>
              </a:rPr>
              <a:t>hai</a:t>
            </a:r>
            <a:r>
              <a:rPr lang="en-US" sz="2200" b="1" dirty="0" smtClean="0">
                <a:solidFill>
                  <a:srgbClr val="FF0000"/>
                </a:solidFill>
                <a:latin typeface="+mj-lt"/>
                <a:cs typeface="Calibri" panose="020F0502020204030204" pitchFamily="34" charset="0"/>
              </a:rPr>
              <a:t>. </a:t>
            </a:r>
            <a:r>
              <a:rPr lang="en-US" sz="2200" b="1" kern="0" dirty="0" smtClean="0">
                <a:solidFill>
                  <a:srgbClr val="FF0000"/>
                </a:solidFill>
                <a:latin typeface="+mj-lt"/>
                <a:cs typeface="Calibri" panose="020F0502020204030204" pitchFamily="34" charset="0"/>
                <a:sym typeface="Source Sans Pro"/>
              </a:rPr>
              <a:t>CÔNG TÁC COI THI </a:t>
            </a:r>
            <a:endParaRPr lang="en-US" sz="2200" b="1" dirty="0">
              <a:solidFill>
                <a:srgbClr val="FF0000"/>
              </a:solidFill>
              <a:latin typeface="+mj-lt"/>
            </a:endParaRPr>
          </a:p>
          <a:p>
            <a:pPr>
              <a:spcBef>
                <a:spcPts val="600"/>
              </a:spcBef>
              <a:spcAft>
                <a:spcPts val="600"/>
              </a:spcAft>
            </a:pPr>
            <a:r>
              <a:rPr lang="en-US" sz="2200" b="1" dirty="0" err="1" smtClean="0">
                <a:solidFill>
                  <a:srgbClr val="0D04C8"/>
                </a:solidFill>
                <a:latin typeface="+mj-lt"/>
                <a:cs typeface="Calibri" panose="020F0502020204030204" pitchFamily="34" charset="0"/>
              </a:rPr>
              <a:t>Phần</a:t>
            </a:r>
            <a:r>
              <a:rPr lang="en-US" sz="2200" b="1" dirty="0" smtClean="0">
                <a:solidFill>
                  <a:srgbClr val="0D04C8"/>
                </a:solidFill>
                <a:latin typeface="+mj-lt"/>
                <a:cs typeface="Calibri" panose="020F0502020204030204" pitchFamily="34" charset="0"/>
              </a:rPr>
              <a:t> </a:t>
            </a:r>
            <a:r>
              <a:rPr lang="en-US" sz="2200" b="1" dirty="0" err="1" smtClean="0">
                <a:solidFill>
                  <a:srgbClr val="0D04C8"/>
                </a:solidFill>
                <a:latin typeface="+mj-lt"/>
                <a:cs typeface="Calibri" panose="020F0502020204030204" pitchFamily="34" charset="0"/>
              </a:rPr>
              <a:t>thứ</a:t>
            </a:r>
            <a:r>
              <a:rPr lang="en-US" sz="2200" b="1" dirty="0" smtClean="0">
                <a:solidFill>
                  <a:srgbClr val="0D04C8"/>
                </a:solidFill>
                <a:latin typeface="+mj-lt"/>
                <a:cs typeface="Calibri" panose="020F0502020204030204" pitchFamily="34" charset="0"/>
              </a:rPr>
              <a:t> </a:t>
            </a:r>
            <a:r>
              <a:rPr lang="en-US" sz="2200" b="1" dirty="0" err="1" smtClean="0">
                <a:solidFill>
                  <a:srgbClr val="0D04C8"/>
                </a:solidFill>
                <a:latin typeface="+mj-lt"/>
                <a:cs typeface="Calibri" panose="020F0502020204030204" pitchFamily="34" charset="0"/>
              </a:rPr>
              <a:t>ba</a:t>
            </a:r>
            <a:r>
              <a:rPr lang="en-US" sz="2200" b="1" dirty="0" smtClean="0">
                <a:solidFill>
                  <a:srgbClr val="0D04C8"/>
                </a:solidFill>
                <a:latin typeface="+mj-lt"/>
                <a:cs typeface="Calibri" panose="020F0502020204030204" pitchFamily="34" charset="0"/>
              </a:rPr>
              <a:t>. </a:t>
            </a:r>
            <a:r>
              <a:rPr lang="en-US" sz="2200" b="1" dirty="0">
                <a:solidFill>
                  <a:srgbClr val="0D04C8"/>
                </a:solidFill>
                <a:latin typeface="Times New Roman" panose="02020603050405020304" pitchFamily="18" charset="0"/>
                <a:cs typeface="Times New Roman" panose="02020603050405020304" pitchFamily="18" charset="0"/>
              </a:rPr>
              <a:t>XÉT CÔNG NHẬN TỐT NGHIỆP </a:t>
            </a:r>
            <a:r>
              <a:rPr lang="en-US" sz="2200" b="1" dirty="0" smtClean="0">
                <a:solidFill>
                  <a:srgbClr val="0D04C8"/>
                </a:solidFill>
                <a:latin typeface="Times New Roman" panose="02020603050405020304" pitchFamily="18" charset="0"/>
                <a:cs typeface="Times New Roman" panose="02020603050405020304" pitchFamily="18" charset="0"/>
              </a:rPr>
              <a:t>THPT</a:t>
            </a:r>
          </a:p>
          <a:p>
            <a:pPr>
              <a:spcBef>
                <a:spcPts val="600"/>
              </a:spcBef>
              <a:spcAft>
                <a:spcPts val="600"/>
              </a:spcAft>
            </a:pPr>
            <a:r>
              <a:rPr lang="en-US" sz="2200" b="1" dirty="0" err="1" smtClean="0">
                <a:solidFill>
                  <a:srgbClr val="002060"/>
                </a:solidFill>
                <a:latin typeface="Times New Roman" panose="02020603050405020304" pitchFamily="18" charset="0"/>
                <a:cs typeface="Times New Roman" panose="02020603050405020304" pitchFamily="18" charset="0"/>
              </a:rPr>
              <a:t>Phần</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thứ</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tư</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smtClean="0">
                <a:solidFill>
                  <a:srgbClr val="002060"/>
                </a:solidFill>
                <a:cs typeface="Times New Roman" panose="02020603050405020304" pitchFamily="18" charset="0"/>
              </a:rPr>
              <a:t>MỘT </a:t>
            </a:r>
            <a:r>
              <a:rPr lang="en-US" sz="2200" b="1" dirty="0">
                <a:solidFill>
                  <a:srgbClr val="002060"/>
                </a:solidFill>
                <a:cs typeface="Times New Roman" panose="02020603050405020304" pitchFamily="18" charset="0"/>
              </a:rPr>
              <a:t>SỐ </a:t>
            </a:r>
            <a:r>
              <a:rPr lang="en-US" sz="2200" b="1" dirty="0" smtClean="0">
                <a:solidFill>
                  <a:srgbClr val="002060"/>
                </a:solidFill>
                <a:cs typeface="Times New Roman" panose="02020603050405020304" pitchFamily="18" charset="0"/>
              </a:rPr>
              <a:t>LƯU Ý CƠ BẢN</a:t>
            </a:r>
            <a:endParaRPr lang="en-US" sz="2200" b="1" dirty="0">
              <a:solidFill>
                <a:srgbClr val="002060"/>
              </a:solidFill>
              <a:cs typeface="Times New Roman" panose="02020603050405020304" pitchFamily="18" charset="0"/>
            </a:endParaRPr>
          </a:p>
          <a:p>
            <a:pPr>
              <a:spcBef>
                <a:spcPts val="600"/>
              </a:spcBef>
              <a:spcAft>
                <a:spcPts val="600"/>
              </a:spcAft>
            </a:pPr>
            <a:endParaRPr lang="en-US" sz="2400" b="1" dirty="0">
              <a:solidFill>
                <a:srgbClr val="002060"/>
              </a:solidFill>
              <a:latin typeface="Times New Roman" panose="02020603050405020304" pitchFamily="18" charset="0"/>
              <a:cs typeface="Times New Roman" panose="02020603050405020304" pitchFamily="18" charset="0"/>
            </a:endParaRPr>
          </a:p>
        </p:txBody>
      </p:sp>
      <p:sp>
        <p:nvSpPr>
          <p:cNvPr id="7" name="Flowchart: Alternate Process 6">
            <a:extLst>
              <a:ext uri="{FF2B5EF4-FFF2-40B4-BE49-F238E27FC236}">
                <a16:creationId xmlns:a16="http://schemas.microsoft.com/office/drawing/2014/main" id="{4248FD5B-B97C-4775-98D9-2C875B05A8C6}"/>
              </a:ext>
            </a:extLst>
          </p:cNvPr>
          <p:cNvSpPr/>
          <p:nvPr/>
        </p:nvSpPr>
        <p:spPr>
          <a:xfrm>
            <a:off x="452894" y="743965"/>
            <a:ext cx="8341863" cy="429693"/>
          </a:xfrm>
          <a:prstGeom prst="flowChartAlternateProcess">
            <a:avLst/>
          </a:prstGeom>
          <a:solidFill>
            <a:srgbClr val="0D04C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NỘI DUNG</a:t>
            </a:r>
          </a:p>
        </p:txBody>
      </p:sp>
    </p:spTree>
    <p:extLst>
      <p:ext uri="{BB962C8B-B14F-4D97-AF65-F5344CB8AC3E}">
        <p14:creationId xmlns:p14="http://schemas.microsoft.com/office/powerpoint/2010/main" val="175361362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1" y="4859081"/>
            <a:ext cx="3317351" cy="74428"/>
            <a:chOff x="1" y="4901613"/>
            <a:chExt cx="3317351" cy="74428"/>
          </a:xfrm>
        </p:grpSpPr>
        <p:sp>
          <p:nvSpPr>
            <p:cNvPr id="9" name="Snip Single Corner Rectangle 8"/>
            <p:cNvSpPr/>
            <p:nvPr/>
          </p:nvSpPr>
          <p:spPr>
            <a:xfrm>
              <a:off x="1" y="4901613"/>
              <a:ext cx="3157863" cy="74428"/>
            </a:xfrm>
            <a:prstGeom prst="snip1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Triangle 11"/>
            <p:cNvSpPr/>
            <p:nvPr/>
          </p:nvSpPr>
          <p:spPr>
            <a:xfrm>
              <a:off x="3157864" y="4907589"/>
              <a:ext cx="159488" cy="68452"/>
            </a:xfrm>
            <a:prstGeom prst="rtTriangl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p:cNvGrpSpPr/>
          <p:nvPr/>
        </p:nvGrpSpPr>
        <p:grpSpPr>
          <a:xfrm>
            <a:off x="3327994" y="4956361"/>
            <a:ext cx="5816006" cy="74017"/>
            <a:chOff x="3327994" y="4860244"/>
            <a:chExt cx="5837270" cy="74438"/>
          </a:xfrm>
        </p:grpSpPr>
        <p:sp>
          <p:nvSpPr>
            <p:cNvPr id="22" name="Snip Single Corner Rectangle 21"/>
            <p:cNvSpPr/>
            <p:nvPr/>
          </p:nvSpPr>
          <p:spPr>
            <a:xfrm rot="10800000">
              <a:off x="3519376" y="4860244"/>
              <a:ext cx="5645888" cy="74437"/>
            </a:xfrm>
            <a:prstGeom prst="snip1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ight Triangle 24"/>
            <p:cNvSpPr/>
            <p:nvPr/>
          </p:nvSpPr>
          <p:spPr>
            <a:xfrm rot="16200000" flipH="1">
              <a:off x="3397313" y="4791347"/>
              <a:ext cx="74016" cy="212653"/>
            </a:xfrm>
            <a:prstGeom prst="rtTriangl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Flowchart: Alternate Process 6">
            <a:extLst>
              <a:ext uri="{FF2B5EF4-FFF2-40B4-BE49-F238E27FC236}">
                <a16:creationId xmlns:a16="http://schemas.microsoft.com/office/drawing/2014/main" id="{4248FD5B-B97C-4775-98D9-2C875B05A8C6}"/>
              </a:ext>
            </a:extLst>
          </p:cNvPr>
          <p:cNvSpPr/>
          <p:nvPr/>
        </p:nvSpPr>
        <p:spPr>
          <a:xfrm>
            <a:off x="512127" y="552076"/>
            <a:ext cx="8118756" cy="361684"/>
          </a:xfrm>
          <a:prstGeom prst="flowChartAlternateProcess">
            <a:avLst/>
          </a:prstGeom>
          <a:solidFill>
            <a:srgbClr val="0D04C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solidFill>
                  <a:schemeClr val="bg1"/>
                </a:solidFill>
              </a:rPr>
              <a:t>6. XỬ LÝ THÍ SINH VI PHẠM QUY CHẾ THI</a:t>
            </a:r>
            <a:endParaRPr lang="en-US" sz="1800" kern="0" dirty="0">
              <a:solidFill>
                <a:schemeClr val="bg1"/>
              </a:solidFill>
              <a:ea typeface="Source Sans Pro"/>
              <a:cs typeface="Source Sans Pro"/>
              <a:sym typeface="Source Sans Pro"/>
            </a:endParaRPr>
          </a:p>
        </p:txBody>
      </p:sp>
      <p:sp>
        <p:nvSpPr>
          <p:cNvPr id="11" name="TextBox 10">
            <a:extLst>
              <a:ext uri="{FF2B5EF4-FFF2-40B4-BE49-F238E27FC236}">
                <a16:creationId xmlns:a16="http://schemas.microsoft.com/office/drawing/2014/main" id="{3941DF6A-E2A9-4B8A-BC87-B0C427A9D7F8}"/>
              </a:ext>
            </a:extLst>
          </p:cNvPr>
          <p:cNvSpPr txBox="1"/>
          <p:nvPr/>
        </p:nvSpPr>
        <p:spPr>
          <a:xfrm>
            <a:off x="512127" y="970260"/>
            <a:ext cx="8118756" cy="3524042"/>
          </a:xfrm>
          <a:prstGeom prst="rect">
            <a:avLst/>
          </a:prstGeom>
          <a:noFill/>
        </p:spPr>
        <p:txBody>
          <a:bodyPr wrap="square" rtlCol="0">
            <a:spAutoFit/>
          </a:bodyPr>
          <a:lstStyle/>
          <a:p>
            <a:pPr marL="285750" indent="-285750" algn="just">
              <a:spcAft>
                <a:spcPts val="600"/>
              </a:spcAft>
              <a:buFont typeface="Arial" panose="020B0604020202020204" pitchFamily="34" charset="0"/>
              <a:buChar char="•"/>
            </a:pPr>
            <a:r>
              <a:rPr lang="vi-VN" sz="1800" dirty="0">
                <a:solidFill>
                  <a:srgbClr val="0D04C8"/>
                </a:solidFill>
              </a:rPr>
              <a:t>Khiển trách, Cảnh cáo và Đình chỉ thi</a:t>
            </a:r>
            <a:r>
              <a:rPr lang="en-US" sz="1800" dirty="0">
                <a:solidFill>
                  <a:srgbClr val="0D04C8"/>
                </a:solidFill>
              </a:rPr>
              <a:t> </a:t>
            </a:r>
            <a:r>
              <a:rPr lang="en-US" sz="1800" u="sng" dirty="0">
                <a:solidFill>
                  <a:srgbClr val="0D04C8"/>
                </a:solidFill>
              </a:rPr>
              <a:t>(</a:t>
            </a:r>
            <a:r>
              <a:rPr lang="en-US" sz="1800" u="sng" dirty="0" err="1">
                <a:solidFill>
                  <a:srgbClr val="0D04C8"/>
                </a:solidFill>
              </a:rPr>
              <a:t>Căn</a:t>
            </a:r>
            <a:r>
              <a:rPr lang="en-US" sz="1800" u="sng" dirty="0">
                <a:solidFill>
                  <a:srgbClr val="0D04C8"/>
                </a:solidFill>
              </a:rPr>
              <a:t> </a:t>
            </a:r>
            <a:r>
              <a:rPr lang="en-US" sz="1800" u="sng" dirty="0" err="1">
                <a:solidFill>
                  <a:srgbClr val="0D04C8"/>
                </a:solidFill>
              </a:rPr>
              <a:t>cứ</a:t>
            </a:r>
            <a:r>
              <a:rPr lang="en-US" sz="1800" u="sng" dirty="0">
                <a:solidFill>
                  <a:srgbClr val="0D04C8"/>
                </a:solidFill>
              </a:rPr>
              <a:t> </a:t>
            </a:r>
            <a:r>
              <a:rPr lang="en-US" sz="1800" u="sng" dirty="0" err="1">
                <a:solidFill>
                  <a:srgbClr val="0D04C8"/>
                </a:solidFill>
              </a:rPr>
              <a:t>đúng</a:t>
            </a:r>
            <a:r>
              <a:rPr lang="en-US" sz="1800" u="sng" dirty="0">
                <a:solidFill>
                  <a:srgbClr val="0D04C8"/>
                </a:solidFill>
              </a:rPr>
              <a:t> </a:t>
            </a:r>
            <a:r>
              <a:rPr lang="en-US" sz="1800" u="sng" dirty="0" err="1">
                <a:solidFill>
                  <a:srgbClr val="0D04C8"/>
                </a:solidFill>
              </a:rPr>
              <a:t>quy</a:t>
            </a:r>
            <a:r>
              <a:rPr lang="en-US" sz="1800" u="sng" dirty="0">
                <a:solidFill>
                  <a:srgbClr val="0D04C8"/>
                </a:solidFill>
              </a:rPr>
              <a:t> </a:t>
            </a:r>
            <a:r>
              <a:rPr lang="en-US" sz="1800" u="sng" dirty="0" err="1">
                <a:solidFill>
                  <a:srgbClr val="0D04C8"/>
                </a:solidFill>
              </a:rPr>
              <a:t>chế</a:t>
            </a:r>
            <a:r>
              <a:rPr lang="en-US" sz="1800" u="sng" dirty="0">
                <a:solidFill>
                  <a:srgbClr val="0D04C8"/>
                </a:solidFill>
              </a:rPr>
              <a:t>)</a:t>
            </a:r>
            <a:r>
              <a:rPr lang="vi-VN" sz="1800" u="sng" dirty="0">
                <a:solidFill>
                  <a:srgbClr val="0D04C8"/>
                </a:solidFill>
              </a:rPr>
              <a:t>.</a:t>
            </a:r>
          </a:p>
          <a:p>
            <a:pPr marL="346075" algn="just">
              <a:spcAft>
                <a:spcPts val="600"/>
              </a:spcAft>
            </a:pPr>
            <a:r>
              <a:rPr lang="en-US" sz="1800" dirty="0">
                <a:solidFill>
                  <a:srgbClr val="0D04C8"/>
                </a:solidFill>
              </a:rPr>
              <a:t>+ </a:t>
            </a:r>
            <a:r>
              <a:rPr lang="vi-VN" sz="1800" dirty="0">
                <a:solidFill>
                  <a:srgbClr val="0D04C8"/>
                </a:solidFill>
              </a:rPr>
              <a:t>Thí sinh bị đình chỉ thi </a:t>
            </a:r>
            <a:r>
              <a:rPr lang="vi-VN" sz="1800" dirty="0">
                <a:solidFill>
                  <a:srgbClr val="FF0000"/>
                </a:solidFill>
              </a:rPr>
              <a:t>chỉ được ra khỏi khu vực thi sau khi </a:t>
            </a:r>
            <a:r>
              <a:rPr lang="vi-VN" sz="1800" b="1" dirty="0">
                <a:solidFill>
                  <a:srgbClr val="FF0000"/>
                </a:solidFill>
              </a:rPr>
              <a:t>hết thời gian của buổi thi</a:t>
            </a:r>
            <a:r>
              <a:rPr lang="vi-VN" sz="1800" dirty="0"/>
              <a:t>. </a:t>
            </a:r>
          </a:p>
          <a:p>
            <a:pPr marL="346075" algn="just">
              <a:spcAft>
                <a:spcPts val="600"/>
              </a:spcAft>
            </a:pPr>
            <a:r>
              <a:rPr lang="en-US" sz="1800" dirty="0">
                <a:solidFill>
                  <a:srgbClr val="0D04C8"/>
                </a:solidFill>
              </a:rPr>
              <a:t>+ </a:t>
            </a:r>
            <a:r>
              <a:rPr lang="vi-VN" sz="1800" dirty="0">
                <a:solidFill>
                  <a:srgbClr val="0D04C8"/>
                </a:solidFill>
              </a:rPr>
              <a:t>Thí sinh bị </a:t>
            </a:r>
            <a:r>
              <a:rPr lang="vi-VN" sz="1800" dirty="0">
                <a:solidFill>
                  <a:srgbClr val="FF0000"/>
                </a:solidFill>
              </a:rPr>
              <a:t>đình chỉ thi năm nào sẽ bị hủy kết quả toàn bộ các bài thi</a:t>
            </a:r>
            <a:r>
              <a:rPr lang="vi-VN" sz="1800" dirty="0"/>
              <a:t> </a:t>
            </a:r>
            <a:r>
              <a:rPr lang="vi-VN" sz="1800" dirty="0">
                <a:solidFill>
                  <a:srgbClr val="0D04C8"/>
                </a:solidFill>
              </a:rPr>
              <a:t>trong kỳ thi năm đó.</a:t>
            </a:r>
          </a:p>
          <a:p>
            <a:pPr marL="285750" indent="-285750" algn="just">
              <a:spcAft>
                <a:spcPts val="600"/>
              </a:spcAft>
              <a:buFont typeface="Arial" panose="020B0604020202020204" pitchFamily="34" charset="0"/>
              <a:buChar char="•"/>
            </a:pPr>
            <a:r>
              <a:rPr lang="vi-VN" sz="1800" dirty="0">
                <a:solidFill>
                  <a:srgbClr val="0D04C8"/>
                </a:solidFill>
              </a:rPr>
              <a:t>Trừ điểm bài thi.</a:t>
            </a:r>
          </a:p>
          <a:p>
            <a:pPr marL="285750" indent="-285750" algn="just">
              <a:spcAft>
                <a:spcPts val="600"/>
              </a:spcAft>
              <a:buFont typeface="Arial" panose="020B0604020202020204" pitchFamily="34" charset="0"/>
              <a:buChar char="•"/>
            </a:pPr>
            <a:r>
              <a:rPr lang="vi-VN" sz="1800" dirty="0">
                <a:solidFill>
                  <a:srgbClr val="0D04C8"/>
                </a:solidFill>
              </a:rPr>
              <a:t>Hủy bỏ kết quả thi: Chủ tịch Hội đồng thi, Giám đốc sở GDĐT ra quyết định hủy bỏ kết quả thi.</a:t>
            </a:r>
          </a:p>
          <a:p>
            <a:pPr marL="285750" indent="-285750" algn="just">
              <a:spcAft>
                <a:spcPts val="600"/>
              </a:spcAft>
              <a:buFont typeface="Arial" panose="020B0604020202020204" pitchFamily="34" charset="0"/>
              <a:buChar char="•"/>
            </a:pPr>
            <a:r>
              <a:rPr lang="vi-VN" sz="1800" dirty="0">
                <a:solidFill>
                  <a:srgbClr val="0D04C8"/>
                </a:solidFill>
              </a:rPr>
              <a:t>Hủy kết quả thi và lập hồ sơ </a:t>
            </a:r>
            <a:r>
              <a:rPr lang="vi-VN" sz="1800" dirty="0">
                <a:solidFill>
                  <a:srgbClr val="FF0000"/>
                </a:solidFill>
              </a:rPr>
              <a:t>gửi cơ quan có thẩm quyền xem xét, xử lý theo quy định của pháp luật </a:t>
            </a:r>
            <a:r>
              <a:rPr lang="vi-VN" sz="1800" dirty="0">
                <a:solidFill>
                  <a:srgbClr val="0D04C8"/>
                </a:solidFill>
              </a:rPr>
              <a:t>đối với những thí sinh vi phạm một trong các lỗi nghiêm trọng.</a:t>
            </a:r>
          </a:p>
        </p:txBody>
      </p:sp>
    </p:spTree>
    <p:extLst>
      <p:ext uri="{BB962C8B-B14F-4D97-AF65-F5344CB8AC3E}">
        <p14:creationId xmlns:p14="http://schemas.microsoft.com/office/powerpoint/2010/main" val="404286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1" y="4859081"/>
            <a:ext cx="3317351" cy="74428"/>
            <a:chOff x="1" y="4901613"/>
            <a:chExt cx="3317351" cy="74428"/>
          </a:xfrm>
        </p:grpSpPr>
        <p:sp>
          <p:nvSpPr>
            <p:cNvPr id="9" name="Snip Single Corner Rectangle 8"/>
            <p:cNvSpPr/>
            <p:nvPr/>
          </p:nvSpPr>
          <p:spPr>
            <a:xfrm>
              <a:off x="1" y="4901613"/>
              <a:ext cx="3157863" cy="74428"/>
            </a:xfrm>
            <a:prstGeom prst="snip1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Triangle 11"/>
            <p:cNvSpPr/>
            <p:nvPr/>
          </p:nvSpPr>
          <p:spPr>
            <a:xfrm>
              <a:off x="3157864" y="4907589"/>
              <a:ext cx="159488" cy="68452"/>
            </a:xfrm>
            <a:prstGeom prst="rtTriangl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p:cNvGrpSpPr/>
          <p:nvPr/>
        </p:nvGrpSpPr>
        <p:grpSpPr>
          <a:xfrm>
            <a:off x="3327994" y="4956361"/>
            <a:ext cx="5816006" cy="74017"/>
            <a:chOff x="3327994" y="4860244"/>
            <a:chExt cx="5837270" cy="74438"/>
          </a:xfrm>
        </p:grpSpPr>
        <p:sp>
          <p:nvSpPr>
            <p:cNvPr id="22" name="Snip Single Corner Rectangle 21"/>
            <p:cNvSpPr/>
            <p:nvPr/>
          </p:nvSpPr>
          <p:spPr>
            <a:xfrm rot="10800000">
              <a:off x="3519376" y="4860244"/>
              <a:ext cx="5645888" cy="74437"/>
            </a:xfrm>
            <a:prstGeom prst="snip1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ight Triangle 24"/>
            <p:cNvSpPr/>
            <p:nvPr/>
          </p:nvSpPr>
          <p:spPr>
            <a:xfrm rot="16200000" flipH="1">
              <a:off x="3397313" y="4791347"/>
              <a:ext cx="74016" cy="212653"/>
            </a:xfrm>
            <a:prstGeom prst="rtTriangl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Flowchart: Alternate Process 6">
            <a:extLst>
              <a:ext uri="{FF2B5EF4-FFF2-40B4-BE49-F238E27FC236}">
                <a16:creationId xmlns:a16="http://schemas.microsoft.com/office/drawing/2014/main" id="{4248FD5B-B97C-4775-98D9-2C875B05A8C6}"/>
              </a:ext>
            </a:extLst>
          </p:cNvPr>
          <p:cNvSpPr/>
          <p:nvPr/>
        </p:nvSpPr>
        <p:spPr>
          <a:xfrm>
            <a:off x="512127" y="595328"/>
            <a:ext cx="8118756" cy="361684"/>
          </a:xfrm>
          <a:prstGeom prst="flowChartAlternateProcess">
            <a:avLst/>
          </a:prstGeom>
          <a:solidFill>
            <a:srgbClr val="0D04C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solidFill>
                  <a:schemeClr val="bg1"/>
                </a:solidFill>
              </a:rPr>
              <a:t>7. </a:t>
            </a:r>
            <a:r>
              <a:rPr lang="en-US" sz="1800" b="1" kern="0" dirty="0">
                <a:solidFill>
                  <a:schemeClr val="bg1"/>
                </a:solidFill>
                <a:ea typeface="Source Sans Pro"/>
                <a:cs typeface="Source Sans Pro"/>
                <a:sym typeface="Source Sans Pro"/>
              </a:rPr>
              <a:t>XỬ LÝ THÍ SINH VI PHẠM QUY CHẾ THI</a:t>
            </a:r>
            <a:endParaRPr lang="en-US" sz="1800" kern="0" dirty="0">
              <a:solidFill>
                <a:schemeClr val="bg1"/>
              </a:solidFill>
              <a:ea typeface="Source Sans Pro"/>
              <a:cs typeface="Source Sans Pro"/>
              <a:sym typeface="Source Sans Pro"/>
            </a:endParaRPr>
          </a:p>
        </p:txBody>
      </p:sp>
      <p:sp>
        <p:nvSpPr>
          <p:cNvPr id="14" name="TextBox 13">
            <a:extLst>
              <a:ext uri="{FF2B5EF4-FFF2-40B4-BE49-F238E27FC236}">
                <a16:creationId xmlns:a16="http://schemas.microsoft.com/office/drawing/2014/main" id="{B96755A9-332B-454C-929C-057515B9B1C2}"/>
              </a:ext>
            </a:extLst>
          </p:cNvPr>
          <p:cNvSpPr txBox="1"/>
          <p:nvPr/>
        </p:nvSpPr>
        <p:spPr>
          <a:xfrm>
            <a:off x="512128" y="1273502"/>
            <a:ext cx="8118755" cy="2116605"/>
          </a:xfrm>
          <a:prstGeom prst="rect">
            <a:avLst/>
          </a:prstGeom>
          <a:noFill/>
        </p:spPr>
        <p:txBody>
          <a:bodyPr wrap="square" rtlCol="0">
            <a:spAutoFit/>
          </a:bodyPr>
          <a:lstStyle/>
          <a:p>
            <a:pPr marL="285750" indent="-285750" algn="just">
              <a:lnSpc>
                <a:spcPts val="2500"/>
              </a:lnSpc>
              <a:spcBef>
                <a:spcPts val="500"/>
              </a:spcBef>
              <a:spcAft>
                <a:spcPts val="500"/>
              </a:spcAft>
              <a:buFont typeface="Wingdings" panose="05000000000000000000" pitchFamily="2" charset="2"/>
              <a:buChar char="ü"/>
            </a:pPr>
            <a:r>
              <a:rPr lang="vi-VN" sz="1800" dirty="0">
                <a:solidFill>
                  <a:srgbClr val="0D04C8"/>
                </a:solidFill>
              </a:rPr>
              <a:t>Đình chỉ: ....mang vật dụng trái phép theo quy định tại Điều 14 Quy chế này vào </a:t>
            </a:r>
            <a:r>
              <a:rPr lang="vi-VN" sz="1800" dirty="0">
                <a:solidFill>
                  <a:srgbClr val="FF0000"/>
                </a:solidFill>
              </a:rPr>
              <a:t>phòng thi/phòng chờ </a:t>
            </a:r>
            <a:r>
              <a:rPr lang="vi-VN" sz="1800" dirty="0">
                <a:solidFill>
                  <a:srgbClr val="0D04C8"/>
                </a:solidFill>
              </a:rPr>
              <a:t>hoặc khi di chuyển giữa phòng thi và phòng chờ;...; không tuân thủ hướng dẫn của </a:t>
            </a:r>
            <a:r>
              <a:rPr lang="en-US" sz="1800" dirty="0" err="1">
                <a:solidFill>
                  <a:srgbClr val="0D04C8"/>
                </a:solidFill>
              </a:rPr>
              <a:t>cán</a:t>
            </a:r>
            <a:r>
              <a:rPr lang="en-US" sz="1800" dirty="0">
                <a:solidFill>
                  <a:srgbClr val="0D04C8"/>
                </a:solidFill>
              </a:rPr>
              <a:t> </a:t>
            </a:r>
            <a:r>
              <a:rPr lang="en-US" sz="1800" dirty="0" err="1">
                <a:solidFill>
                  <a:srgbClr val="0D04C8"/>
                </a:solidFill>
              </a:rPr>
              <a:t>bộ</a:t>
            </a:r>
            <a:r>
              <a:rPr lang="en-US" sz="1800" dirty="0">
                <a:solidFill>
                  <a:srgbClr val="0D04C8"/>
                </a:solidFill>
              </a:rPr>
              <a:t> </a:t>
            </a:r>
            <a:r>
              <a:rPr lang="en-US" sz="1800" dirty="0" err="1">
                <a:solidFill>
                  <a:srgbClr val="0D04C8"/>
                </a:solidFill>
              </a:rPr>
              <a:t>giám</a:t>
            </a:r>
            <a:r>
              <a:rPr lang="en-US" sz="1800" dirty="0">
                <a:solidFill>
                  <a:srgbClr val="0D04C8"/>
                </a:solidFill>
              </a:rPr>
              <a:t> </a:t>
            </a:r>
            <a:r>
              <a:rPr lang="en-US" sz="1800" dirty="0" err="1">
                <a:solidFill>
                  <a:srgbClr val="0D04C8"/>
                </a:solidFill>
              </a:rPr>
              <a:t>sát</a:t>
            </a:r>
            <a:r>
              <a:rPr lang="vi-VN" sz="1800" dirty="0">
                <a:solidFill>
                  <a:srgbClr val="0D04C8"/>
                </a:solidFill>
              </a:rPr>
              <a:t> hoặc người quản lý phòng chờ khi di chuyển </a:t>
            </a:r>
            <a:r>
              <a:rPr lang="vi-VN" sz="1800" dirty="0">
                <a:solidFill>
                  <a:srgbClr val="FF0000"/>
                </a:solidFill>
              </a:rPr>
              <a:t>trong khu vực thi và trong thời gian ở phòng chờ.</a:t>
            </a:r>
          </a:p>
          <a:p>
            <a:pPr marL="285750" indent="-285750" algn="just">
              <a:lnSpc>
                <a:spcPts val="2500"/>
              </a:lnSpc>
              <a:spcBef>
                <a:spcPts val="500"/>
              </a:spcBef>
              <a:spcAft>
                <a:spcPts val="500"/>
              </a:spcAft>
              <a:buFont typeface="Wingdings" panose="05000000000000000000" pitchFamily="2" charset="2"/>
              <a:buChar char="ü"/>
            </a:pPr>
            <a:r>
              <a:rPr lang="vi-VN" sz="1800" dirty="0">
                <a:solidFill>
                  <a:srgbClr val="0D04C8"/>
                </a:solidFill>
              </a:rPr>
              <a:t>Thí sinh bị đình chỉ thi </a:t>
            </a:r>
            <a:r>
              <a:rPr lang="vi-VN" sz="1800" dirty="0">
                <a:solidFill>
                  <a:srgbClr val="FF0000"/>
                </a:solidFill>
              </a:rPr>
              <a:t>chỉ được ra khỏi khu vực thi sau khi </a:t>
            </a:r>
            <a:r>
              <a:rPr lang="vi-VN" sz="1800" b="1" dirty="0">
                <a:solidFill>
                  <a:srgbClr val="FF0000"/>
                </a:solidFill>
              </a:rPr>
              <a:t>hết thời gian của buổi thi.</a:t>
            </a:r>
            <a:endParaRPr lang="vi-VN" sz="1800" dirty="0">
              <a:solidFill>
                <a:srgbClr val="FF0000"/>
              </a:solidFill>
            </a:endParaRPr>
          </a:p>
        </p:txBody>
      </p:sp>
    </p:spTree>
    <p:extLst>
      <p:ext uri="{BB962C8B-B14F-4D97-AF65-F5344CB8AC3E}">
        <p14:creationId xmlns:p14="http://schemas.microsoft.com/office/powerpoint/2010/main" val="124931735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p:cNvGrpSpPr/>
          <p:nvPr/>
        </p:nvGrpSpPr>
        <p:grpSpPr>
          <a:xfrm>
            <a:off x="1" y="4859081"/>
            <a:ext cx="3317351" cy="74428"/>
            <a:chOff x="1" y="4901613"/>
            <a:chExt cx="3317351" cy="74428"/>
          </a:xfrm>
        </p:grpSpPr>
        <p:sp>
          <p:nvSpPr>
            <p:cNvPr id="26" name="Snip Single Corner Rectangle 25"/>
            <p:cNvSpPr/>
            <p:nvPr/>
          </p:nvSpPr>
          <p:spPr>
            <a:xfrm>
              <a:off x="1" y="4901613"/>
              <a:ext cx="3157863" cy="74428"/>
            </a:xfrm>
            <a:prstGeom prst="snip1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ight Triangle 26"/>
            <p:cNvSpPr/>
            <p:nvPr/>
          </p:nvSpPr>
          <p:spPr>
            <a:xfrm>
              <a:off x="3157864" y="4901613"/>
              <a:ext cx="159488" cy="70636"/>
            </a:xfrm>
            <a:prstGeom prst="rtTriangl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p:cNvGrpSpPr/>
          <p:nvPr/>
        </p:nvGrpSpPr>
        <p:grpSpPr>
          <a:xfrm>
            <a:off x="3327994" y="4956361"/>
            <a:ext cx="5816006" cy="74017"/>
            <a:chOff x="3327994" y="4860244"/>
            <a:chExt cx="5837270" cy="74438"/>
          </a:xfrm>
        </p:grpSpPr>
        <p:sp>
          <p:nvSpPr>
            <p:cNvPr id="29" name="Snip Single Corner Rectangle 28"/>
            <p:cNvSpPr/>
            <p:nvPr/>
          </p:nvSpPr>
          <p:spPr>
            <a:xfrm rot="10800000">
              <a:off x="3519376" y="4860244"/>
              <a:ext cx="5645888" cy="74437"/>
            </a:xfrm>
            <a:prstGeom prst="snip1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Triangle 29"/>
            <p:cNvSpPr/>
            <p:nvPr/>
          </p:nvSpPr>
          <p:spPr>
            <a:xfrm rot="16200000" flipH="1">
              <a:off x="3397313" y="4791347"/>
              <a:ext cx="74016" cy="212653"/>
            </a:xfrm>
            <a:prstGeom prst="rtTriangl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Content Placeholder 2">
            <a:extLst>
              <a:ext uri="{FF2B5EF4-FFF2-40B4-BE49-F238E27FC236}">
                <a16:creationId xmlns:a16="http://schemas.microsoft.com/office/drawing/2014/main" id="{9341643E-D2D2-43D3-9B68-BBBFB1F3DD80}"/>
              </a:ext>
            </a:extLst>
          </p:cNvPr>
          <p:cNvSpPr txBox="1">
            <a:spLocks/>
          </p:cNvSpPr>
          <p:nvPr/>
        </p:nvSpPr>
        <p:spPr>
          <a:xfrm>
            <a:off x="-400050" y="877058"/>
            <a:ext cx="9544050" cy="3742156"/>
          </a:xfrm>
          <a:prstGeom prst="rect">
            <a:avLst/>
          </a:prstGeom>
        </p:spPr>
        <p:txBody>
          <a:bodyPr/>
          <a:lstStyle>
            <a:lvl1pPr marL="171442" indent="-171442" algn="l" defTabSz="685766" rtl="0" eaLnBrk="1" latinLnBrk="0" hangingPunct="1">
              <a:lnSpc>
                <a:spcPct val="90000"/>
              </a:lnSpc>
              <a:spcBef>
                <a:spcPts val="750"/>
              </a:spcBef>
              <a:buFont typeface="Arial" panose="020B0604020202020204" pitchFamily="34" charset="0"/>
              <a:buChar char="•"/>
              <a:defRPr lang="en-US" sz="1800" kern="1200" dirty="0" smtClean="0">
                <a:solidFill>
                  <a:schemeClr val="tx1">
                    <a:lumMod val="75000"/>
                    <a:lumOff val="25000"/>
                  </a:schemeClr>
                </a:solidFill>
                <a:effectLst/>
                <a:latin typeface="Calibri" pitchFamily="34" charset="0"/>
                <a:ea typeface="Roboto Light" panose="02000000000000000000" pitchFamily="2" charset="0"/>
                <a:cs typeface="+mn-cs"/>
              </a:defRPr>
            </a:lvl1pPr>
            <a:lvl2pPr marL="514325" indent="-171442" algn="l" defTabSz="685766" rtl="0" eaLnBrk="1" latinLnBrk="0" hangingPunct="1">
              <a:lnSpc>
                <a:spcPct val="90000"/>
              </a:lnSpc>
              <a:spcBef>
                <a:spcPts val="375"/>
              </a:spcBef>
              <a:buFont typeface="Arial" panose="020B0604020202020204" pitchFamily="34" charset="0"/>
              <a:buChar char="•"/>
              <a:defRPr lang="en-US" sz="1500" kern="1200" dirty="0" smtClean="0">
                <a:solidFill>
                  <a:schemeClr val="tx1">
                    <a:lumMod val="75000"/>
                    <a:lumOff val="25000"/>
                  </a:schemeClr>
                </a:solidFill>
                <a:effectLst/>
                <a:latin typeface="Calibri" pitchFamily="34" charset="0"/>
                <a:ea typeface="Roboto Light" panose="02000000000000000000" pitchFamily="2" charset="0"/>
                <a:cs typeface="+mn-cs"/>
              </a:defRPr>
            </a:lvl2pPr>
            <a:lvl3pPr marL="857207" indent="-171442" algn="l" defTabSz="685766" rtl="0" eaLnBrk="1" latinLnBrk="0" hangingPunct="1">
              <a:lnSpc>
                <a:spcPct val="90000"/>
              </a:lnSpc>
              <a:spcBef>
                <a:spcPts val="375"/>
              </a:spcBef>
              <a:buFont typeface="Arial" panose="020B0604020202020204" pitchFamily="34" charset="0"/>
              <a:buChar char="•"/>
              <a:defRPr lang="en-US" sz="1400" kern="1200" dirty="0" smtClean="0">
                <a:solidFill>
                  <a:schemeClr val="tx1">
                    <a:lumMod val="75000"/>
                    <a:lumOff val="25000"/>
                  </a:schemeClr>
                </a:solidFill>
                <a:effectLst/>
                <a:latin typeface="Calibri" pitchFamily="34" charset="0"/>
                <a:ea typeface="Roboto Light" panose="02000000000000000000" pitchFamily="2" charset="0"/>
                <a:cs typeface="+mn-cs"/>
              </a:defRPr>
            </a:lvl3pPr>
            <a:lvl4pPr marL="1200090" indent="-171442" algn="l" defTabSz="685766" rtl="0" eaLnBrk="1" latinLnBrk="0" hangingPunct="1">
              <a:lnSpc>
                <a:spcPct val="90000"/>
              </a:lnSpc>
              <a:spcBef>
                <a:spcPts val="375"/>
              </a:spcBef>
              <a:buFont typeface="Arial" panose="020B0604020202020204" pitchFamily="34" charset="0"/>
              <a:buChar char="•"/>
              <a:defRPr lang="en-US" sz="1200" kern="1200" dirty="0" smtClean="0">
                <a:solidFill>
                  <a:schemeClr val="tx1">
                    <a:lumMod val="75000"/>
                    <a:lumOff val="25000"/>
                  </a:schemeClr>
                </a:solidFill>
                <a:effectLst/>
                <a:latin typeface="Calibri" pitchFamily="34" charset="0"/>
                <a:ea typeface="Roboto Light" panose="02000000000000000000" pitchFamily="2" charset="0"/>
                <a:cs typeface="+mn-cs"/>
              </a:defRPr>
            </a:lvl4pPr>
            <a:lvl5pPr marL="1542974" indent="-171442" algn="l" defTabSz="685766" rtl="0" eaLnBrk="1" latinLnBrk="0" hangingPunct="1">
              <a:lnSpc>
                <a:spcPct val="90000"/>
              </a:lnSpc>
              <a:spcBef>
                <a:spcPts val="375"/>
              </a:spcBef>
              <a:buFont typeface="Arial" panose="020B0604020202020204" pitchFamily="34" charset="0"/>
              <a:buChar char="•"/>
              <a:defRPr lang="en-US" sz="1200" kern="1200" dirty="0">
                <a:solidFill>
                  <a:schemeClr val="tx1">
                    <a:lumMod val="75000"/>
                    <a:lumOff val="25000"/>
                  </a:schemeClr>
                </a:solidFill>
                <a:effectLst/>
                <a:latin typeface="Calibri" pitchFamily="34" charset="0"/>
                <a:ea typeface="Roboto Light" panose="02000000000000000000" pitchFamily="2" charset="0"/>
                <a:cs typeface="+mn-cs"/>
              </a:defRPr>
            </a:lvl5pPr>
            <a:lvl6pPr marL="1885856"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pPr marL="0" indent="0" algn="ctr">
              <a:buFont typeface="Arial" panose="020B0604020202020204" pitchFamily="34" charset="0"/>
              <a:buNone/>
            </a:pPr>
            <a:endParaRPr lang="vi-VN" dirty="0"/>
          </a:p>
        </p:txBody>
      </p:sp>
      <p:sp>
        <p:nvSpPr>
          <p:cNvPr id="2" name="TextBox 1">
            <a:extLst>
              <a:ext uri="{FF2B5EF4-FFF2-40B4-BE49-F238E27FC236}">
                <a16:creationId xmlns:a16="http://schemas.microsoft.com/office/drawing/2014/main" id="{2ABB9C90-C08A-4558-AA83-1DA09E0FA50E}"/>
              </a:ext>
            </a:extLst>
          </p:cNvPr>
          <p:cNvSpPr txBox="1"/>
          <p:nvPr/>
        </p:nvSpPr>
        <p:spPr>
          <a:xfrm>
            <a:off x="258917" y="1617485"/>
            <a:ext cx="8820630" cy="1107996"/>
          </a:xfrm>
          <a:prstGeom prst="rect">
            <a:avLst/>
          </a:prstGeom>
          <a:noFill/>
        </p:spPr>
        <p:txBody>
          <a:bodyPr wrap="square" rtlCol="0">
            <a:spAutoFit/>
          </a:bodyPr>
          <a:lstStyle/>
          <a:p>
            <a:pPr algn="ctr">
              <a:spcBef>
                <a:spcPts val="600"/>
              </a:spcBef>
              <a:spcAft>
                <a:spcPts val="600"/>
              </a:spcAft>
            </a:pPr>
            <a:r>
              <a:rPr lang="en-US" sz="2800" b="1" dirty="0">
                <a:solidFill>
                  <a:srgbClr val="0D04C8"/>
                </a:solidFill>
                <a:latin typeface="Times New Roman" panose="02020603050405020304" pitchFamily="18" charset="0"/>
                <a:cs typeface="Times New Roman" panose="02020603050405020304" pitchFamily="18" charset="0"/>
              </a:rPr>
              <a:t>XÉT CÔNG NHẬN TỐT NGHIỆP THPT</a:t>
            </a:r>
          </a:p>
          <a:p>
            <a:pPr algn="ctr">
              <a:spcBef>
                <a:spcPts val="600"/>
              </a:spcBef>
              <a:spcAft>
                <a:spcPts val="600"/>
              </a:spcAft>
            </a:pPr>
            <a:r>
              <a:rPr lang="en-US" sz="2800" b="1" dirty="0">
                <a:solidFill>
                  <a:srgbClr val="0D04C8"/>
                </a:solidFill>
                <a:latin typeface="Times New Roman" panose="02020603050405020304" pitchFamily="18" charset="0"/>
                <a:cs typeface="Times New Roman" panose="02020603050405020304" pitchFamily="18" charset="0"/>
              </a:rPr>
              <a:t>NĂM 2023</a:t>
            </a:r>
            <a:endParaRPr lang="vi-VN" sz="2800" b="1" dirty="0">
              <a:solidFill>
                <a:srgbClr val="0D04C8"/>
              </a:solidFill>
              <a:latin typeface="Times New Roman" panose="02020603050405020304" pitchFamily="18" charset="0"/>
              <a:cs typeface="Times New Roman" panose="02020603050405020304" pitchFamily="18" charset="0"/>
            </a:endParaRPr>
          </a:p>
        </p:txBody>
      </p:sp>
      <p:sp>
        <p:nvSpPr>
          <p:cNvPr id="11" name="Flowchart: Alternate Process 10">
            <a:extLst>
              <a:ext uri="{FF2B5EF4-FFF2-40B4-BE49-F238E27FC236}">
                <a16:creationId xmlns:a16="http://schemas.microsoft.com/office/drawing/2014/main" id="{4248FD5B-B97C-4775-98D9-2C875B05A8C6}"/>
              </a:ext>
            </a:extLst>
          </p:cNvPr>
          <p:cNvSpPr/>
          <p:nvPr/>
        </p:nvSpPr>
        <p:spPr>
          <a:xfrm>
            <a:off x="519639" y="743965"/>
            <a:ext cx="8341863" cy="429693"/>
          </a:xfrm>
          <a:prstGeom prst="flowChartAlternateProcess">
            <a:avLst/>
          </a:prstGeom>
          <a:solidFill>
            <a:srgbClr val="0D04C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err="1" smtClean="0"/>
              <a:t>Phần</a:t>
            </a:r>
            <a:r>
              <a:rPr lang="en-US" sz="2000" b="1" dirty="0" smtClean="0"/>
              <a:t> </a:t>
            </a:r>
            <a:r>
              <a:rPr lang="en-US" sz="2000" b="1" dirty="0" err="1" smtClean="0"/>
              <a:t>thứ</a:t>
            </a:r>
            <a:r>
              <a:rPr lang="en-US" sz="2000" b="1" dirty="0" smtClean="0"/>
              <a:t> </a:t>
            </a:r>
            <a:r>
              <a:rPr lang="en-US" sz="2000" b="1" dirty="0" err="1" smtClean="0"/>
              <a:t>ba</a:t>
            </a:r>
            <a:endParaRPr lang="en-US" sz="2000" b="1" dirty="0"/>
          </a:p>
        </p:txBody>
      </p:sp>
    </p:spTree>
    <p:extLst>
      <p:ext uri="{BB962C8B-B14F-4D97-AF65-F5344CB8AC3E}">
        <p14:creationId xmlns:p14="http://schemas.microsoft.com/office/powerpoint/2010/main" val="40061393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p:cNvGrpSpPr/>
          <p:nvPr/>
        </p:nvGrpSpPr>
        <p:grpSpPr>
          <a:xfrm>
            <a:off x="1" y="4859081"/>
            <a:ext cx="3317351" cy="74428"/>
            <a:chOff x="1" y="4901613"/>
            <a:chExt cx="3317351" cy="74428"/>
          </a:xfrm>
        </p:grpSpPr>
        <p:sp>
          <p:nvSpPr>
            <p:cNvPr id="26" name="Snip Single Corner Rectangle 25"/>
            <p:cNvSpPr/>
            <p:nvPr/>
          </p:nvSpPr>
          <p:spPr>
            <a:xfrm>
              <a:off x="1" y="4901613"/>
              <a:ext cx="3157863" cy="74428"/>
            </a:xfrm>
            <a:prstGeom prst="snip1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ight Triangle 26"/>
            <p:cNvSpPr/>
            <p:nvPr/>
          </p:nvSpPr>
          <p:spPr>
            <a:xfrm>
              <a:off x="3157864" y="4901613"/>
              <a:ext cx="159488" cy="70636"/>
            </a:xfrm>
            <a:prstGeom prst="rtTriangl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p:cNvGrpSpPr/>
          <p:nvPr/>
        </p:nvGrpSpPr>
        <p:grpSpPr>
          <a:xfrm>
            <a:off x="3327994" y="4956361"/>
            <a:ext cx="5816006" cy="74017"/>
            <a:chOff x="3327994" y="4860244"/>
            <a:chExt cx="5837270" cy="74438"/>
          </a:xfrm>
        </p:grpSpPr>
        <p:sp>
          <p:nvSpPr>
            <p:cNvPr id="29" name="Snip Single Corner Rectangle 28"/>
            <p:cNvSpPr/>
            <p:nvPr/>
          </p:nvSpPr>
          <p:spPr>
            <a:xfrm rot="10800000">
              <a:off x="3519376" y="4860244"/>
              <a:ext cx="5645888" cy="74437"/>
            </a:xfrm>
            <a:prstGeom prst="snip1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Triangle 29"/>
            <p:cNvSpPr/>
            <p:nvPr/>
          </p:nvSpPr>
          <p:spPr>
            <a:xfrm rot="16200000" flipH="1">
              <a:off x="3397313" y="4791347"/>
              <a:ext cx="74016" cy="212653"/>
            </a:xfrm>
            <a:prstGeom prst="rtTriangl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Content Placeholder 2">
            <a:extLst>
              <a:ext uri="{FF2B5EF4-FFF2-40B4-BE49-F238E27FC236}">
                <a16:creationId xmlns:a16="http://schemas.microsoft.com/office/drawing/2014/main" id="{9341643E-D2D2-43D3-9B68-BBBFB1F3DD80}"/>
              </a:ext>
            </a:extLst>
          </p:cNvPr>
          <p:cNvSpPr txBox="1">
            <a:spLocks/>
          </p:cNvSpPr>
          <p:nvPr/>
        </p:nvSpPr>
        <p:spPr>
          <a:xfrm>
            <a:off x="-379759" y="1738346"/>
            <a:ext cx="9544050" cy="3742156"/>
          </a:xfrm>
          <a:prstGeom prst="rect">
            <a:avLst/>
          </a:prstGeom>
        </p:spPr>
        <p:txBody>
          <a:bodyPr/>
          <a:lstStyle>
            <a:lvl1pPr marL="171442" indent="-171442" algn="l" defTabSz="685766" rtl="0" eaLnBrk="1" latinLnBrk="0" hangingPunct="1">
              <a:lnSpc>
                <a:spcPct val="90000"/>
              </a:lnSpc>
              <a:spcBef>
                <a:spcPts val="750"/>
              </a:spcBef>
              <a:buFont typeface="Arial" panose="020B0604020202020204" pitchFamily="34" charset="0"/>
              <a:buChar char="•"/>
              <a:defRPr lang="en-US" sz="1800" kern="1200" dirty="0" smtClean="0">
                <a:solidFill>
                  <a:schemeClr val="tx1">
                    <a:lumMod val="75000"/>
                    <a:lumOff val="25000"/>
                  </a:schemeClr>
                </a:solidFill>
                <a:effectLst/>
                <a:latin typeface="Calibri" pitchFamily="34" charset="0"/>
                <a:ea typeface="Roboto Light" panose="02000000000000000000" pitchFamily="2" charset="0"/>
                <a:cs typeface="+mn-cs"/>
              </a:defRPr>
            </a:lvl1pPr>
            <a:lvl2pPr marL="514325" indent="-171442" algn="l" defTabSz="685766" rtl="0" eaLnBrk="1" latinLnBrk="0" hangingPunct="1">
              <a:lnSpc>
                <a:spcPct val="90000"/>
              </a:lnSpc>
              <a:spcBef>
                <a:spcPts val="375"/>
              </a:spcBef>
              <a:buFont typeface="Arial" panose="020B0604020202020204" pitchFamily="34" charset="0"/>
              <a:buChar char="•"/>
              <a:defRPr lang="en-US" sz="1500" kern="1200" dirty="0" smtClean="0">
                <a:solidFill>
                  <a:schemeClr val="tx1">
                    <a:lumMod val="75000"/>
                    <a:lumOff val="25000"/>
                  </a:schemeClr>
                </a:solidFill>
                <a:effectLst/>
                <a:latin typeface="Calibri" pitchFamily="34" charset="0"/>
                <a:ea typeface="Roboto Light" panose="02000000000000000000" pitchFamily="2" charset="0"/>
                <a:cs typeface="+mn-cs"/>
              </a:defRPr>
            </a:lvl2pPr>
            <a:lvl3pPr marL="857207" indent="-171442" algn="l" defTabSz="685766" rtl="0" eaLnBrk="1" latinLnBrk="0" hangingPunct="1">
              <a:lnSpc>
                <a:spcPct val="90000"/>
              </a:lnSpc>
              <a:spcBef>
                <a:spcPts val="375"/>
              </a:spcBef>
              <a:buFont typeface="Arial" panose="020B0604020202020204" pitchFamily="34" charset="0"/>
              <a:buChar char="•"/>
              <a:defRPr lang="en-US" sz="1400" kern="1200" dirty="0" smtClean="0">
                <a:solidFill>
                  <a:schemeClr val="tx1">
                    <a:lumMod val="75000"/>
                    <a:lumOff val="25000"/>
                  </a:schemeClr>
                </a:solidFill>
                <a:effectLst/>
                <a:latin typeface="Calibri" pitchFamily="34" charset="0"/>
                <a:ea typeface="Roboto Light" panose="02000000000000000000" pitchFamily="2" charset="0"/>
                <a:cs typeface="+mn-cs"/>
              </a:defRPr>
            </a:lvl3pPr>
            <a:lvl4pPr marL="1200090" indent="-171442" algn="l" defTabSz="685766" rtl="0" eaLnBrk="1" latinLnBrk="0" hangingPunct="1">
              <a:lnSpc>
                <a:spcPct val="90000"/>
              </a:lnSpc>
              <a:spcBef>
                <a:spcPts val="375"/>
              </a:spcBef>
              <a:buFont typeface="Arial" panose="020B0604020202020204" pitchFamily="34" charset="0"/>
              <a:buChar char="•"/>
              <a:defRPr lang="en-US" sz="1200" kern="1200" dirty="0" smtClean="0">
                <a:solidFill>
                  <a:schemeClr val="tx1">
                    <a:lumMod val="75000"/>
                    <a:lumOff val="25000"/>
                  </a:schemeClr>
                </a:solidFill>
                <a:effectLst/>
                <a:latin typeface="Calibri" pitchFamily="34" charset="0"/>
                <a:ea typeface="Roboto Light" panose="02000000000000000000" pitchFamily="2" charset="0"/>
                <a:cs typeface="+mn-cs"/>
              </a:defRPr>
            </a:lvl4pPr>
            <a:lvl5pPr marL="1542974" indent="-171442" algn="l" defTabSz="685766" rtl="0" eaLnBrk="1" latinLnBrk="0" hangingPunct="1">
              <a:lnSpc>
                <a:spcPct val="90000"/>
              </a:lnSpc>
              <a:spcBef>
                <a:spcPts val="375"/>
              </a:spcBef>
              <a:buFont typeface="Arial" panose="020B0604020202020204" pitchFamily="34" charset="0"/>
              <a:buChar char="•"/>
              <a:defRPr lang="en-US" sz="1200" kern="1200" dirty="0">
                <a:solidFill>
                  <a:schemeClr val="tx1">
                    <a:lumMod val="75000"/>
                    <a:lumOff val="25000"/>
                  </a:schemeClr>
                </a:solidFill>
                <a:effectLst/>
                <a:latin typeface="Calibri" pitchFamily="34" charset="0"/>
                <a:ea typeface="Roboto Light" panose="02000000000000000000" pitchFamily="2" charset="0"/>
                <a:cs typeface="+mn-cs"/>
              </a:defRPr>
            </a:lvl5pPr>
            <a:lvl6pPr marL="1885856"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pPr marL="0" indent="0" algn="ctr">
              <a:buFont typeface="Arial" panose="020B0604020202020204" pitchFamily="34" charset="0"/>
              <a:buNone/>
            </a:pPr>
            <a:endParaRPr lang="vi-VN" dirty="0"/>
          </a:p>
        </p:txBody>
      </p:sp>
      <p:sp>
        <p:nvSpPr>
          <p:cNvPr id="2" name="TextBox 1">
            <a:extLst>
              <a:ext uri="{FF2B5EF4-FFF2-40B4-BE49-F238E27FC236}">
                <a16:creationId xmlns:a16="http://schemas.microsoft.com/office/drawing/2014/main" id="{2ABB9C90-C08A-4558-AA83-1DA09E0FA50E}"/>
              </a:ext>
            </a:extLst>
          </p:cNvPr>
          <p:cNvSpPr txBox="1"/>
          <p:nvPr/>
        </p:nvSpPr>
        <p:spPr>
          <a:xfrm>
            <a:off x="656134" y="1182250"/>
            <a:ext cx="8224630" cy="3323987"/>
          </a:xfrm>
          <a:prstGeom prst="rect">
            <a:avLst/>
          </a:prstGeom>
          <a:noFill/>
        </p:spPr>
        <p:txBody>
          <a:bodyPr wrap="square" rtlCol="0">
            <a:spAutoFit/>
          </a:bodyPr>
          <a:lstStyle/>
          <a:p>
            <a:pPr marL="285750" indent="-285750">
              <a:spcAft>
                <a:spcPts val="600"/>
              </a:spcAft>
              <a:buFont typeface="Wingdings" panose="05000000000000000000" pitchFamily="2" charset="2"/>
              <a:buChar char="ü"/>
            </a:pPr>
            <a:r>
              <a:rPr lang="en-US" sz="1800">
                <a:solidFill>
                  <a:srgbClr val="0D04C8"/>
                </a:solidFill>
                <a:latin typeface="+mj-lt"/>
                <a:cs typeface="Arial" pitchFamily="34" charset="0"/>
              </a:rPr>
              <a:t>Bảo </a:t>
            </a:r>
            <a:r>
              <a:rPr lang="en-US" sz="1800" dirty="0" err="1">
                <a:solidFill>
                  <a:srgbClr val="0D04C8"/>
                </a:solidFill>
                <a:latin typeface="+mj-lt"/>
                <a:cs typeface="Arial" pitchFamily="34" charset="0"/>
              </a:rPr>
              <a:t>đảm</a:t>
            </a:r>
            <a:r>
              <a:rPr lang="en-US" sz="1800" dirty="0">
                <a:solidFill>
                  <a:srgbClr val="0D04C8"/>
                </a:solidFill>
                <a:latin typeface="+mj-lt"/>
                <a:cs typeface="Arial" pitchFamily="34" charset="0"/>
              </a:rPr>
              <a:t> </a:t>
            </a:r>
            <a:r>
              <a:rPr lang="en-US" sz="1800" dirty="0" err="1">
                <a:solidFill>
                  <a:srgbClr val="FF0000"/>
                </a:solidFill>
                <a:latin typeface="+mj-lt"/>
                <a:cs typeface="Arial" pitchFamily="34" charset="0"/>
              </a:rPr>
              <a:t>các</a:t>
            </a:r>
            <a:r>
              <a:rPr lang="en-US" sz="1800" dirty="0">
                <a:solidFill>
                  <a:srgbClr val="FF0000"/>
                </a:solidFill>
                <a:latin typeface="+mj-lt"/>
                <a:cs typeface="Arial" pitchFamily="34" charset="0"/>
              </a:rPr>
              <a:t> </a:t>
            </a:r>
            <a:r>
              <a:rPr lang="en-US" sz="1800" dirty="0" err="1">
                <a:solidFill>
                  <a:srgbClr val="FF0000"/>
                </a:solidFill>
                <a:latin typeface="+mj-lt"/>
                <a:cs typeface="Arial" pitchFamily="34" charset="0"/>
              </a:rPr>
              <a:t>quyền</a:t>
            </a:r>
            <a:r>
              <a:rPr lang="en-US" sz="1800" dirty="0">
                <a:solidFill>
                  <a:srgbClr val="FF0000"/>
                </a:solidFill>
                <a:latin typeface="+mj-lt"/>
                <a:cs typeface="Arial" pitchFamily="34" charset="0"/>
              </a:rPr>
              <a:t> </a:t>
            </a:r>
            <a:r>
              <a:rPr lang="en-US" sz="1800" dirty="0" err="1">
                <a:solidFill>
                  <a:srgbClr val="FF0000"/>
                </a:solidFill>
                <a:latin typeface="+mj-lt"/>
                <a:cs typeface="Arial" pitchFamily="34" charset="0"/>
              </a:rPr>
              <a:t>lợi</a:t>
            </a:r>
            <a:r>
              <a:rPr lang="en-US" sz="1800" dirty="0">
                <a:solidFill>
                  <a:srgbClr val="FF0000"/>
                </a:solidFill>
                <a:latin typeface="+mj-lt"/>
                <a:cs typeface="Arial" pitchFamily="34" charset="0"/>
              </a:rPr>
              <a:t> </a:t>
            </a:r>
            <a:r>
              <a:rPr lang="en-US" sz="1800" dirty="0" err="1">
                <a:solidFill>
                  <a:srgbClr val="FF0000"/>
                </a:solidFill>
                <a:latin typeface="+mj-lt"/>
                <a:cs typeface="Arial" pitchFamily="34" charset="0"/>
              </a:rPr>
              <a:t>của</a:t>
            </a:r>
            <a:r>
              <a:rPr lang="en-US" sz="1800" dirty="0">
                <a:solidFill>
                  <a:srgbClr val="FF0000"/>
                </a:solidFill>
                <a:latin typeface="+mj-lt"/>
                <a:cs typeface="Arial" pitchFamily="34" charset="0"/>
              </a:rPr>
              <a:t> </a:t>
            </a:r>
            <a:r>
              <a:rPr lang="en-US" sz="1800" dirty="0" err="1">
                <a:solidFill>
                  <a:srgbClr val="FF0000"/>
                </a:solidFill>
                <a:latin typeface="+mj-lt"/>
                <a:cs typeface="Arial" pitchFamily="34" charset="0"/>
              </a:rPr>
              <a:t>thí</a:t>
            </a:r>
            <a:r>
              <a:rPr lang="en-US" sz="1800" dirty="0">
                <a:solidFill>
                  <a:srgbClr val="FF0000"/>
                </a:solidFill>
                <a:latin typeface="+mj-lt"/>
                <a:cs typeface="Arial" pitchFamily="34" charset="0"/>
              </a:rPr>
              <a:t> </a:t>
            </a:r>
            <a:r>
              <a:rPr lang="en-US" sz="1800" dirty="0" err="1">
                <a:solidFill>
                  <a:srgbClr val="FF0000"/>
                </a:solidFill>
                <a:latin typeface="+mj-lt"/>
                <a:cs typeface="Arial" pitchFamily="34" charset="0"/>
              </a:rPr>
              <a:t>sinh</a:t>
            </a:r>
            <a:r>
              <a:rPr lang="en-US" sz="1800" dirty="0">
                <a:solidFill>
                  <a:srgbClr val="FF0000"/>
                </a:solidFill>
                <a:latin typeface="+mj-lt"/>
                <a:cs typeface="Arial" pitchFamily="34" charset="0"/>
              </a:rPr>
              <a:t>, </a:t>
            </a:r>
            <a:r>
              <a:rPr lang="en-US" sz="1800" dirty="0" err="1">
                <a:solidFill>
                  <a:srgbClr val="FF0000"/>
                </a:solidFill>
                <a:latin typeface="+mj-lt"/>
                <a:cs typeface="Arial" pitchFamily="34" charset="0"/>
              </a:rPr>
              <a:t>thực</a:t>
            </a:r>
            <a:r>
              <a:rPr lang="en-US" sz="1800" dirty="0">
                <a:solidFill>
                  <a:srgbClr val="FF0000"/>
                </a:solidFill>
                <a:latin typeface="+mj-lt"/>
                <a:cs typeface="Arial" pitchFamily="34" charset="0"/>
              </a:rPr>
              <a:t> </a:t>
            </a:r>
            <a:r>
              <a:rPr lang="en-US" sz="1800" dirty="0" err="1">
                <a:solidFill>
                  <a:srgbClr val="FF0000"/>
                </a:solidFill>
                <a:latin typeface="+mj-lt"/>
                <a:cs typeface="Arial" pitchFamily="34" charset="0"/>
              </a:rPr>
              <a:t>hiện</a:t>
            </a:r>
            <a:r>
              <a:rPr lang="en-US" sz="1800" dirty="0">
                <a:solidFill>
                  <a:srgbClr val="FF0000"/>
                </a:solidFill>
                <a:latin typeface="+mj-lt"/>
                <a:cs typeface="Arial" pitchFamily="34" charset="0"/>
              </a:rPr>
              <a:t> </a:t>
            </a:r>
            <a:r>
              <a:rPr lang="en-US" sz="1800" dirty="0" err="1">
                <a:solidFill>
                  <a:srgbClr val="FF0000"/>
                </a:solidFill>
                <a:latin typeface="+mj-lt"/>
                <a:cs typeface="Arial" pitchFamily="34" charset="0"/>
              </a:rPr>
              <a:t>quy</a:t>
            </a:r>
            <a:r>
              <a:rPr lang="en-US" sz="1800" dirty="0">
                <a:solidFill>
                  <a:srgbClr val="FF0000"/>
                </a:solidFill>
                <a:latin typeface="+mj-lt"/>
                <a:cs typeface="Arial" pitchFamily="34" charset="0"/>
              </a:rPr>
              <a:t> </a:t>
            </a:r>
            <a:r>
              <a:rPr lang="en-US" sz="1800" dirty="0" err="1">
                <a:solidFill>
                  <a:srgbClr val="FF0000"/>
                </a:solidFill>
                <a:latin typeface="+mj-lt"/>
                <a:cs typeface="Arial" pitchFamily="34" charset="0"/>
              </a:rPr>
              <a:t>trình</a:t>
            </a:r>
            <a:r>
              <a:rPr lang="en-US" sz="1800" dirty="0">
                <a:solidFill>
                  <a:srgbClr val="FF0000"/>
                </a:solidFill>
                <a:latin typeface="+mj-lt"/>
                <a:cs typeface="Arial" pitchFamily="34" charset="0"/>
              </a:rPr>
              <a:t> </a:t>
            </a:r>
            <a:r>
              <a:rPr lang="en-US" sz="1800" dirty="0" err="1">
                <a:solidFill>
                  <a:srgbClr val="FF0000"/>
                </a:solidFill>
                <a:latin typeface="+mj-lt"/>
                <a:cs typeface="Arial" pitchFamily="34" charset="0"/>
              </a:rPr>
              <a:t>xét</a:t>
            </a:r>
            <a:r>
              <a:rPr lang="en-US" sz="1800" dirty="0">
                <a:solidFill>
                  <a:srgbClr val="FF0000"/>
                </a:solidFill>
                <a:latin typeface="+mj-lt"/>
                <a:cs typeface="Arial" pitchFamily="34" charset="0"/>
              </a:rPr>
              <a:t> </a:t>
            </a:r>
            <a:r>
              <a:rPr lang="en-US" sz="1800" dirty="0" err="1">
                <a:solidFill>
                  <a:srgbClr val="FF0000"/>
                </a:solidFill>
                <a:latin typeface="+mj-lt"/>
                <a:cs typeface="Arial" pitchFamily="34" charset="0"/>
              </a:rPr>
              <a:t>và</a:t>
            </a:r>
            <a:r>
              <a:rPr lang="en-US" sz="1800" dirty="0">
                <a:solidFill>
                  <a:srgbClr val="FF0000"/>
                </a:solidFill>
                <a:latin typeface="+mj-lt"/>
                <a:cs typeface="Arial" pitchFamily="34" charset="0"/>
              </a:rPr>
              <a:t> </a:t>
            </a:r>
            <a:r>
              <a:rPr lang="en-US" sz="1800" dirty="0" err="1">
                <a:solidFill>
                  <a:srgbClr val="FF0000"/>
                </a:solidFill>
                <a:latin typeface="+mj-lt"/>
                <a:cs typeface="Arial" pitchFamily="34" charset="0"/>
              </a:rPr>
              <a:t>công</a:t>
            </a:r>
            <a:r>
              <a:rPr lang="en-US" sz="1800" dirty="0">
                <a:solidFill>
                  <a:srgbClr val="FF0000"/>
                </a:solidFill>
                <a:latin typeface="+mj-lt"/>
                <a:cs typeface="Arial" pitchFamily="34" charset="0"/>
              </a:rPr>
              <a:t> </a:t>
            </a:r>
            <a:r>
              <a:rPr lang="en-US" sz="1800" dirty="0" err="1">
                <a:solidFill>
                  <a:srgbClr val="FF0000"/>
                </a:solidFill>
                <a:latin typeface="+mj-lt"/>
                <a:cs typeface="Arial" pitchFamily="34" charset="0"/>
              </a:rPr>
              <a:t>nhận</a:t>
            </a:r>
            <a:r>
              <a:rPr lang="en-US" sz="1800" dirty="0">
                <a:solidFill>
                  <a:srgbClr val="FF0000"/>
                </a:solidFill>
                <a:latin typeface="+mj-lt"/>
                <a:cs typeface="Arial" pitchFamily="34" charset="0"/>
              </a:rPr>
              <a:t> </a:t>
            </a:r>
            <a:r>
              <a:rPr lang="en-US" sz="1800" dirty="0" err="1">
                <a:solidFill>
                  <a:srgbClr val="FF0000"/>
                </a:solidFill>
                <a:latin typeface="+mj-lt"/>
                <a:cs typeface="Arial" pitchFamily="34" charset="0"/>
              </a:rPr>
              <a:t>theo</a:t>
            </a:r>
            <a:r>
              <a:rPr lang="en-US" sz="1800" dirty="0">
                <a:solidFill>
                  <a:srgbClr val="FF0000"/>
                </a:solidFill>
                <a:latin typeface="+mj-lt"/>
                <a:cs typeface="Arial" pitchFamily="34" charset="0"/>
              </a:rPr>
              <a:t> </a:t>
            </a:r>
            <a:r>
              <a:rPr lang="en-US" sz="1800" dirty="0" err="1">
                <a:solidFill>
                  <a:srgbClr val="FF0000"/>
                </a:solidFill>
                <a:latin typeface="+mj-lt"/>
                <a:cs typeface="Arial" pitchFamily="34" charset="0"/>
              </a:rPr>
              <a:t>Quy</a:t>
            </a:r>
            <a:r>
              <a:rPr lang="en-US" sz="1800" dirty="0">
                <a:solidFill>
                  <a:srgbClr val="FF0000"/>
                </a:solidFill>
                <a:latin typeface="+mj-lt"/>
                <a:cs typeface="Arial" pitchFamily="34" charset="0"/>
              </a:rPr>
              <a:t> </a:t>
            </a:r>
            <a:r>
              <a:rPr lang="en-US" sz="1800" dirty="0" err="1">
                <a:solidFill>
                  <a:srgbClr val="FF0000"/>
                </a:solidFill>
                <a:latin typeface="+mj-lt"/>
                <a:cs typeface="Arial" pitchFamily="34" charset="0"/>
              </a:rPr>
              <a:t>chế</a:t>
            </a:r>
            <a:r>
              <a:rPr lang="en-US" sz="1800" dirty="0">
                <a:solidFill>
                  <a:srgbClr val="FF0000"/>
                </a:solidFill>
                <a:latin typeface="+mj-lt"/>
                <a:cs typeface="Arial" pitchFamily="34" charset="0"/>
              </a:rPr>
              <a:t> </a:t>
            </a:r>
            <a:r>
              <a:rPr lang="en-US" sz="1800" dirty="0" err="1">
                <a:solidFill>
                  <a:srgbClr val="FF0000"/>
                </a:solidFill>
                <a:latin typeface="+mj-lt"/>
                <a:cs typeface="Arial" pitchFamily="34" charset="0"/>
              </a:rPr>
              <a:t>thi</a:t>
            </a:r>
            <a:r>
              <a:rPr lang="en-US" sz="1800" dirty="0">
                <a:latin typeface="+mj-lt"/>
                <a:cs typeface="Arial" pitchFamily="34" charset="0"/>
              </a:rPr>
              <a:t>:</a:t>
            </a:r>
          </a:p>
          <a:p>
            <a:pPr>
              <a:spcAft>
                <a:spcPts val="600"/>
              </a:spcAft>
            </a:pPr>
            <a:r>
              <a:rPr lang="en-US" sz="1800" dirty="0">
                <a:latin typeface="+mj-lt"/>
                <a:cs typeface="Arial" pitchFamily="34" charset="0"/>
              </a:rPr>
              <a:t>	</a:t>
            </a:r>
            <a:r>
              <a:rPr lang="en-US" sz="1800" dirty="0">
                <a:solidFill>
                  <a:srgbClr val="0D04C8"/>
                </a:solidFill>
                <a:latin typeface="+mj-lt"/>
                <a:cs typeface="Arial" pitchFamily="34" charset="0"/>
              </a:rPr>
              <a:t>- </a:t>
            </a:r>
            <a:r>
              <a:rPr lang="en-US" sz="1800" dirty="0" err="1">
                <a:solidFill>
                  <a:srgbClr val="0D04C8"/>
                </a:solidFill>
                <a:latin typeface="+mj-lt"/>
                <a:cs typeface="Arial" pitchFamily="34" charset="0"/>
              </a:rPr>
              <a:t>Điều</a:t>
            </a:r>
            <a:r>
              <a:rPr lang="en-US" sz="1800" dirty="0">
                <a:solidFill>
                  <a:srgbClr val="0D04C8"/>
                </a:solidFill>
                <a:latin typeface="+mj-lt"/>
                <a:cs typeface="Arial" pitchFamily="34" charset="0"/>
              </a:rPr>
              <a:t> 35. </a:t>
            </a:r>
            <a:r>
              <a:rPr lang="en-US" sz="1800" dirty="0" err="1">
                <a:solidFill>
                  <a:srgbClr val="0D04C8"/>
                </a:solidFill>
                <a:latin typeface="+mj-lt"/>
                <a:cs typeface="Arial" pitchFamily="34" charset="0"/>
              </a:rPr>
              <a:t>Miễn</a:t>
            </a:r>
            <a:r>
              <a:rPr lang="en-US" sz="1800" dirty="0">
                <a:solidFill>
                  <a:srgbClr val="0D04C8"/>
                </a:solidFill>
                <a:latin typeface="+mj-lt"/>
                <a:cs typeface="Arial" pitchFamily="34" charset="0"/>
              </a:rPr>
              <a:t> </a:t>
            </a:r>
            <a:r>
              <a:rPr lang="en-US" sz="1800" dirty="0" err="1">
                <a:solidFill>
                  <a:srgbClr val="0D04C8"/>
                </a:solidFill>
                <a:latin typeface="+mj-lt"/>
                <a:cs typeface="Arial" pitchFamily="34" charset="0"/>
              </a:rPr>
              <a:t>thi</a:t>
            </a:r>
            <a:r>
              <a:rPr lang="en-US" sz="1800" dirty="0">
                <a:solidFill>
                  <a:srgbClr val="0D04C8"/>
                </a:solidFill>
                <a:latin typeface="+mj-lt"/>
                <a:cs typeface="Arial" pitchFamily="34" charset="0"/>
              </a:rPr>
              <a:t> </a:t>
            </a:r>
            <a:r>
              <a:rPr lang="en-US" sz="1800" dirty="0" err="1">
                <a:solidFill>
                  <a:srgbClr val="0D04C8"/>
                </a:solidFill>
                <a:latin typeface="+mj-lt"/>
                <a:cs typeface="Arial" pitchFamily="34" charset="0"/>
              </a:rPr>
              <a:t>bài</a:t>
            </a:r>
            <a:r>
              <a:rPr lang="en-US" sz="1800" dirty="0">
                <a:solidFill>
                  <a:srgbClr val="0D04C8"/>
                </a:solidFill>
                <a:latin typeface="+mj-lt"/>
                <a:cs typeface="Arial" pitchFamily="34" charset="0"/>
              </a:rPr>
              <a:t> </a:t>
            </a:r>
            <a:r>
              <a:rPr lang="en-US" sz="1800" dirty="0" err="1">
                <a:solidFill>
                  <a:srgbClr val="0D04C8"/>
                </a:solidFill>
                <a:latin typeface="+mj-lt"/>
                <a:cs typeface="Arial" pitchFamily="34" charset="0"/>
              </a:rPr>
              <a:t>thi</a:t>
            </a:r>
            <a:r>
              <a:rPr lang="en-US" sz="1800" dirty="0">
                <a:solidFill>
                  <a:srgbClr val="0D04C8"/>
                </a:solidFill>
                <a:latin typeface="+mj-lt"/>
                <a:cs typeface="Arial" pitchFamily="34" charset="0"/>
              </a:rPr>
              <a:t> </a:t>
            </a:r>
            <a:r>
              <a:rPr lang="en-US" sz="1800" dirty="0" err="1">
                <a:solidFill>
                  <a:srgbClr val="0D04C8"/>
                </a:solidFill>
                <a:latin typeface="+mj-lt"/>
                <a:cs typeface="Arial" pitchFamily="34" charset="0"/>
              </a:rPr>
              <a:t>Ngoại</a:t>
            </a:r>
            <a:r>
              <a:rPr lang="en-US" sz="1800" dirty="0">
                <a:solidFill>
                  <a:srgbClr val="0D04C8"/>
                </a:solidFill>
                <a:latin typeface="+mj-lt"/>
                <a:cs typeface="Arial" pitchFamily="34" charset="0"/>
              </a:rPr>
              <a:t> </a:t>
            </a:r>
            <a:r>
              <a:rPr lang="en-US" sz="1800" dirty="0" err="1">
                <a:solidFill>
                  <a:srgbClr val="0D04C8"/>
                </a:solidFill>
                <a:latin typeface="+mj-lt"/>
                <a:cs typeface="Arial" pitchFamily="34" charset="0"/>
              </a:rPr>
              <a:t>ngữ</a:t>
            </a:r>
            <a:r>
              <a:rPr lang="en-US" sz="1800" dirty="0">
                <a:solidFill>
                  <a:srgbClr val="0D04C8"/>
                </a:solidFill>
                <a:latin typeface="+mj-lt"/>
                <a:cs typeface="Arial" pitchFamily="34" charset="0"/>
              </a:rPr>
              <a:t> </a:t>
            </a:r>
            <a:r>
              <a:rPr lang="en-US" sz="1800" dirty="0" err="1">
                <a:solidFill>
                  <a:srgbClr val="0D04C8"/>
                </a:solidFill>
                <a:latin typeface="+mj-lt"/>
                <a:cs typeface="Arial" pitchFamily="34" charset="0"/>
              </a:rPr>
              <a:t>trong</a:t>
            </a:r>
            <a:r>
              <a:rPr lang="en-US" sz="1800" dirty="0">
                <a:solidFill>
                  <a:srgbClr val="0D04C8"/>
                </a:solidFill>
                <a:latin typeface="+mj-lt"/>
                <a:cs typeface="Arial" pitchFamily="34" charset="0"/>
              </a:rPr>
              <a:t> </a:t>
            </a:r>
            <a:r>
              <a:rPr lang="en-US" sz="1800" dirty="0" err="1">
                <a:solidFill>
                  <a:srgbClr val="0D04C8"/>
                </a:solidFill>
                <a:latin typeface="+mj-lt"/>
                <a:cs typeface="Arial" pitchFamily="34" charset="0"/>
              </a:rPr>
              <a:t>xét</a:t>
            </a:r>
            <a:r>
              <a:rPr lang="en-US" sz="1800" dirty="0">
                <a:solidFill>
                  <a:srgbClr val="0D04C8"/>
                </a:solidFill>
                <a:latin typeface="+mj-lt"/>
                <a:cs typeface="Arial" pitchFamily="34" charset="0"/>
              </a:rPr>
              <a:t> </a:t>
            </a:r>
            <a:r>
              <a:rPr lang="en-US" sz="1800" dirty="0" err="1">
                <a:solidFill>
                  <a:srgbClr val="0D04C8"/>
                </a:solidFill>
                <a:latin typeface="+mj-lt"/>
                <a:cs typeface="Arial" pitchFamily="34" charset="0"/>
              </a:rPr>
              <a:t>công</a:t>
            </a:r>
            <a:r>
              <a:rPr lang="en-US" sz="1800" dirty="0">
                <a:solidFill>
                  <a:srgbClr val="0D04C8"/>
                </a:solidFill>
                <a:latin typeface="+mj-lt"/>
                <a:cs typeface="Arial" pitchFamily="34" charset="0"/>
              </a:rPr>
              <a:t> </a:t>
            </a:r>
            <a:r>
              <a:rPr lang="en-US" sz="1800" dirty="0" err="1">
                <a:solidFill>
                  <a:srgbClr val="0D04C8"/>
                </a:solidFill>
                <a:latin typeface="+mj-lt"/>
                <a:cs typeface="Arial" pitchFamily="34" charset="0"/>
              </a:rPr>
              <a:t>nhận</a:t>
            </a:r>
            <a:r>
              <a:rPr lang="en-US" sz="1800" dirty="0">
                <a:solidFill>
                  <a:srgbClr val="0D04C8"/>
                </a:solidFill>
                <a:latin typeface="+mj-lt"/>
                <a:cs typeface="Arial" pitchFamily="34" charset="0"/>
              </a:rPr>
              <a:t> </a:t>
            </a:r>
            <a:r>
              <a:rPr lang="en-US" sz="1800" err="1">
                <a:solidFill>
                  <a:srgbClr val="0D04C8"/>
                </a:solidFill>
                <a:latin typeface="+mj-lt"/>
                <a:cs typeface="Arial" pitchFamily="34" charset="0"/>
              </a:rPr>
              <a:t>tốt</a:t>
            </a:r>
            <a:r>
              <a:rPr lang="en-US" sz="1800">
                <a:solidFill>
                  <a:srgbClr val="0D04C8"/>
                </a:solidFill>
                <a:latin typeface="+mj-lt"/>
                <a:cs typeface="Arial" pitchFamily="34" charset="0"/>
              </a:rPr>
              <a:t> nghiệp;</a:t>
            </a:r>
          </a:p>
          <a:p>
            <a:pPr>
              <a:spcAft>
                <a:spcPts val="600"/>
              </a:spcAft>
            </a:pPr>
            <a:r>
              <a:rPr lang="en-US" sz="1800">
                <a:solidFill>
                  <a:srgbClr val="0D04C8"/>
                </a:solidFill>
                <a:latin typeface="+mj-lt"/>
                <a:cs typeface="Arial" pitchFamily="34" charset="0"/>
              </a:rPr>
              <a:t>	- Điều 36. Miễn thi tất cả các bài thi của kỳ thi tốt nghiệp THPT;</a:t>
            </a:r>
          </a:p>
          <a:p>
            <a:pPr>
              <a:spcAft>
                <a:spcPts val="600"/>
              </a:spcAft>
            </a:pPr>
            <a:r>
              <a:rPr lang="en-US" sz="1800" dirty="0">
                <a:solidFill>
                  <a:srgbClr val="0D04C8"/>
                </a:solidFill>
                <a:latin typeface="+mj-lt"/>
                <a:cs typeface="Arial" pitchFamily="34" charset="0"/>
              </a:rPr>
              <a:t>	- </a:t>
            </a:r>
            <a:r>
              <a:rPr lang="en-US" sz="1800" dirty="0" err="1">
                <a:solidFill>
                  <a:srgbClr val="0D04C8"/>
                </a:solidFill>
                <a:latin typeface="+mj-lt"/>
                <a:cs typeface="Arial" pitchFamily="34" charset="0"/>
              </a:rPr>
              <a:t>Điều</a:t>
            </a:r>
            <a:r>
              <a:rPr lang="en-US" sz="1800" dirty="0">
                <a:solidFill>
                  <a:srgbClr val="0D04C8"/>
                </a:solidFill>
                <a:latin typeface="+mj-lt"/>
                <a:cs typeface="Arial" pitchFamily="34" charset="0"/>
              </a:rPr>
              <a:t> 37. </a:t>
            </a:r>
            <a:r>
              <a:rPr lang="en-US" sz="1800" dirty="0" err="1">
                <a:solidFill>
                  <a:srgbClr val="0D04C8"/>
                </a:solidFill>
                <a:latin typeface="+mj-lt"/>
                <a:cs typeface="Arial" pitchFamily="34" charset="0"/>
              </a:rPr>
              <a:t>Đặc</a:t>
            </a:r>
            <a:r>
              <a:rPr lang="en-US" sz="1800" dirty="0">
                <a:solidFill>
                  <a:srgbClr val="0D04C8"/>
                </a:solidFill>
                <a:latin typeface="+mj-lt"/>
                <a:cs typeface="Arial" pitchFamily="34" charset="0"/>
              </a:rPr>
              <a:t> </a:t>
            </a:r>
            <a:r>
              <a:rPr lang="en-US" sz="1800" dirty="0" err="1">
                <a:solidFill>
                  <a:srgbClr val="0D04C8"/>
                </a:solidFill>
                <a:latin typeface="+mj-lt"/>
                <a:cs typeface="Arial" pitchFamily="34" charset="0"/>
              </a:rPr>
              <a:t>cách</a:t>
            </a:r>
            <a:r>
              <a:rPr lang="en-US" sz="1800" dirty="0">
                <a:solidFill>
                  <a:srgbClr val="0D04C8"/>
                </a:solidFill>
                <a:latin typeface="+mj-lt"/>
                <a:cs typeface="Arial" pitchFamily="34" charset="0"/>
              </a:rPr>
              <a:t> </a:t>
            </a:r>
            <a:r>
              <a:rPr lang="en-US" sz="1800" dirty="0" err="1">
                <a:solidFill>
                  <a:srgbClr val="0D04C8"/>
                </a:solidFill>
                <a:latin typeface="+mj-lt"/>
                <a:cs typeface="Arial" pitchFamily="34" charset="0"/>
              </a:rPr>
              <a:t>tốt</a:t>
            </a:r>
            <a:r>
              <a:rPr lang="en-US" sz="1800" dirty="0">
                <a:solidFill>
                  <a:srgbClr val="0D04C8"/>
                </a:solidFill>
                <a:latin typeface="+mj-lt"/>
                <a:cs typeface="Arial" pitchFamily="34" charset="0"/>
              </a:rPr>
              <a:t> </a:t>
            </a:r>
            <a:r>
              <a:rPr lang="en-US" sz="1800" dirty="0" err="1">
                <a:solidFill>
                  <a:srgbClr val="0D04C8"/>
                </a:solidFill>
                <a:latin typeface="+mj-lt"/>
                <a:cs typeface="Arial" pitchFamily="34" charset="0"/>
              </a:rPr>
              <a:t>nghiệp</a:t>
            </a:r>
            <a:r>
              <a:rPr lang="en-US" sz="1800" dirty="0">
                <a:solidFill>
                  <a:srgbClr val="0D04C8"/>
                </a:solidFill>
                <a:latin typeface="+mj-lt"/>
                <a:cs typeface="Arial" pitchFamily="34" charset="0"/>
              </a:rPr>
              <a:t> THPT;</a:t>
            </a:r>
          </a:p>
          <a:p>
            <a:pPr algn="just">
              <a:spcAft>
                <a:spcPts val="600"/>
              </a:spcAft>
            </a:pPr>
            <a:r>
              <a:rPr lang="en-US" sz="1800" dirty="0">
                <a:solidFill>
                  <a:srgbClr val="0D04C8"/>
                </a:solidFill>
                <a:latin typeface="+mj-lt"/>
                <a:cs typeface="Arial" pitchFamily="34" charset="0"/>
              </a:rPr>
              <a:t>	- </a:t>
            </a:r>
            <a:r>
              <a:rPr lang="vi-VN" sz="1800" dirty="0">
                <a:solidFill>
                  <a:srgbClr val="0D04C8"/>
                </a:solidFill>
                <a:latin typeface="+mj-lt"/>
                <a:cs typeface="Arial" pitchFamily="34" charset="0"/>
              </a:rPr>
              <a:t>Điều 38. Bảo lưu </a:t>
            </a:r>
            <a:r>
              <a:rPr lang="vi-VN" sz="1800">
                <a:solidFill>
                  <a:srgbClr val="0D04C8"/>
                </a:solidFill>
                <a:latin typeface="+mj-lt"/>
                <a:cs typeface="Arial" pitchFamily="34" charset="0"/>
              </a:rPr>
              <a:t>điểm thi: </a:t>
            </a:r>
            <a:r>
              <a:rPr lang="vi-VN" sz="1800">
                <a:solidFill>
                  <a:srgbClr val="FF0000"/>
                </a:solidFill>
                <a:latin typeface="+mj-lt"/>
              </a:rPr>
              <a:t>Bài thi độc lập đạt từ 5,0 điểm trở lên; Bài thi tổ hợp đạt từ 5,0 điểm</a:t>
            </a:r>
            <a:r>
              <a:rPr lang="vi-VN" sz="1800">
                <a:solidFill>
                  <a:srgbClr val="C00000"/>
                </a:solidFill>
                <a:latin typeface="+mj-lt"/>
              </a:rPr>
              <a:t> </a:t>
            </a:r>
            <a:r>
              <a:rPr lang="vi-VN" sz="1800">
                <a:solidFill>
                  <a:srgbClr val="0D04C8"/>
                </a:solidFill>
                <a:latin typeface="+mj-lt"/>
              </a:rPr>
              <a:t>trở lên và các </a:t>
            </a:r>
            <a:r>
              <a:rPr lang="vi-VN" sz="1800">
                <a:solidFill>
                  <a:srgbClr val="FF0000"/>
                </a:solidFill>
                <a:latin typeface="+mj-lt"/>
              </a:rPr>
              <a:t>môn thi thành phần </a:t>
            </a:r>
            <a:r>
              <a:rPr lang="vi-VN" sz="1800">
                <a:solidFill>
                  <a:srgbClr val="0D04C8"/>
                </a:solidFill>
                <a:latin typeface="+mj-lt"/>
              </a:rPr>
              <a:t>của bài thi này </a:t>
            </a:r>
            <a:r>
              <a:rPr lang="vi-VN" sz="1800">
                <a:solidFill>
                  <a:srgbClr val="FF0000"/>
                </a:solidFill>
                <a:latin typeface="+mj-lt"/>
              </a:rPr>
              <a:t>đều đạt trên 1,0 điểm; Môn thi thành phần </a:t>
            </a:r>
            <a:r>
              <a:rPr lang="vi-VN" sz="1800">
                <a:solidFill>
                  <a:srgbClr val="0D04C8"/>
                </a:solidFill>
                <a:latin typeface="+mj-lt"/>
              </a:rPr>
              <a:t>của bài thi tổ hợp </a:t>
            </a:r>
            <a:r>
              <a:rPr lang="vi-VN" sz="1800">
                <a:solidFill>
                  <a:srgbClr val="FF0000"/>
                </a:solidFill>
                <a:latin typeface="+mj-lt"/>
              </a:rPr>
              <a:t>đạt từ 5,0 điểm trở lên</a:t>
            </a:r>
            <a:r>
              <a:rPr lang="vi-VN" sz="1800">
                <a:latin typeface="+mj-lt"/>
              </a:rPr>
              <a:t>.</a:t>
            </a:r>
            <a:endParaRPr lang="en-US" sz="1800" dirty="0">
              <a:latin typeface="+mj-lt"/>
              <a:cs typeface="Arial" pitchFamily="34" charset="0"/>
            </a:endParaRPr>
          </a:p>
          <a:p>
            <a:pPr>
              <a:spcAft>
                <a:spcPts val="600"/>
              </a:spcAft>
            </a:pPr>
            <a:r>
              <a:rPr lang="en-US" sz="1800" dirty="0">
                <a:latin typeface="+mj-lt"/>
                <a:cs typeface="Arial" pitchFamily="34" charset="0"/>
              </a:rPr>
              <a:t>	</a:t>
            </a:r>
            <a:r>
              <a:rPr lang="en-US" sz="1800" dirty="0">
                <a:solidFill>
                  <a:srgbClr val="0D04C8"/>
                </a:solidFill>
                <a:latin typeface="+mj-lt"/>
                <a:cs typeface="Arial" pitchFamily="34" charset="0"/>
              </a:rPr>
              <a:t>- </a:t>
            </a:r>
            <a:r>
              <a:rPr lang="vi-VN" sz="1800" dirty="0">
                <a:solidFill>
                  <a:srgbClr val="0D04C8"/>
                </a:solidFill>
                <a:latin typeface="+mj-lt"/>
                <a:cs typeface="Arial" pitchFamily="34" charset="0"/>
              </a:rPr>
              <a:t>Điều 39. Điểm ưu tiên</a:t>
            </a:r>
            <a:r>
              <a:rPr lang="en-US" sz="1800" dirty="0">
                <a:solidFill>
                  <a:srgbClr val="0D04C8"/>
                </a:solidFill>
                <a:latin typeface="+mj-lt"/>
                <a:cs typeface="Arial" pitchFamily="34" charset="0"/>
              </a:rPr>
              <a:t>;</a:t>
            </a:r>
          </a:p>
          <a:p>
            <a:pPr>
              <a:spcAft>
                <a:spcPts val="600"/>
              </a:spcAft>
            </a:pPr>
            <a:r>
              <a:rPr lang="en-US" sz="1800" dirty="0">
                <a:solidFill>
                  <a:srgbClr val="0D04C8"/>
                </a:solidFill>
                <a:latin typeface="+mj-lt"/>
                <a:cs typeface="Arial" pitchFamily="34" charset="0"/>
              </a:rPr>
              <a:t>	- </a:t>
            </a:r>
            <a:r>
              <a:rPr lang="vi-VN" sz="1800" dirty="0">
                <a:solidFill>
                  <a:srgbClr val="0D04C8"/>
                </a:solidFill>
                <a:latin typeface="+mj-lt"/>
                <a:cs typeface="Arial" pitchFamily="34" charset="0"/>
              </a:rPr>
              <a:t>Điều 40. Điểm khuyến khích</a:t>
            </a:r>
            <a:r>
              <a:rPr lang="en-US" sz="1800" dirty="0">
                <a:solidFill>
                  <a:srgbClr val="0D04C8"/>
                </a:solidFill>
                <a:latin typeface="+mj-lt"/>
                <a:cs typeface="Arial" pitchFamily="34" charset="0"/>
              </a:rPr>
              <a:t>.</a:t>
            </a:r>
          </a:p>
        </p:txBody>
      </p:sp>
      <p:sp>
        <p:nvSpPr>
          <p:cNvPr id="13" name="Flowchart: Alternate Process 12">
            <a:extLst>
              <a:ext uri="{FF2B5EF4-FFF2-40B4-BE49-F238E27FC236}">
                <a16:creationId xmlns:a16="http://schemas.microsoft.com/office/drawing/2014/main" id="{665213D8-FA79-4623-B5C6-BC2ECF648E44}"/>
              </a:ext>
            </a:extLst>
          </p:cNvPr>
          <p:cNvSpPr/>
          <p:nvPr/>
        </p:nvSpPr>
        <p:spPr>
          <a:xfrm>
            <a:off x="629890" y="677605"/>
            <a:ext cx="8118756" cy="361684"/>
          </a:xfrm>
          <a:prstGeom prst="flowChartAlternateProcess">
            <a:avLst/>
          </a:prstGeom>
          <a:solidFill>
            <a:srgbClr val="0D04C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solidFill>
                  <a:schemeClr val="bg1"/>
                </a:solidFill>
              </a:rPr>
              <a:t>1. QUYỀN LỢI CỦA THÍ SINH KHI </a:t>
            </a:r>
            <a:r>
              <a:rPr lang="en-US" sz="1800" b="1" kern="0" dirty="0">
                <a:solidFill>
                  <a:schemeClr val="bg1"/>
                </a:solidFill>
                <a:ea typeface="Source Sans Pro"/>
                <a:cs typeface="Source Sans Pro"/>
                <a:sym typeface="Source Sans Pro"/>
              </a:rPr>
              <a:t>XÉT CÔNG NHẬN TỐT NGHIỆP THPT</a:t>
            </a:r>
            <a:endParaRPr lang="en-US" sz="1800" kern="0" dirty="0">
              <a:solidFill>
                <a:schemeClr val="bg1"/>
              </a:solidFill>
              <a:ea typeface="Source Sans Pro"/>
              <a:cs typeface="Source Sans Pro"/>
              <a:sym typeface="Source Sans Pro"/>
            </a:endParaRPr>
          </a:p>
        </p:txBody>
      </p:sp>
    </p:spTree>
    <p:extLst>
      <p:ext uri="{BB962C8B-B14F-4D97-AF65-F5344CB8AC3E}">
        <p14:creationId xmlns:p14="http://schemas.microsoft.com/office/powerpoint/2010/main" val="26847474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1" y="4859081"/>
            <a:ext cx="3317351" cy="74428"/>
            <a:chOff x="1" y="4901613"/>
            <a:chExt cx="3317351" cy="74428"/>
          </a:xfrm>
        </p:grpSpPr>
        <p:sp>
          <p:nvSpPr>
            <p:cNvPr id="9" name="Snip Single Corner Rectangle 8"/>
            <p:cNvSpPr/>
            <p:nvPr/>
          </p:nvSpPr>
          <p:spPr>
            <a:xfrm>
              <a:off x="1" y="4901613"/>
              <a:ext cx="3157863" cy="74428"/>
            </a:xfrm>
            <a:prstGeom prst="snip1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Triangle 11"/>
            <p:cNvSpPr/>
            <p:nvPr/>
          </p:nvSpPr>
          <p:spPr>
            <a:xfrm>
              <a:off x="3157864" y="4907589"/>
              <a:ext cx="159488" cy="68452"/>
            </a:xfrm>
            <a:prstGeom prst="rtTriangl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p:cNvGrpSpPr/>
          <p:nvPr/>
        </p:nvGrpSpPr>
        <p:grpSpPr>
          <a:xfrm>
            <a:off x="3327994" y="4956361"/>
            <a:ext cx="5816006" cy="74017"/>
            <a:chOff x="3327994" y="4860244"/>
            <a:chExt cx="5837270" cy="74438"/>
          </a:xfrm>
        </p:grpSpPr>
        <p:sp>
          <p:nvSpPr>
            <p:cNvPr id="22" name="Snip Single Corner Rectangle 21"/>
            <p:cNvSpPr/>
            <p:nvPr/>
          </p:nvSpPr>
          <p:spPr>
            <a:xfrm rot="10800000">
              <a:off x="3519376" y="4860244"/>
              <a:ext cx="5645888" cy="74437"/>
            </a:xfrm>
            <a:prstGeom prst="snip1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ight Triangle 24"/>
            <p:cNvSpPr/>
            <p:nvPr/>
          </p:nvSpPr>
          <p:spPr>
            <a:xfrm rot="16200000" flipH="1">
              <a:off x="3397313" y="4791347"/>
              <a:ext cx="74016" cy="212653"/>
            </a:xfrm>
            <a:prstGeom prst="rtTriangl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lowchart: Alternate Process 10">
            <a:extLst>
              <a:ext uri="{FF2B5EF4-FFF2-40B4-BE49-F238E27FC236}">
                <a16:creationId xmlns:a16="http://schemas.microsoft.com/office/drawing/2014/main" id="{297C45D3-350F-487D-919B-D48B8B0B72B2}"/>
              </a:ext>
            </a:extLst>
          </p:cNvPr>
          <p:cNvSpPr/>
          <p:nvPr/>
        </p:nvSpPr>
        <p:spPr>
          <a:xfrm>
            <a:off x="532909" y="521524"/>
            <a:ext cx="8118756" cy="361684"/>
          </a:xfrm>
          <a:prstGeom prst="flowChartAlternateProcess">
            <a:avLst/>
          </a:prstGeom>
          <a:solidFill>
            <a:srgbClr val="0D04C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a:solidFill>
                  <a:schemeClr val="bg1"/>
                </a:solidFill>
              </a:rPr>
              <a:t>2. NHỮNG LƯU Ý KHI </a:t>
            </a:r>
            <a:r>
              <a:rPr lang="en-US" sz="1800" b="1" kern="0">
                <a:solidFill>
                  <a:schemeClr val="bg1"/>
                </a:solidFill>
                <a:ea typeface="Source Sans Pro"/>
                <a:cs typeface="Source Sans Pro"/>
                <a:sym typeface="Source Sans Pro"/>
              </a:rPr>
              <a:t>XÉT MIỄN MÔN THI NGOẠI NGỮ</a:t>
            </a:r>
            <a:endParaRPr lang="en-US" sz="1800" kern="0">
              <a:solidFill>
                <a:schemeClr val="bg1"/>
              </a:solidFill>
              <a:ea typeface="Source Sans Pro"/>
              <a:cs typeface="Source Sans Pro"/>
              <a:sym typeface="Source Sans Pro"/>
            </a:endParaRPr>
          </a:p>
        </p:txBody>
      </p:sp>
      <p:sp>
        <p:nvSpPr>
          <p:cNvPr id="16" name="TextBox 15">
            <a:extLst>
              <a:ext uri="{FF2B5EF4-FFF2-40B4-BE49-F238E27FC236}">
                <a16:creationId xmlns:a16="http://schemas.microsoft.com/office/drawing/2014/main" id="{F3AB83BF-9F0A-4A5D-9B2E-63941C1DAA84}"/>
              </a:ext>
            </a:extLst>
          </p:cNvPr>
          <p:cNvSpPr txBox="1"/>
          <p:nvPr/>
        </p:nvSpPr>
        <p:spPr>
          <a:xfrm>
            <a:off x="481445" y="947225"/>
            <a:ext cx="8190656" cy="2716128"/>
          </a:xfrm>
          <a:prstGeom prst="rect">
            <a:avLst/>
          </a:prstGeom>
          <a:noFill/>
        </p:spPr>
        <p:txBody>
          <a:bodyPr wrap="square" rtlCol="0">
            <a:spAutoFit/>
          </a:bodyPr>
          <a:lstStyle/>
          <a:p>
            <a:pPr algn="just">
              <a:lnSpc>
                <a:spcPts val="2200"/>
              </a:lnSpc>
              <a:spcBef>
                <a:spcPts val="500"/>
              </a:spcBef>
              <a:spcAft>
                <a:spcPts val="500"/>
              </a:spcAft>
            </a:pPr>
            <a:r>
              <a:rPr lang="en-US" sz="1800" dirty="0">
                <a:solidFill>
                  <a:srgbClr val="0D04C8"/>
                </a:solidFill>
              </a:rPr>
              <a:t>+ </a:t>
            </a:r>
            <a:r>
              <a:rPr lang="en-US" sz="1800" dirty="0" err="1">
                <a:solidFill>
                  <a:srgbClr val="FF0000"/>
                </a:solidFill>
              </a:rPr>
              <a:t>Chậm</a:t>
            </a:r>
            <a:r>
              <a:rPr lang="en-US" sz="1800" dirty="0">
                <a:solidFill>
                  <a:srgbClr val="FF0000"/>
                </a:solidFill>
              </a:rPr>
              <a:t> </a:t>
            </a:r>
            <a:r>
              <a:rPr lang="en-US" sz="1800" dirty="0" err="1">
                <a:solidFill>
                  <a:srgbClr val="FF0000"/>
                </a:solidFill>
              </a:rPr>
              <a:t>nhất</a:t>
            </a:r>
            <a:r>
              <a:rPr lang="en-US" sz="1800" dirty="0">
                <a:solidFill>
                  <a:srgbClr val="FF0000"/>
                </a:solidFill>
              </a:rPr>
              <a:t> </a:t>
            </a:r>
            <a:r>
              <a:rPr lang="en-US" sz="1800" dirty="0" err="1">
                <a:solidFill>
                  <a:srgbClr val="FF0000"/>
                </a:solidFill>
              </a:rPr>
              <a:t>ngày</a:t>
            </a:r>
            <a:r>
              <a:rPr lang="en-US" sz="1800" dirty="0">
                <a:solidFill>
                  <a:srgbClr val="FF0000"/>
                </a:solidFill>
              </a:rPr>
              <a:t> 13/5/2023</a:t>
            </a:r>
            <a:r>
              <a:rPr lang="en-US" sz="1800" dirty="0">
                <a:solidFill>
                  <a:srgbClr val="0D04C8"/>
                </a:solidFill>
              </a:rPr>
              <a:t>, </a:t>
            </a:r>
            <a:r>
              <a:rPr lang="en-US" sz="1800" dirty="0" err="1">
                <a:solidFill>
                  <a:srgbClr val="0D04C8"/>
                </a:solidFill>
              </a:rPr>
              <a:t>Thí</a:t>
            </a:r>
            <a:r>
              <a:rPr lang="en-US" sz="1800" dirty="0">
                <a:solidFill>
                  <a:srgbClr val="0D04C8"/>
                </a:solidFill>
              </a:rPr>
              <a:t> </a:t>
            </a:r>
            <a:r>
              <a:rPr lang="en-US" sz="1800" dirty="0" err="1">
                <a:solidFill>
                  <a:srgbClr val="0D04C8"/>
                </a:solidFill>
              </a:rPr>
              <a:t>sinh</a:t>
            </a:r>
            <a:r>
              <a:rPr lang="en-US" sz="1800" dirty="0">
                <a:solidFill>
                  <a:srgbClr val="0D04C8"/>
                </a:solidFill>
              </a:rPr>
              <a:t> </a:t>
            </a:r>
            <a:r>
              <a:rPr lang="en-US" sz="1800" dirty="0" err="1">
                <a:solidFill>
                  <a:srgbClr val="0D04C8"/>
                </a:solidFill>
              </a:rPr>
              <a:t>phải</a:t>
            </a:r>
            <a:r>
              <a:rPr lang="en-US" sz="1800" dirty="0">
                <a:solidFill>
                  <a:srgbClr val="0D04C8"/>
                </a:solidFill>
              </a:rPr>
              <a:t> </a:t>
            </a:r>
            <a:r>
              <a:rPr lang="en-US" sz="1800" dirty="0" err="1">
                <a:solidFill>
                  <a:srgbClr val="0D04C8"/>
                </a:solidFill>
              </a:rPr>
              <a:t>có</a:t>
            </a:r>
            <a:r>
              <a:rPr lang="en-US" sz="1800" dirty="0">
                <a:solidFill>
                  <a:srgbClr val="0D04C8"/>
                </a:solidFill>
              </a:rPr>
              <a:t> </a:t>
            </a:r>
            <a:r>
              <a:rPr lang="en-US" sz="1800" dirty="0" err="1">
                <a:solidFill>
                  <a:srgbClr val="FF0000"/>
                </a:solidFill>
              </a:rPr>
              <a:t>chứng</a:t>
            </a:r>
            <a:r>
              <a:rPr lang="en-US" sz="1800" dirty="0">
                <a:solidFill>
                  <a:srgbClr val="FF0000"/>
                </a:solidFill>
              </a:rPr>
              <a:t> </a:t>
            </a:r>
            <a:r>
              <a:rPr lang="en-US" sz="1800" dirty="0" err="1">
                <a:solidFill>
                  <a:srgbClr val="FF0000"/>
                </a:solidFill>
              </a:rPr>
              <a:t>chỉ</a:t>
            </a:r>
            <a:r>
              <a:rPr lang="en-US" sz="1800" dirty="0">
                <a:solidFill>
                  <a:srgbClr val="FF0000"/>
                </a:solidFill>
              </a:rPr>
              <a:t> </a:t>
            </a:r>
            <a:r>
              <a:rPr lang="en-US" sz="1800" dirty="0" err="1">
                <a:solidFill>
                  <a:srgbClr val="FF0000"/>
                </a:solidFill>
              </a:rPr>
              <a:t>ngoại</a:t>
            </a:r>
            <a:r>
              <a:rPr lang="en-US" sz="1800" dirty="0">
                <a:solidFill>
                  <a:srgbClr val="FF0000"/>
                </a:solidFill>
              </a:rPr>
              <a:t> </a:t>
            </a:r>
            <a:r>
              <a:rPr lang="en-US" sz="1800" dirty="0" err="1">
                <a:solidFill>
                  <a:srgbClr val="FF0000"/>
                </a:solidFill>
              </a:rPr>
              <a:t>ngữ</a:t>
            </a:r>
            <a:r>
              <a:rPr lang="en-US" sz="1800" dirty="0">
                <a:solidFill>
                  <a:srgbClr val="FF0000"/>
                </a:solidFill>
              </a:rPr>
              <a:t> </a:t>
            </a:r>
            <a:r>
              <a:rPr lang="en-US" sz="1800" dirty="0" err="1">
                <a:solidFill>
                  <a:srgbClr val="0D04C8"/>
                </a:solidFill>
              </a:rPr>
              <a:t>thì</a:t>
            </a:r>
            <a:r>
              <a:rPr lang="en-US" sz="1800" dirty="0">
                <a:solidFill>
                  <a:srgbClr val="0D04C8"/>
                </a:solidFill>
              </a:rPr>
              <a:t> </a:t>
            </a:r>
            <a:r>
              <a:rPr lang="en-US" sz="1800" dirty="0" err="1">
                <a:solidFill>
                  <a:srgbClr val="0D04C8"/>
                </a:solidFill>
              </a:rPr>
              <a:t>mới</a:t>
            </a:r>
            <a:r>
              <a:rPr lang="en-US" sz="1800" dirty="0">
                <a:solidFill>
                  <a:srgbClr val="0D04C8"/>
                </a:solidFill>
              </a:rPr>
              <a:t> </a:t>
            </a:r>
            <a:r>
              <a:rPr lang="en-US" sz="1800" dirty="0" err="1">
                <a:solidFill>
                  <a:srgbClr val="0D04C8"/>
                </a:solidFill>
              </a:rPr>
              <a:t>được</a:t>
            </a:r>
            <a:r>
              <a:rPr lang="en-US" sz="1800" dirty="0">
                <a:solidFill>
                  <a:srgbClr val="0D04C8"/>
                </a:solidFill>
              </a:rPr>
              <a:t> </a:t>
            </a:r>
            <a:r>
              <a:rPr lang="en-US" sz="1800" dirty="0" err="1">
                <a:solidFill>
                  <a:srgbClr val="0D04C8"/>
                </a:solidFill>
              </a:rPr>
              <a:t>đăng</a:t>
            </a:r>
            <a:r>
              <a:rPr lang="en-US" sz="1800" dirty="0">
                <a:solidFill>
                  <a:srgbClr val="0D04C8"/>
                </a:solidFill>
              </a:rPr>
              <a:t> </a:t>
            </a:r>
            <a:r>
              <a:rPr lang="en-US" sz="1800" dirty="0" err="1">
                <a:solidFill>
                  <a:srgbClr val="0D04C8"/>
                </a:solidFill>
              </a:rPr>
              <a:t>ký</a:t>
            </a:r>
            <a:r>
              <a:rPr lang="en-US" sz="1800" dirty="0">
                <a:solidFill>
                  <a:srgbClr val="0D04C8"/>
                </a:solidFill>
              </a:rPr>
              <a:t> </a:t>
            </a:r>
            <a:r>
              <a:rPr lang="en-US" sz="1800" dirty="0" err="1">
                <a:solidFill>
                  <a:srgbClr val="0D04C8"/>
                </a:solidFill>
              </a:rPr>
              <a:t>để</a:t>
            </a:r>
            <a:r>
              <a:rPr lang="en-US" sz="1800" dirty="0">
                <a:solidFill>
                  <a:srgbClr val="0D04C8"/>
                </a:solidFill>
              </a:rPr>
              <a:t> </a:t>
            </a:r>
            <a:r>
              <a:rPr lang="en-US" sz="1800" dirty="0" err="1">
                <a:solidFill>
                  <a:srgbClr val="0D04C8"/>
                </a:solidFill>
              </a:rPr>
              <a:t>miễn</a:t>
            </a:r>
            <a:r>
              <a:rPr lang="en-US" sz="1800" dirty="0">
                <a:solidFill>
                  <a:srgbClr val="0D04C8"/>
                </a:solidFill>
              </a:rPr>
              <a:t> </a:t>
            </a:r>
            <a:r>
              <a:rPr lang="en-US" sz="1800" dirty="0" err="1">
                <a:solidFill>
                  <a:srgbClr val="0D04C8"/>
                </a:solidFill>
              </a:rPr>
              <a:t>thi</a:t>
            </a:r>
            <a:r>
              <a:rPr lang="en-US" sz="1800" dirty="0">
                <a:solidFill>
                  <a:srgbClr val="0D04C8"/>
                </a:solidFill>
              </a:rPr>
              <a:t> </a:t>
            </a:r>
            <a:r>
              <a:rPr lang="en-US" sz="1800" dirty="0" err="1">
                <a:solidFill>
                  <a:srgbClr val="0D04C8"/>
                </a:solidFill>
              </a:rPr>
              <a:t>môn</a:t>
            </a:r>
            <a:r>
              <a:rPr lang="en-US" sz="1800" dirty="0">
                <a:solidFill>
                  <a:srgbClr val="0D04C8"/>
                </a:solidFill>
              </a:rPr>
              <a:t> </a:t>
            </a:r>
            <a:r>
              <a:rPr lang="en-US" sz="1800" dirty="0" err="1">
                <a:solidFill>
                  <a:srgbClr val="0D04C8"/>
                </a:solidFill>
              </a:rPr>
              <a:t>ngoại</a:t>
            </a:r>
            <a:r>
              <a:rPr lang="en-US" sz="1800" dirty="0">
                <a:solidFill>
                  <a:srgbClr val="0D04C8"/>
                </a:solidFill>
              </a:rPr>
              <a:t> </a:t>
            </a:r>
            <a:r>
              <a:rPr lang="en-US" sz="1800" dirty="0" err="1">
                <a:solidFill>
                  <a:srgbClr val="0D04C8"/>
                </a:solidFill>
              </a:rPr>
              <a:t>ngữ</a:t>
            </a:r>
            <a:r>
              <a:rPr lang="en-US" sz="1800" dirty="0">
                <a:solidFill>
                  <a:srgbClr val="0D04C8"/>
                </a:solidFill>
              </a:rPr>
              <a:t> </a:t>
            </a:r>
            <a:r>
              <a:rPr lang="en-US" sz="1800" dirty="0" err="1">
                <a:solidFill>
                  <a:srgbClr val="0D04C8"/>
                </a:solidFill>
              </a:rPr>
              <a:t>trong</a:t>
            </a:r>
            <a:r>
              <a:rPr lang="en-US" sz="1800" dirty="0">
                <a:solidFill>
                  <a:srgbClr val="0D04C8"/>
                </a:solidFill>
              </a:rPr>
              <a:t> </a:t>
            </a:r>
            <a:r>
              <a:rPr lang="en-US" sz="1800" dirty="0" err="1">
                <a:solidFill>
                  <a:srgbClr val="0D04C8"/>
                </a:solidFill>
              </a:rPr>
              <a:t>xét</a:t>
            </a:r>
            <a:r>
              <a:rPr lang="en-US" sz="1800" dirty="0">
                <a:solidFill>
                  <a:srgbClr val="0D04C8"/>
                </a:solidFill>
              </a:rPr>
              <a:t> </a:t>
            </a:r>
            <a:r>
              <a:rPr lang="en-US" sz="1800" dirty="0" err="1">
                <a:solidFill>
                  <a:srgbClr val="0D04C8"/>
                </a:solidFill>
              </a:rPr>
              <a:t>tốt</a:t>
            </a:r>
            <a:r>
              <a:rPr lang="en-US" sz="1800" dirty="0">
                <a:solidFill>
                  <a:srgbClr val="0D04C8"/>
                </a:solidFill>
              </a:rPr>
              <a:t> </a:t>
            </a:r>
            <a:r>
              <a:rPr lang="en-US" sz="1800" dirty="0" err="1">
                <a:solidFill>
                  <a:srgbClr val="0D04C8"/>
                </a:solidFill>
              </a:rPr>
              <a:t>nghiệp</a:t>
            </a:r>
            <a:r>
              <a:rPr lang="en-US" sz="1800" dirty="0">
                <a:solidFill>
                  <a:srgbClr val="0D04C8"/>
                </a:solidFill>
              </a:rPr>
              <a:t> THPT. </a:t>
            </a:r>
          </a:p>
          <a:p>
            <a:pPr algn="just">
              <a:lnSpc>
                <a:spcPts val="2200"/>
              </a:lnSpc>
              <a:spcBef>
                <a:spcPts val="500"/>
              </a:spcBef>
              <a:spcAft>
                <a:spcPts val="500"/>
              </a:spcAft>
            </a:pPr>
            <a:r>
              <a:rPr lang="en-US" sz="1800" dirty="0">
                <a:solidFill>
                  <a:srgbClr val="0D04C8"/>
                </a:solidFill>
              </a:rPr>
              <a:t>+ </a:t>
            </a:r>
            <a:r>
              <a:rPr lang="en-US" sz="1800" dirty="0" err="1">
                <a:solidFill>
                  <a:srgbClr val="0D04C8"/>
                </a:solidFill>
              </a:rPr>
              <a:t>Thí</a:t>
            </a:r>
            <a:r>
              <a:rPr lang="en-US" sz="1800" dirty="0">
                <a:solidFill>
                  <a:srgbClr val="0D04C8"/>
                </a:solidFill>
              </a:rPr>
              <a:t> </a:t>
            </a:r>
            <a:r>
              <a:rPr lang="en-US" sz="1800" dirty="0" err="1">
                <a:solidFill>
                  <a:srgbClr val="0D04C8"/>
                </a:solidFill>
              </a:rPr>
              <a:t>sinh</a:t>
            </a:r>
            <a:r>
              <a:rPr lang="en-US" sz="1800" dirty="0">
                <a:solidFill>
                  <a:srgbClr val="0D04C8"/>
                </a:solidFill>
              </a:rPr>
              <a:t> </a:t>
            </a:r>
            <a:r>
              <a:rPr lang="en-US" sz="1800" dirty="0" err="1">
                <a:solidFill>
                  <a:srgbClr val="0D04C8"/>
                </a:solidFill>
              </a:rPr>
              <a:t>có</a:t>
            </a:r>
            <a:r>
              <a:rPr lang="en-US" sz="1800" dirty="0">
                <a:solidFill>
                  <a:srgbClr val="0D04C8"/>
                </a:solidFill>
              </a:rPr>
              <a:t> </a:t>
            </a:r>
            <a:r>
              <a:rPr lang="en-US" sz="1800" dirty="0" err="1">
                <a:solidFill>
                  <a:srgbClr val="0D04C8"/>
                </a:solidFill>
              </a:rPr>
              <a:t>chứng</a:t>
            </a:r>
            <a:r>
              <a:rPr lang="en-US" sz="1800" dirty="0">
                <a:solidFill>
                  <a:srgbClr val="0D04C8"/>
                </a:solidFill>
              </a:rPr>
              <a:t> </a:t>
            </a:r>
            <a:r>
              <a:rPr lang="en-US" sz="1800" dirty="0" err="1">
                <a:solidFill>
                  <a:srgbClr val="0D04C8"/>
                </a:solidFill>
              </a:rPr>
              <a:t>chỉ</a:t>
            </a:r>
            <a:r>
              <a:rPr lang="en-US" sz="1800" dirty="0">
                <a:solidFill>
                  <a:srgbClr val="0D04C8"/>
                </a:solidFill>
              </a:rPr>
              <a:t> </a:t>
            </a:r>
            <a:r>
              <a:rPr lang="en-US" sz="1800" dirty="0" err="1">
                <a:solidFill>
                  <a:srgbClr val="0D04C8"/>
                </a:solidFill>
              </a:rPr>
              <a:t>ngoại</a:t>
            </a:r>
            <a:r>
              <a:rPr lang="en-US" sz="1800" dirty="0">
                <a:solidFill>
                  <a:srgbClr val="0D04C8"/>
                </a:solidFill>
              </a:rPr>
              <a:t> </a:t>
            </a:r>
            <a:r>
              <a:rPr lang="en-US" sz="1800" dirty="0" err="1">
                <a:solidFill>
                  <a:srgbClr val="0D04C8"/>
                </a:solidFill>
              </a:rPr>
              <a:t>ngữ</a:t>
            </a:r>
            <a:r>
              <a:rPr lang="en-US" sz="1800" dirty="0">
                <a:solidFill>
                  <a:srgbClr val="0D04C8"/>
                </a:solidFill>
              </a:rPr>
              <a:t> </a:t>
            </a:r>
            <a:r>
              <a:rPr lang="en-US" sz="1800" dirty="0" err="1">
                <a:solidFill>
                  <a:srgbClr val="0D04C8"/>
                </a:solidFill>
              </a:rPr>
              <a:t>hợp</a:t>
            </a:r>
            <a:r>
              <a:rPr lang="en-US" sz="1800" dirty="0">
                <a:solidFill>
                  <a:srgbClr val="0D04C8"/>
                </a:solidFill>
              </a:rPr>
              <a:t> </a:t>
            </a:r>
            <a:r>
              <a:rPr lang="en-US" sz="1800" dirty="0" err="1">
                <a:solidFill>
                  <a:srgbClr val="0D04C8"/>
                </a:solidFill>
              </a:rPr>
              <a:t>lệ</a:t>
            </a:r>
            <a:r>
              <a:rPr lang="en-US" sz="1800" dirty="0">
                <a:solidFill>
                  <a:srgbClr val="0D04C8"/>
                </a:solidFill>
              </a:rPr>
              <a:t>, </a:t>
            </a:r>
            <a:r>
              <a:rPr lang="en-US" sz="1800" dirty="0" err="1">
                <a:solidFill>
                  <a:srgbClr val="0D04C8"/>
                </a:solidFill>
              </a:rPr>
              <a:t>có</a:t>
            </a:r>
            <a:r>
              <a:rPr lang="en-US" sz="1800" dirty="0">
                <a:solidFill>
                  <a:srgbClr val="0D04C8"/>
                </a:solidFill>
              </a:rPr>
              <a:t> </a:t>
            </a:r>
            <a:r>
              <a:rPr lang="en-US" sz="1800" dirty="0" err="1">
                <a:solidFill>
                  <a:srgbClr val="0D04C8"/>
                </a:solidFill>
              </a:rPr>
              <a:t>giá</a:t>
            </a:r>
            <a:r>
              <a:rPr lang="en-US" sz="1800" dirty="0">
                <a:solidFill>
                  <a:srgbClr val="0D04C8"/>
                </a:solidFill>
              </a:rPr>
              <a:t> </a:t>
            </a:r>
            <a:r>
              <a:rPr lang="en-US" sz="1800" dirty="0" err="1">
                <a:solidFill>
                  <a:srgbClr val="0D04C8"/>
                </a:solidFill>
              </a:rPr>
              <a:t>trị</a:t>
            </a:r>
            <a:r>
              <a:rPr lang="en-US" sz="1800" dirty="0">
                <a:solidFill>
                  <a:srgbClr val="0D04C8"/>
                </a:solidFill>
              </a:rPr>
              <a:t> </a:t>
            </a:r>
            <a:r>
              <a:rPr lang="en-US" sz="1800" dirty="0" err="1">
                <a:solidFill>
                  <a:srgbClr val="0D04C8"/>
                </a:solidFill>
              </a:rPr>
              <a:t>sử</a:t>
            </a:r>
            <a:r>
              <a:rPr lang="en-US" sz="1800" dirty="0">
                <a:solidFill>
                  <a:srgbClr val="0D04C8"/>
                </a:solidFill>
              </a:rPr>
              <a:t> </a:t>
            </a:r>
            <a:r>
              <a:rPr lang="en-US" sz="1800" dirty="0" err="1">
                <a:solidFill>
                  <a:srgbClr val="0D04C8"/>
                </a:solidFill>
              </a:rPr>
              <a:t>dụng</a:t>
            </a:r>
            <a:r>
              <a:rPr lang="en-US" sz="1800" dirty="0">
                <a:solidFill>
                  <a:srgbClr val="0D04C8"/>
                </a:solidFill>
              </a:rPr>
              <a:t> </a:t>
            </a:r>
            <a:r>
              <a:rPr lang="en-US" sz="1800" dirty="0" err="1">
                <a:solidFill>
                  <a:srgbClr val="0D04C8"/>
                </a:solidFill>
              </a:rPr>
              <a:t>ít</a:t>
            </a:r>
            <a:r>
              <a:rPr lang="en-US" sz="1800" dirty="0">
                <a:solidFill>
                  <a:srgbClr val="0D04C8"/>
                </a:solidFill>
              </a:rPr>
              <a:t> </a:t>
            </a:r>
            <a:r>
              <a:rPr lang="en-US" sz="1800" dirty="0" err="1">
                <a:solidFill>
                  <a:srgbClr val="0D04C8"/>
                </a:solidFill>
              </a:rPr>
              <a:t>nhất</a:t>
            </a:r>
            <a:r>
              <a:rPr lang="en-US" sz="1800" dirty="0">
                <a:solidFill>
                  <a:srgbClr val="0D04C8"/>
                </a:solidFill>
              </a:rPr>
              <a:t> </a:t>
            </a:r>
            <a:r>
              <a:rPr lang="en-US" sz="1800" dirty="0" err="1">
                <a:solidFill>
                  <a:srgbClr val="0D04C8"/>
                </a:solidFill>
              </a:rPr>
              <a:t>đến</a:t>
            </a:r>
            <a:r>
              <a:rPr lang="en-US" sz="1800" dirty="0">
                <a:solidFill>
                  <a:srgbClr val="0D04C8"/>
                </a:solidFill>
              </a:rPr>
              <a:t> </a:t>
            </a:r>
            <a:r>
              <a:rPr lang="en-US" sz="1800" err="1">
                <a:solidFill>
                  <a:srgbClr val="FF0000"/>
                </a:solidFill>
              </a:rPr>
              <a:t>ngày</a:t>
            </a:r>
            <a:r>
              <a:rPr lang="en-US" sz="1800">
                <a:solidFill>
                  <a:srgbClr val="FF0000"/>
                </a:solidFill>
              </a:rPr>
              <a:t> 27/6/2023</a:t>
            </a:r>
            <a:r>
              <a:rPr lang="en-US" sz="1800">
                <a:solidFill>
                  <a:srgbClr val="0D04C8"/>
                </a:solidFill>
              </a:rPr>
              <a:t> </a:t>
            </a:r>
            <a:r>
              <a:rPr lang="en-US" sz="1800" dirty="0" err="1">
                <a:solidFill>
                  <a:srgbClr val="0D04C8"/>
                </a:solidFill>
              </a:rPr>
              <a:t>và</a:t>
            </a:r>
            <a:r>
              <a:rPr lang="en-US" sz="1800" dirty="0">
                <a:solidFill>
                  <a:srgbClr val="0D04C8"/>
                </a:solidFill>
              </a:rPr>
              <a:t> </a:t>
            </a:r>
            <a:r>
              <a:rPr lang="en-US" sz="1800" dirty="0" err="1">
                <a:solidFill>
                  <a:srgbClr val="0D04C8"/>
                </a:solidFill>
              </a:rPr>
              <a:t>đạt</a:t>
            </a:r>
            <a:r>
              <a:rPr lang="en-US" sz="1800" dirty="0">
                <a:solidFill>
                  <a:srgbClr val="0D04C8"/>
                </a:solidFill>
              </a:rPr>
              <a:t> </a:t>
            </a:r>
            <a:r>
              <a:rPr lang="en-US" sz="1800" dirty="0" err="1">
                <a:solidFill>
                  <a:srgbClr val="0D04C8"/>
                </a:solidFill>
              </a:rPr>
              <a:t>mức</a:t>
            </a:r>
            <a:r>
              <a:rPr lang="en-US" sz="1800" dirty="0">
                <a:solidFill>
                  <a:srgbClr val="0D04C8"/>
                </a:solidFill>
              </a:rPr>
              <a:t> </a:t>
            </a:r>
            <a:r>
              <a:rPr lang="en-US" sz="1800" dirty="0" err="1">
                <a:solidFill>
                  <a:srgbClr val="0D04C8"/>
                </a:solidFill>
              </a:rPr>
              <a:t>điểm</a:t>
            </a:r>
            <a:r>
              <a:rPr lang="en-US" sz="1800" dirty="0">
                <a:solidFill>
                  <a:srgbClr val="0D04C8"/>
                </a:solidFill>
              </a:rPr>
              <a:t> </a:t>
            </a:r>
            <a:r>
              <a:rPr lang="en-US" sz="1800" dirty="0" err="1">
                <a:solidFill>
                  <a:srgbClr val="0D04C8"/>
                </a:solidFill>
              </a:rPr>
              <a:t>tối</a:t>
            </a:r>
            <a:r>
              <a:rPr lang="en-US" sz="1800" dirty="0">
                <a:solidFill>
                  <a:srgbClr val="0D04C8"/>
                </a:solidFill>
              </a:rPr>
              <a:t> </a:t>
            </a:r>
            <a:r>
              <a:rPr lang="en-US" sz="1800" dirty="0" err="1">
                <a:solidFill>
                  <a:srgbClr val="0D04C8"/>
                </a:solidFill>
              </a:rPr>
              <a:t>thiểu</a:t>
            </a:r>
            <a:r>
              <a:rPr lang="en-US" sz="1800" dirty="0">
                <a:solidFill>
                  <a:srgbClr val="0D04C8"/>
                </a:solidFill>
              </a:rPr>
              <a:t> </a:t>
            </a:r>
            <a:r>
              <a:rPr lang="en-US" sz="1800" dirty="0" err="1">
                <a:solidFill>
                  <a:srgbClr val="0D04C8"/>
                </a:solidFill>
              </a:rPr>
              <a:t>theo</a:t>
            </a:r>
            <a:r>
              <a:rPr lang="en-US" sz="1800" dirty="0">
                <a:solidFill>
                  <a:srgbClr val="0D04C8"/>
                </a:solidFill>
              </a:rPr>
              <a:t> </a:t>
            </a:r>
            <a:r>
              <a:rPr lang="en-US" sz="1800" dirty="0" err="1">
                <a:solidFill>
                  <a:srgbClr val="0D04C8"/>
                </a:solidFill>
              </a:rPr>
              <a:t>quy</a:t>
            </a:r>
            <a:r>
              <a:rPr lang="en-US" sz="1800" dirty="0">
                <a:solidFill>
                  <a:srgbClr val="0D04C8"/>
                </a:solidFill>
              </a:rPr>
              <a:t> </a:t>
            </a:r>
            <a:r>
              <a:rPr lang="en-US" sz="1800" dirty="0" err="1">
                <a:solidFill>
                  <a:srgbClr val="0D04C8"/>
                </a:solidFill>
              </a:rPr>
              <a:t>định</a:t>
            </a:r>
            <a:r>
              <a:rPr lang="en-US" sz="1800" dirty="0">
                <a:solidFill>
                  <a:srgbClr val="0D04C8"/>
                </a:solidFill>
              </a:rPr>
              <a:t>.</a:t>
            </a:r>
          </a:p>
          <a:p>
            <a:pPr algn="just">
              <a:lnSpc>
                <a:spcPts val="2200"/>
              </a:lnSpc>
              <a:spcBef>
                <a:spcPts val="500"/>
              </a:spcBef>
              <a:spcAft>
                <a:spcPts val="500"/>
              </a:spcAft>
            </a:pPr>
            <a:r>
              <a:rPr lang="en-US" sz="1800" dirty="0">
                <a:solidFill>
                  <a:srgbClr val="0D04C8"/>
                </a:solidFill>
              </a:rPr>
              <a:t>+ </a:t>
            </a:r>
            <a:r>
              <a:rPr lang="en-US" sz="1800" dirty="0" err="1">
                <a:solidFill>
                  <a:srgbClr val="0D04C8"/>
                </a:solidFill>
              </a:rPr>
              <a:t>Thí</a:t>
            </a:r>
            <a:r>
              <a:rPr lang="en-US" sz="1800" dirty="0">
                <a:solidFill>
                  <a:srgbClr val="0D04C8"/>
                </a:solidFill>
              </a:rPr>
              <a:t> </a:t>
            </a:r>
            <a:r>
              <a:rPr lang="en-US" sz="1800" dirty="0" err="1">
                <a:solidFill>
                  <a:srgbClr val="0D04C8"/>
                </a:solidFill>
              </a:rPr>
              <a:t>sinh</a:t>
            </a:r>
            <a:r>
              <a:rPr lang="en-US" sz="1800" dirty="0">
                <a:solidFill>
                  <a:srgbClr val="0D04C8"/>
                </a:solidFill>
              </a:rPr>
              <a:t> đ</a:t>
            </a:r>
            <a:r>
              <a:rPr lang="vi-VN" sz="1800" dirty="0">
                <a:solidFill>
                  <a:srgbClr val="0D04C8"/>
                </a:solidFill>
              </a:rPr>
              <a:t>ư</a:t>
            </a:r>
            <a:r>
              <a:rPr lang="en-US" sz="1800" dirty="0" err="1">
                <a:solidFill>
                  <a:srgbClr val="0D04C8"/>
                </a:solidFill>
              </a:rPr>
              <a:t>ợc</a:t>
            </a:r>
            <a:r>
              <a:rPr lang="en-US" sz="1800" dirty="0">
                <a:solidFill>
                  <a:srgbClr val="0D04C8"/>
                </a:solidFill>
              </a:rPr>
              <a:t> </a:t>
            </a:r>
            <a:r>
              <a:rPr lang="en-US" sz="1800" dirty="0" err="1">
                <a:solidFill>
                  <a:srgbClr val="0D04C8"/>
                </a:solidFill>
              </a:rPr>
              <a:t>miễn</a:t>
            </a:r>
            <a:r>
              <a:rPr lang="en-US" sz="1800" dirty="0">
                <a:solidFill>
                  <a:srgbClr val="0D04C8"/>
                </a:solidFill>
              </a:rPr>
              <a:t> </a:t>
            </a:r>
            <a:r>
              <a:rPr lang="en-US" sz="1800" dirty="0" err="1">
                <a:solidFill>
                  <a:srgbClr val="0D04C8"/>
                </a:solidFill>
              </a:rPr>
              <a:t>thi</a:t>
            </a:r>
            <a:r>
              <a:rPr lang="en-US" sz="1800" dirty="0">
                <a:solidFill>
                  <a:srgbClr val="0D04C8"/>
                </a:solidFill>
              </a:rPr>
              <a:t> </a:t>
            </a:r>
            <a:r>
              <a:rPr lang="en-US" sz="1800" dirty="0" err="1">
                <a:solidFill>
                  <a:srgbClr val="0D04C8"/>
                </a:solidFill>
              </a:rPr>
              <a:t>môn</a:t>
            </a:r>
            <a:r>
              <a:rPr lang="en-US" sz="1800" dirty="0">
                <a:solidFill>
                  <a:srgbClr val="0D04C8"/>
                </a:solidFill>
              </a:rPr>
              <a:t> </a:t>
            </a:r>
            <a:r>
              <a:rPr lang="en-US" sz="1800" dirty="0" err="1">
                <a:solidFill>
                  <a:srgbClr val="0D04C8"/>
                </a:solidFill>
              </a:rPr>
              <a:t>ngoại</a:t>
            </a:r>
            <a:r>
              <a:rPr lang="en-US" sz="1800" dirty="0">
                <a:solidFill>
                  <a:srgbClr val="0D04C8"/>
                </a:solidFill>
              </a:rPr>
              <a:t> </a:t>
            </a:r>
            <a:r>
              <a:rPr lang="en-US" sz="1800" dirty="0" err="1">
                <a:solidFill>
                  <a:srgbClr val="0D04C8"/>
                </a:solidFill>
              </a:rPr>
              <a:t>ngữ</a:t>
            </a:r>
            <a:r>
              <a:rPr lang="en-US" sz="1800" dirty="0">
                <a:solidFill>
                  <a:srgbClr val="0D04C8"/>
                </a:solidFill>
              </a:rPr>
              <a:t> </a:t>
            </a:r>
            <a:r>
              <a:rPr lang="en-US" sz="1800" dirty="0" err="1">
                <a:solidFill>
                  <a:srgbClr val="0D04C8"/>
                </a:solidFill>
              </a:rPr>
              <a:t>trong</a:t>
            </a:r>
            <a:r>
              <a:rPr lang="en-US" sz="1800" dirty="0">
                <a:solidFill>
                  <a:srgbClr val="0D04C8"/>
                </a:solidFill>
              </a:rPr>
              <a:t> </a:t>
            </a:r>
            <a:r>
              <a:rPr lang="en-US" sz="1800" dirty="0" err="1">
                <a:solidFill>
                  <a:srgbClr val="0D04C8"/>
                </a:solidFill>
              </a:rPr>
              <a:t>xét</a:t>
            </a:r>
            <a:r>
              <a:rPr lang="en-US" sz="1800" dirty="0">
                <a:solidFill>
                  <a:srgbClr val="0D04C8"/>
                </a:solidFill>
              </a:rPr>
              <a:t> </a:t>
            </a:r>
            <a:r>
              <a:rPr lang="en-US" sz="1800" dirty="0" err="1">
                <a:solidFill>
                  <a:srgbClr val="0D04C8"/>
                </a:solidFill>
              </a:rPr>
              <a:t>tốt</a:t>
            </a:r>
            <a:r>
              <a:rPr lang="en-US" sz="1800" dirty="0">
                <a:solidFill>
                  <a:srgbClr val="0D04C8"/>
                </a:solidFill>
              </a:rPr>
              <a:t> </a:t>
            </a:r>
            <a:r>
              <a:rPr lang="en-US" sz="1800" dirty="0" err="1">
                <a:solidFill>
                  <a:srgbClr val="0D04C8"/>
                </a:solidFill>
              </a:rPr>
              <a:t>nghiệp</a:t>
            </a:r>
            <a:r>
              <a:rPr lang="en-US" sz="1800" dirty="0">
                <a:solidFill>
                  <a:srgbClr val="0D04C8"/>
                </a:solidFill>
              </a:rPr>
              <a:t> THPT </a:t>
            </a:r>
            <a:r>
              <a:rPr lang="en-US" sz="1800" dirty="0" err="1">
                <a:solidFill>
                  <a:srgbClr val="0D04C8"/>
                </a:solidFill>
              </a:rPr>
              <a:t>có</a:t>
            </a:r>
            <a:r>
              <a:rPr lang="en-US" sz="1800" dirty="0">
                <a:solidFill>
                  <a:srgbClr val="0D04C8"/>
                </a:solidFill>
              </a:rPr>
              <a:t> </a:t>
            </a:r>
            <a:r>
              <a:rPr lang="en-US" sz="1800" dirty="0" err="1">
                <a:solidFill>
                  <a:srgbClr val="0D04C8"/>
                </a:solidFill>
              </a:rPr>
              <a:t>thể</a:t>
            </a:r>
            <a:r>
              <a:rPr lang="en-US" sz="1800" dirty="0">
                <a:solidFill>
                  <a:srgbClr val="0D04C8"/>
                </a:solidFill>
              </a:rPr>
              <a:t> </a:t>
            </a:r>
            <a:r>
              <a:rPr lang="en-US" sz="1800" dirty="0" err="1">
                <a:solidFill>
                  <a:srgbClr val="FF0000"/>
                </a:solidFill>
              </a:rPr>
              <a:t>đăng</a:t>
            </a:r>
            <a:r>
              <a:rPr lang="en-US" sz="1800" dirty="0">
                <a:solidFill>
                  <a:srgbClr val="FF0000"/>
                </a:solidFill>
              </a:rPr>
              <a:t> </a:t>
            </a:r>
            <a:r>
              <a:rPr lang="en-US" sz="1800" dirty="0" err="1">
                <a:solidFill>
                  <a:srgbClr val="FF0000"/>
                </a:solidFill>
              </a:rPr>
              <a:t>ký</a:t>
            </a:r>
            <a:r>
              <a:rPr lang="en-US" sz="1800" dirty="0">
                <a:solidFill>
                  <a:srgbClr val="FF0000"/>
                </a:solidFill>
              </a:rPr>
              <a:t> </a:t>
            </a:r>
            <a:r>
              <a:rPr lang="en-US" sz="1800" dirty="0" err="1">
                <a:solidFill>
                  <a:srgbClr val="FF0000"/>
                </a:solidFill>
              </a:rPr>
              <a:t>thi</a:t>
            </a:r>
            <a:r>
              <a:rPr lang="en-US" sz="1800" dirty="0">
                <a:solidFill>
                  <a:srgbClr val="FF0000"/>
                </a:solidFill>
              </a:rPr>
              <a:t> </a:t>
            </a:r>
            <a:r>
              <a:rPr lang="en-US" sz="1800" dirty="0" err="1">
                <a:solidFill>
                  <a:srgbClr val="FF0000"/>
                </a:solidFill>
              </a:rPr>
              <a:t>môn</a:t>
            </a:r>
            <a:r>
              <a:rPr lang="en-US" sz="1800" dirty="0">
                <a:solidFill>
                  <a:srgbClr val="FF0000"/>
                </a:solidFill>
              </a:rPr>
              <a:t> </a:t>
            </a:r>
            <a:r>
              <a:rPr lang="en-US" sz="1800" dirty="0" err="1">
                <a:solidFill>
                  <a:srgbClr val="FF0000"/>
                </a:solidFill>
              </a:rPr>
              <a:t>thi</a:t>
            </a:r>
            <a:r>
              <a:rPr lang="en-US" sz="1800" dirty="0">
                <a:solidFill>
                  <a:srgbClr val="FF0000"/>
                </a:solidFill>
              </a:rPr>
              <a:t> </a:t>
            </a:r>
            <a:r>
              <a:rPr lang="en-US" sz="1800" dirty="0" err="1">
                <a:solidFill>
                  <a:srgbClr val="FF0000"/>
                </a:solidFill>
              </a:rPr>
              <a:t>ngoại</a:t>
            </a:r>
            <a:r>
              <a:rPr lang="en-US" sz="1800" dirty="0">
                <a:solidFill>
                  <a:srgbClr val="FF0000"/>
                </a:solidFill>
              </a:rPr>
              <a:t> </a:t>
            </a:r>
            <a:r>
              <a:rPr lang="en-US" sz="1800" dirty="0" err="1">
                <a:solidFill>
                  <a:srgbClr val="FF0000"/>
                </a:solidFill>
              </a:rPr>
              <a:t>ngữ</a:t>
            </a:r>
            <a:r>
              <a:rPr lang="en-US" sz="1800" dirty="0">
                <a:solidFill>
                  <a:srgbClr val="0D04C8"/>
                </a:solidFill>
              </a:rPr>
              <a:t> </a:t>
            </a:r>
            <a:r>
              <a:rPr lang="en-US" sz="1800" dirty="0" err="1">
                <a:solidFill>
                  <a:srgbClr val="0D04C8"/>
                </a:solidFill>
              </a:rPr>
              <a:t>để</a:t>
            </a:r>
            <a:r>
              <a:rPr lang="en-US" sz="1800" dirty="0">
                <a:solidFill>
                  <a:srgbClr val="0D04C8"/>
                </a:solidFill>
              </a:rPr>
              <a:t> </a:t>
            </a:r>
            <a:r>
              <a:rPr lang="en-US" sz="1800" dirty="0" err="1">
                <a:solidFill>
                  <a:srgbClr val="0D04C8"/>
                </a:solidFill>
              </a:rPr>
              <a:t>lấy</a:t>
            </a:r>
            <a:r>
              <a:rPr lang="en-US" sz="1800" dirty="0">
                <a:solidFill>
                  <a:srgbClr val="0D04C8"/>
                </a:solidFill>
              </a:rPr>
              <a:t> </a:t>
            </a:r>
            <a:r>
              <a:rPr lang="en-US" sz="1800" dirty="0" err="1">
                <a:solidFill>
                  <a:srgbClr val="0D04C8"/>
                </a:solidFill>
              </a:rPr>
              <a:t>kết</a:t>
            </a:r>
            <a:r>
              <a:rPr lang="en-US" sz="1800" dirty="0">
                <a:solidFill>
                  <a:srgbClr val="0D04C8"/>
                </a:solidFill>
              </a:rPr>
              <a:t> </a:t>
            </a:r>
            <a:r>
              <a:rPr lang="en-US" sz="1800" dirty="0" err="1">
                <a:solidFill>
                  <a:srgbClr val="0D04C8"/>
                </a:solidFill>
              </a:rPr>
              <a:t>quả</a:t>
            </a:r>
            <a:r>
              <a:rPr lang="en-US" sz="1800" dirty="0">
                <a:solidFill>
                  <a:srgbClr val="0D04C8"/>
                </a:solidFill>
              </a:rPr>
              <a:t> </a:t>
            </a:r>
            <a:r>
              <a:rPr lang="en-US" sz="1800" dirty="0" err="1">
                <a:solidFill>
                  <a:srgbClr val="0D04C8"/>
                </a:solidFill>
              </a:rPr>
              <a:t>xét</a:t>
            </a:r>
            <a:r>
              <a:rPr lang="en-US" sz="1800" dirty="0">
                <a:solidFill>
                  <a:srgbClr val="0D04C8"/>
                </a:solidFill>
              </a:rPr>
              <a:t> </a:t>
            </a:r>
            <a:r>
              <a:rPr lang="en-US" sz="1800" dirty="0" err="1">
                <a:solidFill>
                  <a:srgbClr val="0D04C8"/>
                </a:solidFill>
              </a:rPr>
              <a:t>tuyển</a:t>
            </a:r>
            <a:r>
              <a:rPr lang="en-US" sz="1800" dirty="0">
                <a:solidFill>
                  <a:srgbClr val="0D04C8"/>
                </a:solidFill>
              </a:rPr>
              <a:t> </a:t>
            </a:r>
            <a:r>
              <a:rPr lang="en-US" sz="1800" dirty="0" err="1">
                <a:solidFill>
                  <a:srgbClr val="0D04C8"/>
                </a:solidFill>
              </a:rPr>
              <a:t>sinh</a:t>
            </a:r>
            <a:r>
              <a:rPr lang="en-US" sz="1800" dirty="0">
                <a:solidFill>
                  <a:srgbClr val="0D04C8"/>
                </a:solidFill>
              </a:rPr>
              <a:t> ĐH, CĐ.</a:t>
            </a:r>
          </a:p>
          <a:p>
            <a:pPr algn="just">
              <a:lnSpc>
                <a:spcPts val="2200"/>
              </a:lnSpc>
              <a:spcBef>
                <a:spcPts val="500"/>
              </a:spcBef>
              <a:spcAft>
                <a:spcPts val="500"/>
              </a:spcAft>
            </a:pPr>
            <a:r>
              <a:rPr lang="en-US" sz="1800" dirty="0">
                <a:solidFill>
                  <a:srgbClr val="0D04C8"/>
                </a:solidFill>
              </a:rPr>
              <a:t>+ </a:t>
            </a:r>
            <a:r>
              <a:rPr lang="en-US" sz="1800" dirty="0" err="1">
                <a:solidFill>
                  <a:srgbClr val="0D04C8"/>
                </a:solidFill>
              </a:rPr>
              <a:t>Thí</a:t>
            </a:r>
            <a:r>
              <a:rPr lang="en-US" sz="1800" dirty="0">
                <a:solidFill>
                  <a:srgbClr val="0D04C8"/>
                </a:solidFill>
              </a:rPr>
              <a:t> </a:t>
            </a:r>
            <a:r>
              <a:rPr lang="en-US" sz="1800" dirty="0" err="1">
                <a:solidFill>
                  <a:srgbClr val="0D04C8"/>
                </a:solidFill>
              </a:rPr>
              <a:t>sinh</a:t>
            </a:r>
            <a:r>
              <a:rPr lang="en-US" sz="1800" dirty="0">
                <a:solidFill>
                  <a:srgbClr val="0D04C8"/>
                </a:solidFill>
              </a:rPr>
              <a:t> đ</a:t>
            </a:r>
            <a:r>
              <a:rPr lang="vi-VN" sz="1800" dirty="0">
                <a:solidFill>
                  <a:srgbClr val="0D04C8"/>
                </a:solidFill>
              </a:rPr>
              <a:t>ư</a:t>
            </a:r>
            <a:r>
              <a:rPr lang="en-US" sz="1800" dirty="0" err="1">
                <a:solidFill>
                  <a:srgbClr val="0D04C8"/>
                </a:solidFill>
              </a:rPr>
              <a:t>ợc</a:t>
            </a:r>
            <a:r>
              <a:rPr lang="en-US" sz="1800" dirty="0">
                <a:solidFill>
                  <a:srgbClr val="0D04C8"/>
                </a:solidFill>
              </a:rPr>
              <a:t> </a:t>
            </a:r>
            <a:r>
              <a:rPr lang="en-US" sz="1800" dirty="0" err="1">
                <a:solidFill>
                  <a:srgbClr val="0D04C8"/>
                </a:solidFill>
              </a:rPr>
              <a:t>đăng</a:t>
            </a:r>
            <a:r>
              <a:rPr lang="en-US" sz="1800" dirty="0">
                <a:solidFill>
                  <a:srgbClr val="0D04C8"/>
                </a:solidFill>
              </a:rPr>
              <a:t> </a:t>
            </a:r>
            <a:r>
              <a:rPr lang="en-US" sz="1800" dirty="0" err="1">
                <a:solidFill>
                  <a:srgbClr val="0D04C8"/>
                </a:solidFill>
              </a:rPr>
              <a:t>ký</a:t>
            </a:r>
            <a:r>
              <a:rPr lang="en-US" sz="1800" dirty="0">
                <a:solidFill>
                  <a:srgbClr val="0D04C8"/>
                </a:solidFill>
              </a:rPr>
              <a:t> </a:t>
            </a:r>
            <a:r>
              <a:rPr lang="en-US" sz="1800" dirty="0" err="1">
                <a:solidFill>
                  <a:srgbClr val="0D04C8"/>
                </a:solidFill>
              </a:rPr>
              <a:t>dự</a:t>
            </a:r>
            <a:r>
              <a:rPr lang="en-US" sz="1800" dirty="0">
                <a:solidFill>
                  <a:srgbClr val="0D04C8"/>
                </a:solidFill>
              </a:rPr>
              <a:t> </a:t>
            </a:r>
            <a:r>
              <a:rPr lang="en-US" sz="1800" dirty="0" err="1">
                <a:solidFill>
                  <a:srgbClr val="0D04C8"/>
                </a:solidFill>
              </a:rPr>
              <a:t>thi</a:t>
            </a:r>
            <a:r>
              <a:rPr lang="en-US" sz="1800" dirty="0">
                <a:solidFill>
                  <a:srgbClr val="0D04C8"/>
                </a:solidFill>
              </a:rPr>
              <a:t> </a:t>
            </a:r>
            <a:r>
              <a:rPr lang="en-US" sz="1800" dirty="0" err="1">
                <a:solidFill>
                  <a:srgbClr val="0D04C8"/>
                </a:solidFill>
              </a:rPr>
              <a:t>môn</a:t>
            </a:r>
            <a:r>
              <a:rPr lang="en-US" sz="1800" dirty="0">
                <a:solidFill>
                  <a:srgbClr val="0D04C8"/>
                </a:solidFill>
              </a:rPr>
              <a:t> </a:t>
            </a:r>
            <a:r>
              <a:rPr lang="en-US" sz="1800" dirty="0" err="1">
                <a:solidFill>
                  <a:srgbClr val="0D04C8"/>
                </a:solidFill>
              </a:rPr>
              <a:t>thi</a:t>
            </a:r>
            <a:r>
              <a:rPr lang="en-US" sz="1800" dirty="0">
                <a:solidFill>
                  <a:srgbClr val="0D04C8"/>
                </a:solidFill>
              </a:rPr>
              <a:t> </a:t>
            </a:r>
            <a:r>
              <a:rPr lang="en-US" sz="1800" dirty="0" err="1">
                <a:solidFill>
                  <a:srgbClr val="0D04C8"/>
                </a:solidFill>
              </a:rPr>
              <a:t>ngoại</a:t>
            </a:r>
            <a:r>
              <a:rPr lang="en-US" sz="1800" dirty="0">
                <a:solidFill>
                  <a:srgbClr val="0D04C8"/>
                </a:solidFill>
              </a:rPr>
              <a:t> </a:t>
            </a:r>
            <a:r>
              <a:rPr lang="en-US" sz="1800" dirty="0" err="1">
                <a:solidFill>
                  <a:srgbClr val="0D04C8"/>
                </a:solidFill>
              </a:rPr>
              <a:t>ngữ</a:t>
            </a:r>
            <a:r>
              <a:rPr lang="en-US" sz="1800" dirty="0">
                <a:solidFill>
                  <a:srgbClr val="0D04C8"/>
                </a:solidFill>
              </a:rPr>
              <a:t> </a:t>
            </a:r>
            <a:r>
              <a:rPr lang="en-US" sz="1800" dirty="0" err="1">
                <a:solidFill>
                  <a:srgbClr val="FF0000"/>
                </a:solidFill>
              </a:rPr>
              <a:t>giống</a:t>
            </a:r>
            <a:r>
              <a:rPr lang="en-US" sz="1800" dirty="0">
                <a:solidFill>
                  <a:srgbClr val="FF0000"/>
                </a:solidFill>
              </a:rPr>
              <a:t> </a:t>
            </a:r>
            <a:r>
              <a:rPr lang="en-US" sz="1800" dirty="0" err="1">
                <a:solidFill>
                  <a:srgbClr val="FF0000"/>
                </a:solidFill>
              </a:rPr>
              <a:t>hoặc</a:t>
            </a:r>
            <a:r>
              <a:rPr lang="en-US" sz="1800" dirty="0">
                <a:solidFill>
                  <a:srgbClr val="FF0000"/>
                </a:solidFill>
              </a:rPr>
              <a:t> </a:t>
            </a:r>
            <a:r>
              <a:rPr lang="en-US" sz="1800" dirty="0" err="1">
                <a:solidFill>
                  <a:srgbClr val="FF0000"/>
                </a:solidFill>
              </a:rPr>
              <a:t>khác</a:t>
            </a:r>
            <a:r>
              <a:rPr lang="en-US" sz="1800" dirty="0">
                <a:solidFill>
                  <a:srgbClr val="FF0000"/>
                </a:solidFill>
              </a:rPr>
              <a:t> </a:t>
            </a:r>
            <a:r>
              <a:rPr lang="en-US" sz="1800" dirty="0" err="1">
                <a:solidFill>
                  <a:srgbClr val="0D04C8"/>
                </a:solidFill>
              </a:rPr>
              <a:t>với</a:t>
            </a:r>
            <a:r>
              <a:rPr lang="en-US" sz="1800" dirty="0">
                <a:solidFill>
                  <a:srgbClr val="0D04C8"/>
                </a:solidFill>
              </a:rPr>
              <a:t> </a:t>
            </a:r>
            <a:r>
              <a:rPr lang="en-US" sz="1800" dirty="0" err="1">
                <a:solidFill>
                  <a:srgbClr val="0D04C8"/>
                </a:solidFill>
              </a:rPr>
              <a:t>môn</a:t>
            </a:r>
            <a:r>
              <a:rPr lang="en-US" sz="1800" dirty="0">
                <a:solidFill>
                  <a:srgbClr val="0D04C8"/>
                </a:solidFill>
              </a:rPr>
              <a:t> </a:t>
            </a:r>
            <a:r>
              <a:rPr lang="en-US" sz="1800" dirty="0" err="1">
                <a:solidFill>
                  <a:srgbClr val="0D04C8"/>
                </a:solidFill>
              </a:rPr>
              <a:t>ngoại</a:t>
            </a:r>
            <a:r>
              <a:rPr lang="en-US" sz="1800" dirty="0">
                <a:solidFill>
                  <a:srgbClr val="0D04C8"/>
                </a:solidFill>
              </a:rPr>
              <a:t> </a:t>
            </a:r>
            <a:r>
              <a:rPr lang="en-US" sz="1800" dirty="0" err="1">
                <a:solidFill>
                  <a:srgbClr val="0D04C8"/>
                </a:solidFill>
              </a:rPr>
              <a:t>ngữ</a:t>
            </a:r>
            <a:r>
              <a:rPr lang="en-US" sz="1800" dirty="0">
                <a:solidFill>
                  <a:srgbClr val="0D04C8"/>
                </a:solidFill>
              </a:rPr>
              <a:t> </a:t>
            </a:r>
            <a:r>
              <a:rPr lang="en-US" sz="1800" dirty="0" err="1">
                <a:solidFill>
                  <a:srgbClr val="0D04C8"/>
                </a:solidFill>
              </a:rPr>
              <a:t>đang</a:t>
            </a:r>
            <a:r>
              <a:rPr lang="en-US" sz="1800" dirty="0">
                <a:solidFill>
                  <a:srgbClr val="0D04C8"/>
                </a:solidFill>
              </a:rPr>
              <a:t> </a:t>
            </a:r>
            <a:r>
              <a:rPr lang="en-US" sz="1800" dirty="0" err="1">
                <a:solidFill>
                  <a:srgbClr val="0D04C8"/>
                </a:solidFill>
              </a:rPr>
              <a:t>học</a:t>
            </a:r>
            <a:r>
              <a:rPr lang="en-US" sz="1800" dirty="0">
                <a:solidFill>
                  <a:srgbClr val="0D04C8"/>
                </a:solidFill>
              </a:rPr>
              <a:t> ở tr</a:t>
            </a:r>
            <a:r>
              <a:rPr lang="vi-VN" sz="1800" dirty="0">
                <a:solidFill>
                  <a:srgbClr val="0D04C8"/>
                </a:solidFill>
              </a:rPr>
              <a:t>ư</a:t>
            </a:r>
            <a:r>
              <a:rPr lang="en-US" sz="1800" dirty="0" err="1">
                <a:solidFill>
                  <a:srgbClr val="0D04C8"/>
                </a:solidFill>
              </a:rPr>
              <a:t>ờng</a:t>
            </a:r>
            <a:r>
              <a:rPr lang="en-US" sz="1800" dirty="0">
                <a:solidFill>
                  <a:srgbClr val="0D04C8"/>
                </a:solidFill>
              </a:rPr>
              <a:t>.</a:t>
            </a:r>
          </a:p>
        </p:txBody>
      </p:sp>
    </p:spTree>
    <p:extLst>
      <p:ext uri="{BB962C8B-B14F-4D97-AF65-F5344CB8AC3E}">
        <p14:creationId xmlns:p14="http://schemas.microsoft.com/office/powerpoint/2010/main" val="85639710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p:cNvGrpSpPr/>
          <p:nvPr/>
        </p:nvGrpSpPr>
        <p:grpSpPr>
          <a:xfrm>
            <a:off x="1" y="4859081"/>
            <a:ext cx="3317351" cy="74428"/>
            <a:chOff x="1" y="4901613"/>
            <a:chExt cx="3317351" cy="74428"/>
          </a:xfrm>
        </p:grpSpPr>
        <p:sp>
          <p:nvSpPr>
            <p:cNvPr id="26" name="Snip Single Corner Rectangle 25"/>
            <p:cNvSpPr/>
            <p:nvPr/>
          </p:nvSpPr>
          <p:spPr>
            <a:xfrm>
              <a:off x="1" y="4901613"/>
              <a:ext cx="3157863" cy="74428"/>
            </a:xfrm>
            <a:prstGeom prst="snip1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ight Triangle 26"/>
            <p:cNvSpPr/>
            <p:nvPr/>
          </p:nvSpPr>
          <p:spPr>
            <a:xfrm>
              <a:off x="3157864" y="4901613"/>
              <a:ext cx="159488" cy="70636"/>
            </a:xfrm>
            <a:prstGeom prst="rtTriangl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p:cNvGrpSpPr/>
          <p:nvPr/>
        </p:nvGrpSpPr>
        <p:grpSpPr>
          <a:xfrm>
            <a:off x="3327994" y="4956361"/>
            <a:ext cx="5816006" cy="74017"/>
            <a:chOff x="3327994" y="4860244"/>
            <a:chExt cx="5837270" cy="74438"/>
          </a:xfrm>
        </p:grpSpPr>
        <p:sp>
          <p:nvSpPr>
            <p:cNvPr id="29" name="Snip Single Corner Rectangle 28"/>
            <p:cNvSpPr/>
            <p:nvPr/>
          </p:nvSpPr>
          <p:spPr>
            <a:xfrm rot="10800000">
              <a:off x="3519376" y="4860244"/>
              <a:ext cx="5645888" cy="74437"/>
            </a:xfrm>
            <a:prstGeom prst="snip1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Triangle 29"/>
            <p:cNvSpPr/>
            <p:nvPr/>
          </p:nvSpPr>
          <p:spPr>
            <a:xfrm rot="16200000" flipH="1">
              <a:off x="3397313" y="4791347"/>
              <a:ext cx="74016" cy="212653"/>
            </a:xfrm>
            <a:prstGeom prst="rtTriangl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Content Placeholder 2">
            <a:extLst>
              <a:ext uri="{FF2B5EF4-FFF2-40B4-BE49-F238E27FC236}">
                <a16:creationId xmlns:a16="http://schemas.microsoft.com/office/drawing/2014/main" id="{9341643E-D2D2-43D3-9B68-BBBFB1F3DD80}"/>
              </a:ext>
            </a:extLst>
          </p:cNvPr>
          <p:cNvSpPr txBox="1">
            <a:spLocks/>
          </p:cNvSpPr>
          <p:nvPr/>
        </p:nvSpPr>
        <p:spPr>
          <a:xfrm>
            <a:off x="-400050" y="827363"/>
            <a:ext cx="9544050" cy="3742156"/>
          </a:xfrm>
          <a:prstGeom prst="rect">
            <a:avLst/>
          </a:prstGeom>
        </p:spPr>
        <p:txBody>
          <a:bodyPr/>
          <a:lstStyle>
            <a:lvl1pPr marL="171442" indent="-171442" algn="l" defTabSz="685766" rtl="0" eaLnBrk="1" latinLnBrk="0" hangingPunct="1">
              <a:lnSpc>
                <a:spcPct val="90000"/>
              </a:lnSpc>
              <a:spcBef>
                <a:spcPts val="750"/>
              </a:spcBef>
              <a:buFont typeface="Arial" panose="020B0604020202020204" pitchFamily="34" charset="0"/>
              <a:buChar char="•"/>
              <a:defRPr lang="en-US" sz="1800" kern="1200" dirty="0" smtClean="0">
                <a:solidFill>
                  <a:schemeClr val="tx1">
                    <a:lumMod val="75000"/>
                    <a:lumOff val="25000"/>
                  </a:schemeClr>
                </a:solidFill>
                <a:effectLst/>
                <a:latin typeface="Calibri" pitchFamily="34" charset="0"/>
                <a:ea typeface="Roboto Light" panose="02000000000000000000" pitchFamily="2" charset="0"/>
                <a:cs typeface="+mn-cs"/>
              </a:defRPr>
            </a:lvl1pPr>
            <a:lvl2pPr marL="514325" indent="-171442" algn="l" defTabSz="685766" rtl="0" eaLnBrk="1" latinLnBrk="0" hangingPunct="1">
              <a:lnSpc>
                <a:spcPct val="90000"/>
              </a:lnSpc>
              <a:spcBef>
                <a:spcPts val="375"/>
              </a:spcBef>
              <a:buFont typeface="Arial" panose="020B0604020202020204" pitchFamily="34" charset="0"/>
              <a:buChar char="•"/>
              <a:defRPr lang="en-US" sz="1500" kern="1200" dirty="0" smtClean="0">
                <a:solidFill>
                  <a:schemeClr val="tx1">
                    <a:lumMod val="75000"/>
                    <a:lumOff val="25000"/>
                  </a:schemeClr>
                </a:solidFill>
                <a:effectLst/>
                <a:latin typeface="Calibri" pitchFamily="34" charset="0"/>
                <a:ea typeface="Roboto Light" panose="02000000000000000000" pitchFamily="2" charset="0"/>
                <a:cs typeface="+mn-cs"/>
              </a:defRPr>
            </a:lvl2pPr>
            <a:lvl3pPr marL="857207" indent="-171442" algn="l" defTabSz="685766" rtl="0" eaLnBrk="1" latinLnBrk="0" hangingPunct="1">
              <a:lnSpc>
                <a:spcPct val="90000"/>
              </a:lnSpc>
              <a:spcBef>
                <a:spcPts val="375"/>
              </a:spcBef>
              <a:buFont typeface="Arial" panose="020B0604020202020204" pitchFamily="34" charset="0"/>
              <a:buChar char="•"/>
              <a:defRPr lang="en-US" sz="1400" kern="1200" dirty="0" smtClean="0">
                <a:solidFill>
                  <a:schemeClr val="tx1">
                    <a:lumMod val="75000"/>
                    <a:lumOff val="25000"/>
                  </a:schemeClr>
                </a:solidFill>
                <a:effectLst/>
                <a:latin typeface="Calibri" pitchFamily="34" charset="0"/>
                <a:ea typeface="Roboto Light" panose="02000000000000000000" pitchFamily="2" charset="0"/>
                <a:cs typeface="+mn-cs"/>
              </a:defRPr>
            </a:lvl3pPr>
            <a:lvl4pPr marL="1200090" indent="-171442" algn="l" defTabSz="685766" rtl="0" eaLnBrk="1" latinLnBrk="0" hangingPunct="1">
              <a:lnSpc>
                <a:spcPct val="90000"/>
              </a:lnSpc>
              <a:spcBef>
                <a:spcPts val="375"/>
              </a:spcBef>
              <a:buFont typeface="Arial" panose="020B0604020202020204" pitchFamily="34" charset="0"/>
              <a:buChar char="•"/>
              <a:defRPr lang="en-US" sz="1200" kern="1200" dirty="0" smtClean="0">
                <a:solidFill>
                  <a:schemeClr val="tx1">
                    <a:lumMod val="75000"/>
                    <a:lumOff val="25000"/>
                  </a:schemeClr>
                </a:solidFill>
                <a:effectLst/>
                <a:latin typeface="Calibri" pitchFamily="34" charset="0"/>
                <a:ea typeface="Roboto Light" panose="02000000000000000000" pitchFamily="2" charset="0"/>
                <a:cs typeface="+mn-cs"/>
              </a:defRPr>
            </a:lvl4pPr>
            <a:lvl5pPr marL="1542974" indent="-171442" algn="l" defTabSz="685766" rtl="0" eaLnBrk="1" latinLnBrk="0" hangingPunct="1">
              <a:lnSpc>
                <a:spcPct val="90000"/>
              </a:lnSpc>
              <a:spcBef>
                <a:spcPts val="375"/>
              </a:spcBef>
              <a:buFont typeface="Arial" panose="020B0604020202020204" pitchFamily="34" charset="0"/>
              <a:buChar char="•"/>
              <a:defRPr lang="en-US" sz="1200" kern="1200" dirty="0">
                <a:solidFill>
                  <a:schemeClr val="tx1">
                    <a:lumMod val="75000"/>
                    <a:lumOff val="25000"/>
                  </a:schemeClr>
                </a:solidFill>
                <a:effectLst/>
                <a:latin typeface="Calibri" pitchFamily="34" charset="0"/>
                <a:ea typeface="Roboto Light" panose="02000000000000000000" pitchFamily="2" charset="0"/>
                <a:cs typeface="+mn-cs"/>
              </a:defRPr>
            </a:lvl5pPr>
            <a:lvl6pPr marL="1885856"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pPr marL="0" indent="0" algn="ctr">
              <a:buFont typeface="Arial" panose="020B0604020202020204" pitchFamily="34" charset="0"/>
              <a:buNone/>
            </a:pPr>
            <a:endParaRPr lang="vi-VN" dirty="0"/>
          </a:p>
        </p:txBody>
      </p:sp>
      <p:pic>
        <p:nvPicPr>
          <p:cNvPr id="13" name="Picture 2">
            <a:extLst>
              <a:ext uri="{FF2B5EF4-FFF2-40B4-BE49-F238E27FC236}">
                <a16:creationId xmlns:a16="http://schemas.microsoft.com/office/drawing/2014/main" id="{E1B005C6-6441-48F1-BAE5-B8C4B68ACD3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6824" y="1163975"/>
            <a:ext cx="7650964" cy="3482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Flowchart: Alternate Process 14">
            <a:extLst>
              <a:ext uri="{FF2B5EF4-FFF2-40B4-BE49-F238E27FC236}">
                <a16:creationId xmlns:a16="http://schemas.microsoft.com/office/drawing/2014/main" id="{C049D4F3-0059-4A6A-88FA-831D241E4EC1}"/>
              </a:ext>
            </a:extLst>
          </p:cNvPr>
          <p:cNvSpPr/>
          <p:nvPr/>
        </p:nvSpPr>
        <p:spPr>
          <a:xfrm>
            <a:off x="572928" y="646521"/>
            <a:ext cx="8118756" cy="361684"/>
          </a:xfrm>
          <a:prstGeom prst="flowChartAlternateProcess">
            <a:avLst/>
          </a:prstGeom>
          <a:solidFill>
            <a:srgbClr val="0D04C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solidFill>
                  <a:schemeClr val="bg1"/>
                </a:solidFill>
              </a:rPr>
              <a:t>3. CÁCH TÍNH ĐIỂM </a:t>
            </a:r>
            <a:r>
              <a:rPr lang="en-US" sz="1800" b="1" kern="0" dirty="0">
                <a:solidFill>
                  <a:schemeClr val="bg1"/>
                </a:solidFill>
                <a:ea typeface="Source Sans Pro"/>
                <a:cs typeface="Source Sans Pro"/>
                <a:sym typeface="Source Sans Pro"/>
              </a:rPr>
              <a:t>XÉT CÔNG NHẬN TỐT NGHIỆP THPT</a:t>
            </a:r>
            <a:endParaRPr lang="en-US" sz="1800" kern="0" dirty="0">
              <a:solidFill>
                <a:schemeClr val="bg1"/>
              </a:solidFill>
              <a:ea typeface="Source Sans Pro"/>
              <a:cs typeface="Source Sans Pro"/>
              <a:sym typeface="Source Sans Pro"/>
            </a:endParaRPr>
          </a:p>
        </p:txBody>
      </p:sp>
    </p:spTree>
    <p:extLst>
      <p:ext uri="{BB962C8B-B14F-4D97-AF65-F5344CB8AC3E}">
        <p14:creationId xmlns:p14="http://schemas.microsoft.com/office/powerpoint/2010/main" val="41356429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p:cNvGrpSpPr/>
          <p:nvPr/>
        </p:nvGrpSpPr>
        <p:grpSpPr>
          <a:xfrm>
            <a:off x="1" y="4859081"/>
            <a:ext cx="3317351" cy="74428"/>
            <a:chOff x="1" y="4901613"/>
            <a:chExt cx="3317351" cy="74428"/>
          </a:xfrm>
        </p:grpSpPr>
        <p:sp>
          <p:nvSpPr>
            <p:cNvPr id="26" name="Snip Single Corner Rectangle 25"/>
            <p:cNvSpPr/>
            <p:nvPr/>
          </p:nvSpPr>
          <p:spPr>
            <a:xfrm>
              <a:off x="1" y="4901613"/>
              <a:ext cx="3157863" cy="74428"/>
            </a:xfrm>
            <a:prstGeom prst="snip1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ight Triangle 26"/>
            <p:cNvSpPr/>
            <p:nvPr/>
          </p:nvSpPr>
          <p:spPr>
            <a:xfrm>
              <a:off x="3157864" y="4901613"/>
              <a:ext cx="159488" cy="70636"/>
            </a:xfrm>
            <a:prstGeom prst="rtTriangl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p:cNvGrpSpPr/>
          <p:nvPr/>
        </p:nvGrpSpPr>
        <p:grpSpPr>
          <a:xfrm>
            <a:off x="3327994" y="4956361"/>
            <a:ext cx="5816006" cy="74017"/>
            <a:chOff x="3327994" y="4860244"/>
            <a:chExt cx="5837270" cy="74438"/>
          </a:xfrm>
        </p:grpSpPr>
        <p:sp>
          <p:nvSpPr>
            <p:cNvPr id="29" name="Snip Single Corner Rectangle 28"/>
            <p:cNvSpPr/>
            <p:nvPr/>
          </p:nvSpPr>
          <p:spPr>
            <a:xfrm rot="10800000">
              <a:off x="3519376" y="4860244"/>
              <a:ext cx="5645888" cy="74437"/>
            </a:xfrm>
            <a:prstGeom prst="snip1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Triangle 29"/>
            <p:cNvSpPr/>
            <p:nvPr/>
          </p:nvSpPr>
          <p:spPr>
            <a:xfrm rot="16200000" flipH="1">
              <a:off x="3397313" y="4791347"/>
              <a:ext cx="74016" cy="212653"/>
            </a:xfrm>
            <a:prstGeom prst="rtTriangl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Content Placeholder 2">
            <a:extLst>
              <a:ext uri="{FF2B5EF4-FFF2-40B4-BE49-F238E27FC236}">
                <a16:creationId xmlns:a16="http://schemas.microsoft.com/office/drawing/2014/main" id="{9341643E-D2D2-43D3-9B68-BBBFB1F3DD80}"/>
              </a:ext>
            </a:extLst>
          </p:cNvPr>
          <p:cNvSpPr txBox="1">
            <a:spLocks/>
          </p:cNvSpPr>
          <p:nvPr/>
        </p:nvSpPr>
        <p:spPr>
          <a:xfrm>
            <a:off x="-400050" y="1006634"/>
            <a:ext cx="9544050" cy="3742156"/>
          </a:xfrm>
          <a:prstGeom prst="rect">
            <a:avLst/>
          </a:prstGeom>
        </p:spPr>
        <p:txBody>
          <a:bodyPr/>
          <a:lstStyle>
            <a:lvl1pPr marL="171442" indent="-171442" algn="l" defTabSz="685766" rtl="0" eaLnBrk="1" latinLnBrk="0" hangingPunct="1">
              <a:lnSpc>
                <a:spcPct val="90000"/>
              </a:lnSpc>
              <a:spcBef>
                <a:spcPts val="750"/>
              </a:spcBef>
              <a:buFont typeface="Arial" panose="020B0604020202020204" pitchFamily="34" charset="0"/>
              <a:buChar char="•"/>
              <a:defRPr lang="en-US" sz="1800" kern="1200" dirty="0" smtClean="0">
                <a:solidFill>
                  <a:schemeClr val="tx1">
                    <a:lumMod val="75000"/>
                    <a:lumOff val="25000"/>
                  </a:schemeClr>
                </a:solidFill>
                <a:effectLst/>
                <a:latin typeface="Calibri" pitchFamily="34" charset="0"/>
                <a:ea typeface="Roboto Light" panose="02000000000000000000" pitchFamily="2" charset="0"/>
                <a:cs typeface="+mn-cs"/>
              </a:defRPr>
            </a:lvl1pPr>
            <a:lvl2pPr marL="514325" indent="-171442" algn="l" defTabSz="685766" rtl="0" eaLnBrk="1" latinLnBrk="0" hangingPunct="1">
              <a:lnSpc>
                <a:spcPct val="90000"/>
              </a:lnSpc>
              <a:spcBef>
                <a:spcPts val="375"/>
              </a:spcBef>
              <a:buFont typeface="Arial" panose="020B0604020202020204" pitchFamily="34" charset="0"/>
              <a:buChar char="•"/>
              <a:defRPr lang="en-US" sz="1500" kern="1200" dirty="0" smtClean="0">
                <a:solidFill>
                  <a:schemeClr val="tx1">
                    <a:lumMod val="75000"/>
                    <a:lumOff val="25000"/>
                  </a:schemeClr>
                </a:solidFill>
                <a:effectLst/>
                <a:latin typeface="Calibri" pitchFamily="34" charset="0"/>
                <a:ea typeface="Roboto Light" panose="02000000000000000000" pitchFamily="2" charset="0"/>
                <a:cs typeface="+mn-cs"/>
              </a:defRPr>
            </a:lvl2pPr>
            <a:lvl3pPr marL="857207" indent="-171442" algn="l" defTabSz="685766" rtl="0" eaLnBrk="1" latinLnBrk="0" hangingPunct="1">
              <a:lnSpc>
                <a:spcPct val="90000"/>
              </a:lnSpc>
              <a:spcBef>
                <a:spcPts val="375"/>
              </a:spcBef>
              <a:buFont typeface="Arial" panose="020B0604020202020204" pitchFamily="34" charset="0"/>
              <a:buChar char="•"/>
              <a:defRPr lang="en-US" sz="1400" kern="1200" dirty="0" smtClean="0">
                <a:solidFill>
                  <a:schemeClr val="tx1">
                    <a:lumMod val="75000"/>
                    <a:lumOff val="25000"/>
                  </a:schemeClr>
                </a:solidFill>
                <a:effectLst/>
                <a:latin typeface="Calibri" pitchFamily="34" charset="0"/>
                <a:ea typeface="Roboto Light" panose="02000000000000000000" pitchFamily="2" charset="0"/>
                <a:cs typeface="+mn-cs"/>
              </a:defRPr>
            </a:lvl3pPr>
            <a:lvl4pPr marL="1200090" indent="-171442" algn="l" defTabSz="685766" rtl="0" eaLnBrk="1" latinLnBrk="0" hangingPunct="1">
              <a:lnSpc>
                <a:spcPct val="90000"/>
              </a:lnSpc>
              <a:spcBef>
                <a:spcPts val="375"/>
              </a:spcBef>
              <a:buFont typeface="Arial" panose="020B0604020202020204" pitchFamily="34" charset="0"/>
              <a:buChar char="•"/>
              <a:defRPr lang="en-US" sz="1200" kern="1200" dirty="0" smtClean="0">
                <a:solidFill>
                  <a:schemeClr val="tx1">
                    <a:lumMod val="75000"/>
                    <a:lumOff val="25000"/>
                  </a:schemeClr>
                </a:solidFill>
                <a:effectLst/>
                <a:latin typeface="Calibri" pitchFamily="34" charset="0"/>
                <a:ea typeface="Roboto Light" panose="02000000000000000000" pitchFamily="2" charset="0"/>
                <a:cs typeface="+mn-cs"/>
              </a:defRPr>
            </a:lvl4pPr>
            <a:lvl5pPr marL="1542974" indent="-171442" algn="l" defTabSz="685766" rtl="0" eaLnBrk="1" latinLnBrk="0" hangingPunct="1">
              <a:lnSpc>
                <a:spcPct val="90000"/>
              </a:lnSpc>
              <a:spcBef>
                <a:spcPts val="375"/>
              </a:spcBef>
              <a:buFont typeface="Arial" panose="020B0604020202020204" pitchFamily="34" charset="0"/>
              <a:buChar char="•"/>
              <a:defRPr lang="en-US" sz="1200" kern="1200" dirty="0">
                <a:solidFill>
                  <a:schemeClr val="tx1">
                    <a:lumMod val="75000"/>
                    <a:lumOff val="25000"/>
                  </a:schemeClr>
                </a:solidFill>
                <a:effectLst/>
                <a:latin typeface="Calibri" pitchFamily="34" charset="0"/>
                <a:ea typeface="Roboto Light" panose="02000000000000000000" pitchFamily="2" charset="0"/>
                <a:cs typeface="+mn-cs"/>
              </a:defRPr>
            </a:lvl5pPr>
            <a:lvl6pPr marL="1885856"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pPr marL="0" indent="0" algn="ctr">
              <a:buFont typeface="Arial" panose="020B0604020202020204" pitchFamily="34" charset="0"/>
              <a:buNone/>
            </a:pPr>
            <a:endParaRPr lang="vi-VN" dirty="0"/>
          </a:p>
        </p:txBody>
      </p:sp>
      <p:sp>
        <p:nvSpPr>
          <p:cNvPr id="2" name="TextBox 1">
            <a:extLst>
              <a:ext uri="{FF2B5EF4-FFF2-40B4-BE49-F238E27FC236}">
                <a16:creationId xmlns:a16="http://schemas.microsoft.com/office/drawing/2014/main" id="{2ABB9C90-C08A-4558-AA83-1DA09E0FA50E}"/>
              </a:ext>
            </a:extLst>
          </p:cNvPr>
          <p:cNvSpPr txBox="1"/>
          <p:nvPr/>
        </p:nvSpPr>
        <p:spPr>
          <a:xfrm>
            <a:off x="567631" y="889668"/>
            <a:ext cx="8264641" cy="3976088"/>
          </a:xfrm>
          <a:prstGeom prst="rect">
            <a:avLst/>
          </a:prstGeom>
          <a:noFill/>
        </p:spPr>
        <p:txBody>
          <a:bodyPr wrap="square" rtlCol="0">
            <a:spAutoFit/>
          </a:bodyPr>
          <a:lstStyle/>
          <a:p>
            <a:pPr marL="285750" indent="-285750" algn="just">
              <a:lnSpc>
                <a:spcPts val="2500"/>
              </a:lnSpc>
              <a:spcBef>
                <a:spcPts val="500"/>
              </a:spcBef>
              <a:spcAft>
                <a:spcPts val="500"/>
              </a:spcAft>
              <a:buFont typeface="Arial" panose="020B0604020202020204" pitchFamily="34" charset="0"/>
              <a:buChar char="•"/>
            </a:pPr>
            <a:r>
              <a:rPr lang="vi-VN" sz="1800">
                <a:solidFill>
                  <a:srgbClr val="0D04C8"/>
                </a:solidFill>
                <a:latin typeface="Arial" pitchFamily="34" charset="0"/>
                <a:cs typeface="Arial" pitchFamily="34" charset="0"/>
              </a:rPr>
              <a:t>Những </a:t>
            </a:r>
            <a:r>
              <a:rPr lang="vi-VN" sz="1800" dirty="0">
                <a:solidFill>
                  <a:srgbClr val="0D04C8"/>
                </a:solidFill>
                <a:latin typeface="Arial" pitchFamily="34" charset="0"/>
                <a:cs typeface="Arial" pitchFamily="34" charset="0"/>
              </a:rPr>
              <a:t>thí sinh đủ điều kiện dự thi, không bị kỷ luật hủy kết quả thi, tất cả các bài thi và các môn thi thành phần của bài thi tổ hợp ĐKDT để xét công nhận tốt nghiệp đều </a:t>
            </a:r>
            <a:r>
              <a:rPr lang="vi-VN" sz="1800" dirty="0">
                <a:solidFill>
                  <a:srgbClr val="FF0000"/>
                </a:solidFill>
                <a:latin typeface="Arial" pitchFamily="34" charset="0"/>
                <a:cs typeface="Arial" pitchFamily="34" charset="0"/>
              </a:rPr>
              <a:t>đạt trên 1,0 điểm theo thang điểm 10 và có ĐXTN từ 5,0 (năm) điểm </a:t>
            </a:r>
            <a:r>
              <a:rPr lang="vi-VN" sz="1800" dirty="0">
                <a:solidFill>
                  <a:srgbClr val="0D04C8"/>
                </a:solidFill>
                <a:latin typeface="Arial" pitchFamily="34" charset="0"/>
                <a:cs typeface="Arial" pitchFamily="34" charset="0"/>
              </a:rPr>
              <a:t>trở lên được công nhận tốt nghiệp THPT.</a:t>
            </a:r>
          </a:p>
          <a:p>
            <a:pPr marL="285750" indent="-285750" algn="just">
              <a:lnSpc>
                <a:spcPts val="2500"/>
              </a:lnSpc>
              <a:spcBef>
                <a:spcPts val="500"/>
              </a:spcBef>
              <a:spcAft>
                <a:spcPts val="500"/>
              </a:spcAft>
              <a:buFont typeface="Arial" panose="020B0604020202020204" pitchFamily="34" charset="0"/>
              <a:buChar char="•"/>
            </a:pPr>
            <a:r>
              <a:rPr lang="vi-VN" sz="1800" dirty="0">
                <a:solidFill>
                  <a:srgbClr val="0D04C8"/>
                </a:solidFill>
                <a:latin typeface="Arial" pitchFamily="34" charset="0"/>
                <a:cs typeface="Arial" pitchFamily="34" charset="0"/>
              </a:rPr>
              <a:t>Những thí sinh </a:t>
            </a:r>
            <a:r>
              <a:rPr lang="vi-VN" sz="1800" dirty="0">
                <a:solidFill>
                  <a:srgbClr val="FF0000"/>
                </a:solidFill>
                <a:latin typeface="Arial" pitchFamily="34" charset="0"/>
                <a:cs typeface="Arial" pitchFamily="34" charset="0"/>
              </a:rPr>
              <a:t>đủ điều kiện dự thi, được miễn thi tất cả các bài thi </a:t>
            </a:r>
            <a:r>
              <a:rPr lang="vi-VN" sz="1800" dirty="0">
                <a:solidFill>
                  <a:srgbClr val="0D04C8"/>
                </a:solidFill>
                <a:latin typeface="Arial" pitchFamily="34" charset="0"/>
                <a:cs typeface="Arial" pitchFamily="34" charset="0"/>
              </a:rPr>
              <a:t>trong xét tốt nghiệp THPT theo quy định được công nhận tốt nghiệp THPT.</a:t>
            </a:r>
          </a:p>
          <a:p>
            <a:pPr marL="285750" indent="-285750" algn="just">
              <a:lnSpc>
                <a:spcPts val="2500"/>
              </a:lnSpc>
              <a:spcBef>
                <a:spcPts val="500"/>
              </a:spcBef>
              <a:spcAft>
                <a:spcPts val="500"/>
              </a:spcAft>
              <a:buFont typeface="Arial" panose="020B0604020202020204" pitchFamily="34" charset="0"/>
              <a:buChar char="•"/>
            </a:pPr>
            <a:r>
              <a:rPr lang="vi-VN" sz="1800" dirty="0">
                <a:solidFill>
                  <a:srgbClr val="0D04C8"/>
                </a:solidFill>
                <a:latin typeface="Arial" pitchFamily="34" charset="0"/>
                <a:cs typeface="Arial" pitchFamily="34" charset="0"/>
              </a:rPr>
              <a:t>Giám đốc sở GDĐT quyết định thành lập Hội đồng xét công nhận tốt nghiệp THPT; </a:t>
            </a:r>
            <a:r>
              <a:rPr lang="vi-VN" sz="1800" dirty="0">
                <a:solidFill>
                  <a:srgbClr val="FF0000"/>
                </a:solidFill>
                <a:latin typeface="Arial" pitchFamily="34" charset="0"/>
                <a:cs typeface="Arial" pitchFamily="34" charset="0"/>
              </a:rPr>
              <a:t>phần mềm QLT hỗ trợ việc xét</a:t>
            </a:r>
            <a:r>
              <a:rPr lang="vi-VN" sz="1800" dirty="0">
                <a:latin typeface="Arial" pitchFamily="34" charset="0"/>
                <a:cs typeface="Arial" pitchFamily="34" charset="0"/>
              </a:rPr>
              <a:t> </a:t>
            </a:r>
            <a:r>
              <a:rPr lang="vi-VN" sz="1800" dirty="0">
                <a:solidFill>
                  <a:srgbClr val="0D04C8"/>
                </a:solidFill>
                <a:latin typeface="Arial" pitchFamily="34" charset="0"/>
                <a:cs typeface="Arial" pitchFamily="34" charset="0"/>
              </a:rPr>
              <a:t>theo Quy chế thi.</a:t>
            </a:r>
          </a:p>
          <a:p>
            <a:pPr marL="285750" indent="-285750" algn="just">
              <a:lnSpc>
                <a:spcPts val="2500"/>
              </a:lnSpc>
              <a:spcBef>
                <a:spcPts val="500"/>
              </a:spcBef>
              <a:spcAft>
                <a:spcPts val="500"/>
              </a:spcAft>
              <a:buFont typeface="Arial" panose="020B0604020202020204" pitchFamily="34" charset="0"/>
              <a:buChar char="•"/>
            </a:pPr>
            <a:r>
              <a:rPr lang="vi-VN" sz="1800" dirty="0">
                <a:solidFill>
                  <a:srgbClr val="0D04C8"/>
                </a:solidFill>
                <a:latin typeface="Arial" pitchFamily="34" charset="0"/>
                <a:cs typeface="Arial" pitchFamily="34" charset="0"/>
              </a:rPr>
              <a:t>Cấp Bằng tốt nghiệp THPT và cấp </a:t>
            </a:r>
            <a:r>
              <a:rPr lang="vi-VN" sz="1800" dirty="0">
                <a:solidFill>
                  <a:srgbClr val="FF0000"/>
                </a:solidFill>
                <a:latin typeface="Arial" pitchFamily="34" charset="0"/>
                <a:cs typeface="Arial" pitchFamily="34" charset="0"/>
              </a:rPr>
              <a:t>Giấy chứng nhận hoàn thành chương trình giáo dục phổ thông</a:t>
            </a:r>
            <a:r>
              <a:rPr lang="vi-VN" sz="1800" dirty="0">
                <a:latin typeface="Arial" pitchFamily="34" charset="0"/>
                <a:cs typeface="Arial" pitchFamily="34" charset="0"/>
              </a:rPr>
              <a:t>; </a:t>
            </a:r>
            <a:r>
              <a:rPr lang="vi-VN" sz="1800" dirty="0">
                <a:solidFill>
                  <a:srgbClr val="0D04C8"/>
                </a:solidFill>
                <a:latin typeface="Arial" pitchFamily="34" charset="0"/>
                <a:cs typeface="Arial" pitchFamily="34" charset="0"/>
              </a:rPr>
              <a:t>Việc</a:t>
            </a:r>
            <a:r>
              <a:rPr lang="vi-VN" sz="1800" dirty="0">
                <a:latin typeface="Arial" pitchFamily="34" charset="0"/>
                <a:cs typeface="Arial" pitchFamily="34" charset="0"/>
              </a:rPr>
              <a:t> </a:t>
            </a:r>
            <a:r>
              <a:rPr lang="vi-VN" sz="1800" dirty="0">
                <a:solidFill>
                  <a:srgbClr val="FF0000"/>
                </a:solidFill>
                <a:latin typeface="Arial" pitchFamily="34" charset="0"/>
                <a:cs typeface="Arial" pitchFamily="34" charset="0"/>
              </a:rPr>
              <a:t>quản lý, sử dụng phôi, cấp, phát, chỉnh sửa, thu hồi, hủy bỏ, cấp bản sao </a:t>
            </a:r>
            <a:r>
              <a:rPr lang="vi-VN" sz="1800" dirty="0">
                <a:solidFill>
                  <a:srgbClr val="0D04C8"/>
                </a:solidFill>
                <a:latin typeface="Arial" pitchFamily="34" charset="0"/>
                <a:cs typeface="Arial" pitchFamily="34" charset="0"/>
              </a:rPr>
              <a:t>theo quy định của Bộ GDĐT.</a:t>
            </a:r>
            <a:endParaRPr lang="en-US" sz="1800" dirty="0">
              <a:solidFill>
                <a:srgbClr val="0D04C8"/>
              </a:solidFill>
              <a:latin typeface="Arial" pitchFamily="34" charset="0"/>
              <a:cs typeface="Arial" pitchFamily="34" charset="0"/>
            </a:endParaRPr>
          </a:p>
        </p:txBody>
      </p:sp>
      <p:sp>
        <p:nvSpPr>
          <p:cNvPr id="14" name="Flowchart: Alternate Process 13">
            <a:extLst>
              <a:ext uri="{FF2B5EF4-FFF2-40B4-BE49-F238E27FC236}">
                <a16:creationId xmlns:a16="http://schemas.microsoft.com/office/drawing/2014/main" id="{918F630E-893E-4774-A633-EA0F49EE1BD1}"/>
              </a:ext>
            </a:extLst>
          </p:cNvPr>
          <p:cNvSpPr/>
          <p:nvPr/>
        </p:nvSpPr>
        <p:spPr>
          <a:xfrm>
            <a:off x="498271" y="498208"/>
            <a:ext cx="8334002" cy="361684"/>
          </a:xfrm>
          <a:prstGeom prst="flowChartAlternateProcess">
            <a:avLst/>
          </a:prstGeom>
          <a:solidFill>
            <a:srgbClr val="0D04C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a:solidFill>
                  <a:schemeClr val="bg1"/>
                </a:solidFill>
              </a:rPr>
              <a:t>4. </a:t>
            </a:r>
            <a:r>
              <a:rPr lang="en-US" sz="1800" b="1" kern="0">
                <a:solidFill>
                  <a:schemeClr val="bg1"/>
                </a:solidFill>
                <a:ea typeface="Source Sans Pro"/>
                <a:cs typeface="Source Sans Pro"/>
                <a:sym typeface="Source Sans Pro"/>
              </a:rPr>
              <a:t>XÉT CÔNG NHẬN TỐT NGHIỆP THPT</a:t>
            </a:r>
            <a:endParaRPr lang="en-US" sz="1800" kern="0">
              <a:solidFill>
                <a:schemeClr val="bg1"/>
              </a:solidFill>
              <a:ea typeface="Source Sans Pro"/>
              <a:cs typeface="Source Sans Pro"/>
              <a:sym typeface="Source Sans Pro"/>
            </a:endParaRPr>
          </a:p>
        </p:txBody>
      </p:sp>
    </p:spTree>
    <p:extLst>
      <p:ext uri="{BB962C8B-B14F-4D97-AF65-F5344CB8AC3E}">
        <p14:creationId xmlns:p14="http://schemas.microsoft.com/office/powerpoint/2010/main" val="38499615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1" y="4859081"/>
            <a:ext cx="3317351" cy="74428"/>
            <a:chOff x="1" y="4901613"/>
            <a:chExt cx="3317351" cy="74428"/>
          </a:xfrm>
        </p:grpSpPr>
        <p:sp>
          <p:nvSpPr>
            <p:cNvPr id="9" name="Snip Single Corner Rectangle 8"/>
            <p:cNvSpPr/>
            <p:nvPr/>
          </p:nvSpPr>
          <p:spPr>
            <a:xfrm>
              <a:off x="1" y="4901613"/>
              <a:ext cx="3157863" cy="74428"/>
            </a:xfrm>
            <a:prstGeom prst="snip1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Triangle 11"/>
            <p:cNvSpPr/>
            <p:nvPr/>
          </p:nvSpPr>
          <p:spPr>
            <a:xfrm>
              <a:off x="3157864" y="4907589"/>
              <a:ext cx="159488" cy="68452"/>
            </a:xfrm>
            <a:prstGeom prst="rtTriangl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p:cNvGrpSpPr/>
          <p:nvPr/>
        </p:nvGrpSpPr>
        <p:grpSpPr>
          <a:xfrm>
            <a:off x="3327994" y="4956361"/>
            <a:ext cx="5816006" cy="74017"/>
            <a:chOff x="3327994" y="4860244"/>
            <a:chExt cx="5837270" cy="74438"/>
          </a:xfrm>
        </p:grpSpPr>
        <p:sp>
          <p:nvSpPr>
            <p:cNvPr id="22" name="Snip Single Corner Rectangle 21"/>
            <p:cNvSpPr/>
            <p:nvPr/>
          </p:nvSpPr>
          <p:spPr>
            <a:xfrm rot="10800000">
              <a:off x="3519376" y="4860244"/>
              <a:ext cx="5645888" cy="74437"/>
            </a:xfrm>
            <a:prstGeom prst="snip1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ight Triangle 24"/>
            <p:cNvSpPr/>
            <p:nvPr/>
          </p:nvSpPr>
          <p:spPr>
            <a:xfrm rot="16200000" flipH="1">
              <a:off x="3397313" y="4791347"/>
              <a:ext cx="74016" cy="212653"/>
            </a:xfrm>
            <a:prstGeom prst="rtTriangl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TextBox 2">
            <a:extLst>
              <a:ext uri="{FF2B5EF4-FFF2-40B4-BE49-F238E27FC236}">
                <a16:creationId xmlns:a16="http://schemas.microsoft.com/office/drawing/2014/main" id="{A5BCB286-C676-47BB-9AD7-50844103E676}"/>
              </a:ext>
            </a:extLst>
          </p:cNvPr>
          <p:cNvSpPr txBox="1"/>
          <p:nvPr/>
        </p:nvSpPr>
        <p:spPr>
          <a:xfrm>
            <a:off x="232697" y="762918"/>
            <a:ext cx="8524568" cy="369332"/>
          </a:xfrm>
          <a:prstGeom prst="rect">
            <a:avLst/>
          </a:prstGeom>
          <a:solidFill>
            <a:srgbClr val="0D04C8"/>
          </a:solidFill>
        </p:spPr>
        <p:txBody>
          <a:bodyPr wrap="square" rtlCol="0">
            <a:spAutoFit/>
          </a:bodyPr>
          <a:lstStyle/>
          <a:p>
            <a:pPr algn="ctr"/>
            <a:r>
              <a:rPr lang="en-US" sz="1800" b="1" dirty="0" err="1" smtClean="0">
                <a:solidFill>
                  <a:schemeClr val="bg1"/>
                </a:solidFill>
                <a:latin typeface="+mj-lt"/>
                <a:cs typeface="Times New Roman" panose="02020603050405020304" pitchFamily="18" charset="0"/>
              </a:rPr>
              <a:t>Phần</a:t>
            </a:r>
            <a:r>
              <a:rPr lang="en-US" sz="1800" b="1" dirty="0" smtClean="0">
                <a:solidFill>
                  <a:schemeClr val="bg1"/>
                </a:solidFill>
                <a:latin typeface="+mj-lt"/>
                <a:cs typeface="Times New Roman" panose="02020603050405020304" pitchFamily="18" charset="0"/>
              </a:rPr>
              <a:t> </a:t>
            </a:r>
            <a:r>
              <a:rPr lang="en-US" sz="1800" b="1" dirty="0" err="1" smtClean="0">
                <a:solidFill>
                  <a:schemeClr val="bg1"/>
                </a:solidFill>
                <a:latin typeface="+mj-lt"/>
                <a:cs typeface="Times New Roman" panose="02020603050405020304" pitchFamily="18" charset="0"/>
              </a:rPr>
              <a:t>thứ</a:t>
            </a:r>
            <a:r>
              <a:rPr lang="en-US" sz="1800" b="1" dirty="0" smtClean="0">
                <a:solidFill>
                  <a:schemeClr val="bg1"/>
                </a:solidFill>
                <a:latin typeface="+mj-lt"/>
                <a:cs typeface="Times New Roman" panose="02020603050405020304" pitchFamily="18" charset="0"/>
              </a:rPr>
              <a:t> </a:t>
            </a:r>
            <a:r>
              <a:rPr lang="en-US" sz="1800" b="1" dirty="0" err="1" smtClean="0">
                <a:solidFill>
                  <a:schemeClr val="bg1"/>
                </a:solidFill>
                <a:latin typeface="+mj-lt"/>
                <a:cs typeface="Times New Roman" panose="02020603050405020304" pitchFamily="18" charset="0"/>
              </a:rPr>
              <a:t>bốn</a:t>
            </a:r>
            <a:r>
              <a:rPr lang="en-US" sz="1800" b="1" dirty="0" smtClean="0">
                <a:solidFill>
                  <a:schemeClr val="bg1"/>
                </a:solidFill>
                <a:latin typeface="+mj-lt"/>
                <a:cs typeface="Times New Roman" panose="02020603050405020304" pitchFamily="18" charset="0"/>
              </a:rPr>
              <a:t>. </a:t>
            </a:r>
            <a:r>
              <a:rPr lang="en-US" sz="1800" b="1" dirty="0">
                <a:solidFill>
                  <a:schemeClr val="bg1"/>
                </a:solidFill>
                <a:latin typeface="+mj-lt"/>
                <a:cs typeface="Times New Roman" panose="02020603050405020304" pitchFamily="18" charset="0"/>
              </a:rPr>
              <a:t>MỘT SỐ NGUYÊN TẮC CƠ BẢN CẦN LƯU Ý</a:t>
            </a:r>
          </a:p>
        </p:txBody>
      </p:sp>
      <p:sp>
        <p:nvSpPr>
          <p:cNvPr id="10" name="TextBox 9">
            <a:extLst>
              <a:ext uri="{FF2B5EF4-FFF2-40B4-BE49-F238E27FC236}">
                <a16:creationId xmlns:a16="http://schemas.microsoft.com/office/drawing/2014/main" id="{E2815467-2B71-46CF-82BD-F3E3BFFF7EB6}"/>
              </a:ext>
            </a:extLst>
          </p:cNvPr>
          <p:cNvSpPr txBox="1"/>
          <p:nvPr/>
        </p:nvSpPr>
        <p:spPr>
          <a:xfrm>
            <a:off x="370348" y="1293820"/>
            <a:ext cx="8554065" cy="2923877"/>
          </a:xfrm>
          <a:prstGeom prst="rect">
            <a:avLst/>
          </a:prstGeom>
          <a:noFill/>
        </p:spPr>
        <p:txBody>
          <a:bodyPr wrap="square" rtlCol="0">
            <a:spAutoFit/>
          </a:bodyPr>
          <a:lstStyle/>
          <a:p>
            <a:pPr marL="514350" indent="-514350" algn="just">
              <a:spcBef>
                <a:spcPts val="600"/>
              </a:spcBef>
              <a:spcAft>
                <a:spcPts val="600"/>
              </a:spcAft>
              <a:buAutoNum type="arabicParenBoth"/>
            </a:pPr>
            <a:r>
              <a:rPr lang="en-US" sz="1800" dirty="0" err="1">
                <a:solidFill>
                  <a:srgbClr val="0D04C8"/>
                </a:solidFill>
                <a:latin typeface="+mj-lt"/>
                <a:cs typeface="Times New Roman" panose="02020603050405020304" pitchFamily="18" charset="0"/>
              </a:rPr>
              <a:t>Làm</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đúng</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trước</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khi</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làm</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tốt</a:t>
            </a:r>
            <a:r>
              <a:rPr lang="en-US" sz="1800" dirty="0">
                <a:solidFill>
                  <a:srgbClr val="0D04C8"/>
                </a:solidFill>
                <a:latin typeface="+mj-lt"/>
                <a:cs typeface="Times New Roman" panose="02020603050405020304" pitchFamily="18" charset="0"/>
              </a:rPr>
              <a:t>; </a:t>
            </a:r>
          </a:p>
          <a:p>
            <a:pPr marL="514350" indent="-514350" algn="just">
              <a:spcBef>
                <a:spcPts val="600"/>
              </a:spcBef>
              <a:spcAft>
                <a:spcPts val="600"/>
              </a:spcAft>
              <a:buAutoNum type="arabicParenBoth"/>
            </a:pPr>
            <a:r>
              <a:rPr lang="en-US" sz="1800" dirty="0" err="1">
                <a:solidFill>
                  <a:srgbClr val="0D04C8"/>
                </a:solidFill>
                <a:latin typeface="+mj-lt"/>
                <a:cs typeface="Times New Roman" panose="02020603050405020304" pitchFamily="18" charset="0"/>
              </a:rPr>
              <a:t>Không</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sáng</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tạo</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về</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nghiệp</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vụ</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đã</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có</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quy</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định</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Nắm</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rõ</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quy</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chế</a:t>
            </a:r>
            <a:r>
              <a:rPr lang="en-US" sz="1800" dirty="0">
                <a:solidFill>
                  <a:srgbClr val="0D04C8"/>
                </a:solidFill>
                <a:latin typeface="+mj-lt"/>
                <a:cs typeface="Times New Roman" panose="02020603050405020304" pitchFamily="18" charset="0"/>
              </a:rPr>
              <a:t>;</a:t>
            </a:r>
          </a:p>
          <a:p>
            <a:pPr marL="514350" indent="-514350" algn="just">
              <a:spcBef>
                <a:spcPts val="600"/>
              </a:spcBef>
              <a:spcAft>
                <a:spcPts val="600"/>
              </a:spcAft>
              <a:buAutoNum type="arabicParenBoth"/>
            </a:pPr>
            <a:r>
              <a:rPr lang="en-US" sz="1800" dirty="0" err="1">
                <a:solidFill>
                  <a:srgbClr val="0D04C8"/>
                </a:solidFill>
                <a:latin typeface="+mj-lt"/>
                <a:cs typeface="Times New Roman" panose="02020603050405020304" pitchFamily="18" charset="0"/>
              </a:rPr>
              <a:t>Phối</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hợp</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các</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bên</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liên</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quan</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hiệu</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quả</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phân</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rõ</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trách</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nhiệm</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và</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chịu</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trách</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nhiệm</a:t>
            </a:r>
            <a:r>
              <a:rPr lang="en-US" sz="1800" dirty="0">
                <a:solidFill>
                  <a:srgbClr val="0D04C8"/>
                </a:solidFill>
                <a:latin typeface="+mj-lt"/>
                <a:cs typeface="Times New Roman" panose="02020603050405020304" pitchFamily="18" charset="0"/>
              </a:rPr>
              <a:t>;</a:t>
            </a:r>
          </a:p>
          <a:p>
            <a:pPr marL="514350" indent="-514350" algn="just">
              <a:spcBef>
                <a:spcPts val="600"/>
              </a:spcBef>
              <a:spcAft>
                <a:spcPts val="600"/>
              </a:spcAft>
              <a:buAutoNum type="arabicParenBoth"/>
            </a:pPr>
            <a:r>
              <a:rPr lang="en-US" sz="1800" dirty="0" err="1">
                <a:solidFill>
                  <a:srgbClr val="0D04C8"/>
                </a:solidFill>
                <a:latin typeface="+mj-lt"/>
                <a:cs typeface="Times New Roman" panose="02020603050405020304" pitchFamily="18" charset="0"/>
              </a:rPr>
              <a:t>Nếu</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có</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sự</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cố</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bất</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thường</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cần</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bình</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tĩnh</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thống</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nhất</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phương</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án</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xử</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lý</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báo</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cáo</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cấp</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trên</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kịp</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thời</a:t>
            </a:r>
            <a:r>
              <a:rPr lang="en-US" sz="1800" dirty="0">
                <a:solidFill>
                  <a:srgbClr val="0D04C8"/>
                </a:solidFill>
                <a:latin typeface="+mj-lt"/>
                <a:cs typeface="Times New Roman" panose="02020603050405020304" pitchFamily="18" charset="0"/>
              </a:rPr>
              <a:t>;</a:t>
            </a:r>
          </a:p>
          <a:p>
            <a:pPr marL="514350" indent="-514350" algn="just">
              <a:spcBef>
                <a:spcPts val="600"/>
              </a:spcBef>
              <a:spcAft>
                <a:spcPts val="600"/>
              </a:spcAft>
              <a:buAutoNum type="arabicParenBoth"/>
            </a:pPr>
            <a:r>
              <a:rPr lang="en-US" sz="1800" dirty="0">
                <a:solidFill>
                  <a:srgbClr val="0D04C8"/>
                </a:solidFill>
                <a:latin typeface="+mj-lt"/>
                <a:cs typeface="Times New Roman" panose="02020603050405020304" pitchFamily="18" charset="0"/>
              </a:rPr>
              <a:t>Chia </a:t>
            </a:r>
            <a:r>
              <a:rPr lang="en-US" sz="1800" dirty="0" err="1">
                <a:solidFill>
                  <a:srgbClr val="0D04C8"/>
                </a:solidFill>
                <a:latin typeface="+mj-lt"/>
                <a:cs typeface="Times New Roman" panose="02020603050405020304" pitchFamily="18" charset="0"/>
              </a:rPr>
              <a:t>sẻ</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truyền</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thông</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nếu</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có</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cần</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đầy</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đủ</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rõ</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nội</a:t>
            </a:r>
            <a:r>
              <a:rPr lang="en-US" sz="1800" dirty="0">
                <a:solidFill>
                  <a:srgbClr val="0D04C8"/>
                </a:solidFill>
                <a:latin typeface="+mj-lt"/>
                <a:cs typeface="Times New Roman" panose="02020603050405020304" pitchFamily="18" charset="0"/>
              </a:rPr>
              <a:t> dung, </a:t>
            </a:r>
            <a:r>
              <a:rPr lang="en-US" sz="1800" dirty="0" err="1">
                <a:solidFill>
                  <a:srgbClr val="0D04C8"/>
                </a:solidFill>
                <a:latin typeface="+mj-lt"/>
                <a:cs typeface="Times New Roman" panose="02020603050405020304" pitchFamily="18" charset="0"/>
              </a:rPr>
              <a:t>kịp</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thời</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đúng</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nội</a:t>
            </a:r>
            <a:r>
              <a:rPr lang="en-US" sz="1800" dirty="0">
                <a:solidFill>
                  <a:srgbClr val="0D04C8"/>
                </a:solidFill>
                <a:latin typeface="+mj-lt"/>
                <a:cs typeface="Times New Roman" panose="02020603050405020304" pitchFamily="18" charset="0"/>
              </a:rPr>
              <a:t> dung </a:t>
            </a:r>
            <a:r>
              <a:rPr lang="en-US" sz="1800" dirty="0" err="1">
                <a:solidFill>
                  <a:srgbClr val="0D04C8"/>
                </a:solidFill>
                <a:latin typeface="+mj-lt"/>
                <a:cs typeface="Times New Roman" panose="02020603050405020304" pitchFamily="18" charset="0"/>
              </a:rPr>
              <a:t>quy</a:t>
            </a:r>
            <a:r>
              <a:rPr lang="en-US" sz="1800" dirty="0">
                <a:solidFill>
                  <a:srgbClr val="0D04C8"/>
                </a:solidFill>
                <a:latin typeface="+mj-lt"/>
                <a:cs typeface="Times New Roman" panose="02020603050405020304" pitchFamily="18" charset="0"/>
              </a:rPr>
              <a:t> </a:t>
            </a:r>
            <a:r>
              <a:rPr lang="en-US" sz="1800" dirty="0" err="1">
                <a:solidFill>
                  <a:srgbClr val="0D04C8"/>
                </a:solidFill>
                <a:latin typeface="+mj-lt"/>
                <a:cs typeface="Times New Roman" panose="02020603050405020304" pitchFamily="18" charset="0"/>
              </a:rPr>
              <a:t>chế</a:t>
            </a:r>
            <a:r>
              <a:rPr lang="en-US" sz="1800" dirty="0">
                <a:solidFill>
                  <a:srgbClr val="0D04C8"/>
                </a:solidFill>
                <a:latin typeface="+mj-lt"/>
                <a:cs typeface="Times New Roman" panose="02020603050405020304" pitchFamily="18" charset="0"/>
              </a:rPr>
              <a:t>.</a:t>
            </a:r>
          </a:p>
        </p:txBody>
      </p:sp>
    </p:spTree>
    <p:extLst>
      <p:ext uri="{BB962C8B-B14F-4D97-AF65-F5344CB8AC3E}">
        <p14:creationId xmlns:p14="http://schemas.microsoft.com/office/powerpoint/2010/main" val="7191325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1" y="4859081"/>
            <a:ext cx="3317351" cy="74428"/>
            <a:chOff x="1" y="4901613"/>
            <a:chExt cx="3317351" cy="74428"/>
          </a:xfrm>
        </p:grpSpPr>
        <p:sp>
          <p:nvSpPr>
            <p:cNvPr id="9" name="Snip Single Corner Rectangle 8"/>
            <p:cNvSpPr/>
            <p:nvPr/>
          </p:nvSpPr>
          <p:spPr>
            <a:xfrm>
              <a:off x="1" y="4901613"/>
              <a:ext cx="3157863" cy="74428"/>
            </a:xfrm>
            <a:prstGeom prst="snip1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Triangle 11"/>
            <p:cNvSpPr/>
            <p:nvPr/>
          </p:nvSpPr>
          <p:spPr>
            <a:xfrm>
              <a:off x="3157864" y="4907589"/>
              <a:ext cx="159488" cy="68452"/>
            </a:xfrm>
            <a:prstGeom prst="rtTriangl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p:cNvGrpSpPr/>
          <p:nvPr/>
        </p:nvGrpSpPr>
        <p:grpSpPr>
          <a:xfrm>
            <a:off x="3327994" y="4956361"/>
            <a:ext cx="5816006" cy="74017"/>
            <a:chOff x="3327994" y="4860244"/>
            <a:chExt cx="5837270" cy="74438"/>
          </a:xfrm>
        </p:grpSpPr>
        <p:sp>
          <p:nvSpPr>
            <p:cNvPr id="22" name="Snip Single Corner Rectangle 21"/>
            <p:cNvSpPr/>
            <p:nvPr/>
          </p:nvSpPr>
          <p:spPr>
            <a:xfrm rot="10800000">
              <a:off x="3519376" y="4860244"/>
              <a:ext cx="5645888" cy="74437"/>
            </a:xfrm>
            <a:prstGeom prst="snip1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ight Triangle 24"/>
            <p:cNvSpPr/>
            <p:nvPr/>
          </p:nvSpPr>
          <p:spPr>
            <a:xfrm rot="16200000" flipH="1">
              <a:off x="3397313" y="4791347"/>
              <a:ext cx="74016" cy="212653"/>
            </a:xfrm>
            <a:prstGeom prst="rtTriangl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TextBox 2">
            <a:extLst>
              <a:ext uri="{FF2B5EF4-FFF2-40B4-BE49-F238E27FC236}">
                <a16:creationId xmlns:a16="http://schemas.microsoft.com/office/drawing/2014/main" id="{A5BCB286-C676-47BB-9AD7-50844103E676}"/>
              </a:ext>
            </a:extLst>
          </p:cNvPr>
          <p:cNvSpPr txBox="1"/>
          <p:nvPr/>
        </p:nvSpPr>
        <p:spPr>
          <a:xfrm>
            <a:off x="104877" y="2033141"/>
            <a:ext cx="8934245" cy="1138773"/>
          </a:xfrm>
          <a:prstGeom prst="rect">
            <a:avLst/>
          </a:prstGeom>
          <a:solidFill>
            <a:srgbClr val="0D04C8"/>
          </a:solidFill>
        </p:spPr>
        <p:txBody>
          <a:bodyPr wrap="square" rtlCol="0">
            <a:spAutoFit/>
          </a:bodyPr>
          <a:lstStyle/>
          <a:p>
            <a:pPr algn="ctr"/>
            <a:r>
              <a:rPr lang="en-US" sz="2800" b="1" dirty="0">
                <a:solidFill>
                  <a:schemeClr val="bg1"/>
                </a:solidFill>
                <a:latin typeface="Times New Roman" panose="02020603050405020304" pitchFamily="18" charset="0"/>
                <a:cs typeface="Times New Roman" panose="02020603050405020304" pitchFamily="18" charset="0"/>
              </a:rPr>
              <a:t>CHÚC KỲ THI TỐT NGHIỆP THPT NĂM 2023 </a:t>
            </a:r>
          </a:p>
          <a:p>
            <a:pPr algn="ctr"/>
            <a:endParaRPr lang="en-US" sz="1000" b="1" dirty="0">
              <a:solidFill>
                <a:schemeClr val="bg1"/>
              </a:solidFill>
              <a:latin typeface="Times New Roman" panose="02020603050405020304" pitchFamily="18" charset="0"/>
              <a:cs typeface="Times New Roman" panose="02020603050405020304" pitchFamily="18" charset="0"/>
            </a:endParaRPr>
          </a:p>
          <a:p>
            <a:pPr algn="ctr"/>
            <a:r>
              <a:rPr lang="en-US" sz="2800" b="1" dirty="0">
                <a:solidFill>
                  <a:schemeClr val="bg1"/>
                </a:solidFill>
                <a:latin typeface="Times New Roman" panose="02020603050405020304" pitchFamily="18" charset="0"/>
                <a:cs typeface="Times New Roman" panose="02020603050405020304" pitchFamily="18" charset="0"/>
              </a:rPr>
              <a:t>THÀNH </a:t>
            </a:r>
            <a:r>
              <a:rPr lang="en-US" sz="2800" b="1" dirty="0" smtClean="0">
                <a:solidFill>
                  <a:schemeClr val="bg1"/>
                </a:solidFill>
                <a:latin typeface="Times New Roman" panose="02020603050405020304" pitchFamily="18" charset="0"/>
                <a:cs typeface="Times New Roman" panose="02020603050405020304" pitchFamily="18" charset="0"/>
              </a:rPr>
              <a:t>CÔNG !</a:t>
            </a:r>
            <a:endParaRPr lang="en-US" sz="28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27192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1" y="4859081"/>
            <a:ext cx="3317351" cy="74428"/>
            <a:chOff x="1" y="4901613"/>
            <a:chExt cx="3317351" cy="74428"/>
          </a:xfrm>
        </p:grpSpPr>
        <p:sp>
          <p:nvSpPr>
            <p:cNvPr id="9" name="Snip Single Corner Rectangle 8"/>
            <p:cNvSpPr/>
            <p:nvPr/>
          </p:nvSpPr>
          <p:spPr>
            <a:xfrm>
              <a:off x="1" y="4901613"/>
              <a:ext cx="3157863" cy="74428"/>
            </a:xfrm>
            <a:prstGeom prst="snip1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Triangle 11"/>
            <p:cNvSpPr/>
            <p:nvPr/>
          </p:nvSpPr>
          <p:spPr>
            <a:xfrm>
              <a:off x="3157864" y="4907589"/>
              <a:ext cx="159488" cy="68452"/>
            </a:xfrm>
            <a:prstGeom prst="rtTriangl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p:cNvGrpSpPr/>
          <p:nvPr/>
        </p:nvGrpSpPr>
        <p:grpSpPr>
          <a:xfrm>
            <a:off x="3327994" y="4956361"/>
            <a:ext cx="5816006" cy="74017"/>
            <a:chOff x="3327994" y="4860244"/>
            <a:chExt cx="5837270" cy="74438"/>
          </a:xfrm>
        </p:grpSpPr>
        <p:sp>
          <p:nvSpPr>
            <p:cNvPr id="22" name="Snip Single Corner Rectangle 21"/>
            <p:cNvSpPr/>
            <p:nvPr/>
          </p:nvSpPr>
          <p:spPr>
            <a:xfrm rot="10800000">
              <a:off x="3519376" y="4860244"/>
              <a:ext cx="5645888" cy="74437"/>
            </a:xfrm>
            <a:prstGeom prst="snip1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ight Triangle 24"/>
            <p:cNvSpPr/>
            <p:nvPr/>
          </p:nvSpPr>
          <p:spPr>
            <a:xfrm rot="16200000" flipH="1">
              <a:off x="3397313" y="4791347"/>
              <a:ext cx="74016" cy="212653"/>
            </a:xfrm>
            <a:prstGeom prst="rtTriangl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TextBox 16">
            <a:extLst>
              <a:ext uri="{FF2B5EF4-FFF2-40B4-BE49-F238E27FC236}">
                <a16:creationId xmlns:a16="http://schemas.microsoft.com/office/drawing/2014/main" id="{EA582F6A-D704-4255-BC9C-F8E9F82FBFC6}"/>
              </a:ext>
            </a:extLst>
          </p:cNvPr>
          <p:cNvSpPr txBox="1"/>
          <p:nvPr/>
        </p:nvSpPr>
        <p:spPr>
          <a:xfrm>
            <a:off x="519639" y="1498602"/>
            <a:ext cx="8429797" cy="1754326"/>
          </a:xfrm>
          <a:prstGeom prst="rect">
            <a:avLst/>
          </a:prstGeom>
          <a:noFill/>
        </p:spPr>
        <p:txBody>
          <a:bodyPr wrap="square" rtlCol="0">
            <a:spAutoFit/>
          </a:bodyPr>
          <a:lstStyle/>
          <a:p>
            <a:pPr>
              <a:spcBef>
                <a:spcPts val="500"/>
              </a:spcBef>
              <a:spcAft>
                <a:spcPts val="300"/>
              </a:spcAft>
            </a:pPr>
            <a:r>
              <a:rPr lang="en-US" sz="2200" b="1" dirty="0">
                <a:solidFill>
                  <a:srgbClr val="0D04C8"/>
                </a:solidFill>
                <a:latin typeface="+mj-lt"/>
                <a:cs typeface="Calibri" panose="020F0502020204030204" pitchFamily="34" charset="0"/>
              </a:rPr>
              <a:t>I. </a:t>
            </a:r>
            <a:r>
              <a:rPr lang="en-US" sz="2200" b="1" dirty="0" err="1">
                <a:solidFill>
                  <a:srgbClr val="0D04C8"/>
                </a:solidFill>
                <a:latin typeface="+mj-lt"/>
                <a:cs typeface="Calibri" panose="020F0502020204030204" pitchFamily="34" charset="0"/>
              </a:rPr>
              <a:t>Các</a:t>
            </a:r>
            <a:r>
              <a:rPr lang="en-US" sz="2200" b="1" dirty="0">
                <a:solidFill>
                  <a:srgbClr val="0D04C8"/>
                </a:solidFill>
                <a:latin typeface="+mj-lt"/>
                <a:cs typeface="Calibri" panose="020F0502020204030204" pitchFamily="34" charset="0"/>
              </a:rPr>
              <a:t> </a:t>
            </a:r>
            <a:r>
              <a:rPr lang="en-US" sz="2200" b="1" dirty="0" err="1">
                <a:solidFill>
                  <a:srgbClr val="0D04C8"/>
                </a:solidFill>
                <a:latin typeface="+mj-lt"/>
                <a:cs typeface="Calibri" panose="020F0502020204030204" pitchFamily="34" charset="0"/>
              </a:rPr>
              <a:t>văn</a:t>
            </a:r>
            <a:r>
              <a:rPr lang="en-US" sz="2200" b="1" dirty="0">
                <a:solidFill>
                  <a:srgbClr val="0D04C8"/>
                </a:solidFill>
                <a:latin typeface="+mj-lt"/>
                <a:cs typeface="Calibri" panose="020F0502020204030204" pitchFamily="34" charset="0"/>
              </a:rPr>
              <a:t> </a:t>
            </a:r>
            <a:r>
              <a:rPr lang="en-US" sz="2200" b="1" dirty="0" err="1">
                <a:solidFill>
                  <a:srgbClr val="0D04C8"/>
                </a:solidFill>
                <a:latin typeface="+mj-lt"/>
                <a:cs typeface="Calibri" panose="020F0502020204030204" pitchFamily="34" charset="0"/>
              </a:rPr>
              <a:t>bản</a:t>
            </a:r>
            <a:r>
              <a:rPr lang="en-US" sz="2200" b="1" dirty="0">
                <a:solidFill>
                  <a:srgbClr val="0D04C8"/>
                </a:solidFill>
                <a:latin typeface="+mj-lt"/>
                <a:cs typeface="Calibri" panose="020F0502020204030204" pitchFamily="34" charset="0"/>
              </a:rPr>
              <a:t> </a:t>
            </a:r>
            <a:r>
              <a:rPr lang="en-US" sz="2200" b="1" dirty="0" err="1">
                <a:solidFill>
                  <a:srgbClr val="0D04C8"/>
                </a:solidFill>
                <a:latin typeface="+mj-lt"/>
                <a:cs typeface="Calibri" panose="020F0502020204030204" pitchFamily="34" charset="0"/>
              </a:rPr>
              <a:t>chỉ</a:t>
            </a:r>
            <a:r>
              <a:rPr lang="en-US" sz="2200" b="1" dirty="0">
                <a:solidFill>
                  <a:srgbClr val="0D04C8"/>
                </a:solidFill>
                <a:latin typeface="+mj-lt"/>
                <a:cs typeface="Calibri" panose="020F0502020204030204" pitchFamily="34" charset="0"/>
              </a:rPr>
              <a:t> </a:t>
            </a:r>
            <a:r>
              <a:rPr lang="en-US" sz="2200" b="1" dirty="0" err="1">
                <a:solidFill>
                  <a:srgbClr val="0D04C8"/>
                </a:solidFill>
                <a:latin typeface="+mj-lt"/>
                <a:cs typeface="Calibri" panose="020F0502020204030204" pitchFamily="34" charset="0"/>
              </a:rPr>
              <a:t>đạo</a:t>
            </a:r>
            <a:r>
              <a:rPr lang="en-US" sz="2200" b="1" dirty="0">
                <a:solidFill>
                  <a:srgbClr val="0D04C8"/>
                </a:solidFill>
                <a:latin typeface="+mj-lt"/>
                <a:cs typeface="Calibri" panose="020F0502020204030204" pitchFamily="34" charset="0"/>
              </a:rPr>
              <a:t>, </a:t>
            </a:r>
            <a:r>
              <a:rPr lang="en-US" sz="2200" b="1" dirty="0" err="1">
                <a:solidFill>
                  <a:srgbClr val="0D04C8"/>
                </a:solidFill>
                <a:latin typeface="+mj-lt"/>
                <a:cs typeface="Calibri" panose="020F0502020204030204" pitchFamily="34" charset="0"/>
              </a:rPr>
              <a:t>hướng</a:t>
            </a:r>
            <a:r>
              <a:rPr lang="en-US" sz="2200" b="1" dirty="0">
                <a:solidFill>
                  <a:srgbClr val="0D04C8"/>
                </a:solidFill>
                <a:latin typeface="+mj-lt"/>
                <a:cs typeface="Calibri" panose="020F0502020204030204" pitchFamily="34" charset="0"/>
              </a:rPr>
              <a:t> </a:t>
            </a:r>
            <a:r>
              <a:rPr lang="en-US" sz="2200" b="1" dirty="0" err="1">
                <a:solidFill>
                  <a:srgbClr val="0D04C8"/>
                </a:solidFill>
                <a:latin typeface="+mj-lt"/>
                <a:cs typeface="Calibri" panose="020F0502020204030204" pitchFamily="34" charset="0"/>
              </a:rPr>
              <a:t>dẫn</a:t>
            </a:r>
            <a:endParaRPr lang="en-US" sz="2200" b="1" dirty="0">
              <a:solidFill>
                <a:srgbClr val="0D04C8"/>
              </a:solidFill>
              <a:latin typeface="+mj-lt"/>
              <a:cs typeface="Calibri" panose="020F0502020204030204" pitchFamily="34" charset="0"/>
            </a:endParaRPr>
          </a:p>
          <a:p>
            <a:pPr>
              <a:spcBef>
                <a:spcPts val="500"/>
              </a:spcBef>
              <a:spcAft>
                <a:spcPts val="300"/>
              </a:spcAft>
            </a:pPr>
            <a:r>
              <a:rPr lang="en-US" sz="2200" b="1" dirty="0">
                <a:solidFill>
                  <a:srgbClr val="0D04C8"/>
                </a:solidFill>
                <a:latin typeface="+mj-lt"/>
                <a:cs typeface="Calibri" panose="020F0502020204030204" pitchFamily="34" charset="0"/>
              </a:rPr>
              <a:t>II. </a:t>
            </a:r>
            <a:r>
              <a:rPr lang="en-US" sz="2200" b="1" kern="0" dirty="0" err="1">
                <a:solidFill>
                  <a:srgbClr val="0D04C8"/>
                </a:solidFill>
                <a:latin typeface="+mj-lt"/>
                <a:cs typeface="Calibri" panose="020F0502020204030204" pitchFamily="34" charset="0"/>
                <a:sym typeface="Source Sans Pro"/>
              </a:rPr>
              <a:t>N</a:t>
            </a:r>
            <a:r>
              <a:rPr lang="en-US" sz="2200" b="1" kern="0" dirty="0" err="1">
                <a:solidFill>
                  <a:srgbClr val="0D04C8"/>
                </a:solidFill>
                <a:latin typeface="+mj-lt"/>
                <a:ea typeface="Source Sans Pro"/>
                <a:cs typeface="Source Sans Pro"/>
                <a:sym typeface="Source Sans Pro"/>
              </a:rPr>
              <a:t>hững</a:t>
            </a:r>
            <a:r>
              <a:rPr lang="en-US" sz="2200" b="1" kern="0" dirty="0">
                <a:solidFill>
                  <a:srgbClr val="0D04C8"/>
                </a:solidFill>
                <a:latin typeface="+mj-lt"/>
                <a:ea typeface="Source Sans Pro"/>
                <a:cs typeface="Source Sans Pro"/>
                <a:sym typeface="Source Sans Pro"/>
              </a:rPr>
              <a:t> </a:t>
            </a:r>
            <a:r>
              <a:rPr lang="en-US" sz="2200" b="1" kern="0" dirty="0" err="1">
                <a:solidFill>
                  <a:srgbClr val="0D04C8"/>
                </a:solidFill>
                <a:latin typeface="+mj-lt"/>
                <a:ea typeface="Source Sans Pro"/>
                <a:cs typeface="Source Sans Pro"/>
                <a:sym typeface="Source Sans Pro"/>
              </a:rPr>
              <a:t>nội</a:t>
            </a:r>
            <a:r>
              <a:rPr lang="en-US" sz="2200" b="1" kern="0" dirty="0">
                <a:solidFill>
                  <a:srgbClr val="0D04C8"/>
                </a:solidFill>
                <a:latin typeface="+mj-lt"/>
                <a:ea typeface="Source Sans Pro"/>
                <a:cs typeface="Source Sans Pro"/>
                <a:sym typeface="Source Sans Pro"/>
              </a:rPr>
              <a:t> dung </a:t>
            </a:r>
            <a:r>
              <a:rPr lang="en-US" sz="2200" b="1" kern="0" dirty="0" err="1">
                <a:solidFill>
                  <a:srgbClr val="0D04C8"/>
                </a:solidFill>
                <a:latin typeface="+mj-lt"/>
                <a:ea typeface="Source Sans Pro"/>
                <a:cs typeface="Source Sans Pro"/>
                <a:sym typeface="Source Sans Pro"/>
              </a:rPr>
              <a:t>cần</a:t>
            </a:r>
            <a:r>
              <a:rPr lang="en-US" sz="2200" b="1" kern="0" dirty="0">
                <a:solidFill>
                  <a:srgbClr val="0D04C8"/>
                </a:solidFill>
                <a:latin typeface="+mj-lt"/>
                <a:ea typeface="Source Sans Pro"/>
                <a:cs typeface="Source Sans Pro"/>
                <a:sym typeface="Source Sans Pro"/>
              </a:rPr>
              <a:t> l</a:t>
            </a:r>
            <a:r>
              <a:rPr lang="vi-VN" sz="2200" b="1" kern="0" dirty="0">
                <a:solidFill>
                  <a:srgbClr val="0D04C8"/>
                </a:solidFill>
                <a:latin typeface="+mj-lt"/>
                <a:ea typeface="Source Sans Pro"/>
                <a:cs typeface="Source Sans Pro"/>
                <a:sym typeface="Source Sans Pro"/>
              </a:rPr>
              <a:t>ư</a:t>
            </a:r>
            <a:r>
              <a:rPr lang="en-US" sz="2200" b="1" kern="0" dirty="0">
                <a:solidFill>
                  <a:srgbClr val="0D04C8"/>
                </a:solidFill>
                <a:latin typeface="+mj-lt"/>
                <a:ea typeface="Source Sans Pro"/>
                <a:cs typeface="Source Sans Pro"/>
                <a:sym typeface="Source Sans Pro"/>
              </a:rPr>
              <a:t>u ý </a:t>
            </a:r>
            <a:r>
              <a:rPr lang="en-US" sz="2200" b="1" kern="0" dirty="0" err="1">
                <a:solidFill>
                  <a:srgbClr val="0D04C8"/>
                </a:solidFill>
                <a:latin typeface="+mj-lt"/>
                <a:ea typeface="Source Sans Pro"/>
                <a:cs typeface="Source Sans Pro"/>
                <a:sym typeface="Source Sans Pro"/>
              </a:rPr>
              <a:t>trong</a:t>
            </a:r>
            <a:r>
              <a:rPr lang="en-US" sz="2200" b="1" kern="0" dirty="0">
                <a:solidFill>
                  <a:srgbClr val="0D04C8"/>
                </a:solidFill>
                <a:latin typeface="+mj-lt"/>
                <a:ea typeface="Source Sans Pro"/>
                <a:cs typeface="Source Sans Pro"/>
                <a:sym typeface="Source Sans Pro"/>
              </a:rPr>
              <a:t> </a:t>
            </a:r>
            <a:r>
              <a:rPr lang="en-US" sz="2200" b="1" kern="0" dirty="0" err="1">
                <a:solidFill>
                  <a:srgbClr val="0D04C8"/>
                </a:solidFill>
                <a:latin typeface="+mj-lt"/>
                <a:ea typeface="Source Sans Pro"/>
                <a:cs typeface="Source Sans Pro"/>
                <a:sym typeface="Source Sans Pro"/>
              </a:rPr>
              <a:t>chuẩn</a:t>
            </a:r>
            <a:r>
              <a:rPr lang="en-US" sz="2200" b="1" kern="0" dirty="0">
                <a:solidFill>
                  <a:srgbClr val="0D04C8"/>
                </a:solidFill>
                <a:latin typeface="+mj-lt"/>
                <a:ea typeface="Source Sans Pro"/>
                <a:cs typeface="Source Sans Pro"/>
                <a:sym typeface="Source Sans Pro"/>
              </a:rPr>
              <a:t> </a:t>
            </a:r>
            <a:r>
              <a:rPr lang="en-US" sz="2200" b="1" kern="0" dirty="0" err="1">
                <a:solidFill>
                  <a:srgbClr val="0D04C8"/>
                </a:solidFill>
                <a:latin typeface="+mj-lt"/>
                <a:ea typeface="Source Sans Pro"/>
                <a:cs typeface="Source Sans Pro"/>
                <a:sym typeface="Source Sans Pro"/>
              </a:rPr>
              <a:t>bị</a:t>
            </a:r>
            <a:r>
              <a:rPr lang="en-US" sz="2200" b="1" kern="0" dirty="0">
                <a:solidFill>
                  <a:srgbClr val="0D04C8"/>
                </a:solidFill>
                <a:latin typeface="+mj-lt"/>
                <a:ea typeface="Source Sans Pro"/>
                <a:cs typeface="Source Sans Pro"/>
                <a:sym typeface="Source Sans Pro"/>
              </a:rPr>
              <a:t> </a:t>
            </a:r>
            <a:r>
              <a:rPr lang="en-US" sz="2200" b="1" kern="0" dirty="0" err="1">
                <a:solidFill>
                  <a:srgbClr val="0D04C8"/>
                </a:solidFill>
                <a:latin typeface="+mj-lt"/>
                <a:ea typeface="Source Sans Pro"/>
                <a:cs typeface="Source Sans Pro"/>
                <a:sym typeface="Source Sans Pro"/>
              </a:rPr>
              <a:t>và</a:t>
            </a:r>
            <a:r>
              <a:rPr lang="en-US" sz="2200" b="1" kern="0" dirty="0">
                <a:solidFill>
                  <a:srgbClr val="0D04C8"/>
                </a:solidFill>
                <a:latin typeface="+mj-lt"/>
                <a:ea typeface="Source Sans Pro"/>
                <a:cs typeface="Source Sans Pro"/>
                <a:sym typeface="Source Sans Pro"/>
              </a:rPr>
              <a:t> </a:t>
            </a:r>
            <a:r>
              <a:rPr lang="en-US" sz="2200" b="1" kern="0" dirty="0" err="1">
                <a:solidFill>
                  <a:srgbClr val="0D04C8"/>
                </a:solidFill>
                <a:latin typeface="+mj-lt"/>
                <a:ea typeface="Source Sans Pro"/>
                <a:cs typeface="Source Sans Pro"/>
                <a:sym typeface="Source Sans Pro"/>
              </a:rPr>
              <a:t>tổ</a:t>
            </a:r>
            <a:r>
              <a:rPr lang="en-US" sz="2200" b="1" kern="0" dirty="0">
                <a:solidFill>
                  <a:srgbClr val="0D04C8"/>
                </a:solidFill>
                <a:latin typeface="+mj-lt"/>
                <a:ea typeface="Source Sans Pro"/>
                <a:cs typeface="Source Sans Pro"/>
                <a:sym typeface="Source Sans Pro"/>
              </a:rPr>
              <a:t> </a:t>
            </a:r>
            <a:r>
              <a:rPr lang="en-US" sz="2200" b="1" kern="0" dirty="0" err="1">
                <a:solidFill>
                  <a:srgbClr val="0D04C8"/>
                </a:solidFill>
                <a:latin typeface="+mj-lt"/>
                <a:ea typeface="Source Sans Pro"/>
                <a:cs typeface="Source Sans Pro"/>
                <a:sym typeface="Source Sans Pro"/>
              </a:rPr>
              <a:t>chức</a:t>
            </a:r>
            <a:r>
              <a:rPr lang="en-US" sz="2200" b="1" kern="0" dirty="0">
                <a:solidFill>
                  <a:srgbClr val="0D04C8"/>
                </a:solidFill>
                <a:latin typeface="+mj-lt"/>
                <a:ea typeface="Source Sans Pro"/>
                <a:cs typeface="Source Sans Pro"/>
                <a:sym typeface="Source Sans Pro"/>
              </a:rPr>
              <a:t> </a:t>
            </a:r>
            <a:r>
              <a:rPr lang="en-US" sz="2200" b="1" kern="0" dirty="0" err="1">
                <a:solidFill>
                  <a:srgbClr val="0D04C8"/>
                </a:solidFill>
                <a:latin typeface="+mj-lt"/>
                <a:ea typeface="Source Sans Pro"/>
                <a:cs typeface="Source Sans Pro"/>
                <a:sym typeface="Source Sans Pro"/>
              </a:rPr>
              <a:t>kỳ</a:t>
            </a:r>
            <a:r>
              <a:rPr lang="en-US" sz="2200" b="1" kern="0" dirty="0">
                <a:solidFill>
                  <a:srgbClr val="0D04C8"/>
                </a:solidFill>
                <a:latin typeface="+mj-lt"/>
                <a:ea typeface="Source Sans Pro"/>
                <a:cs typeface="Source Sans Pro"/>
                <a:sym typeface="Source Sans Pro"/>
              </a:rPr>
              <a:t> </a:t>
            </a:r>
            <a:r>
              <a:rPr lang="en-US" sz="2200" b="1" kern="0" dirty="0" err="1">
                <a:solidFill>
                  <a:srgbClr val="0D04C8"/>
                </a:solidFill>
                <a:latin typeface="+mj-lt"/>
                <a:ea typeface="Source Sans Pro"/>
                <a:cs typeface="Source Sans Pro"/>
                <a:sym typeface="Source Sans Pro"/>
              </a:rPr>
              <a:t>thi</a:t>
            </a:r>
            <a:endParaRPr lang="en-US" sz="2200" b="1" dirty="0">
              <a:solidFill>
                <a:srgbClr val="0D04C8"/>
              </a:solidFill>
              <a:latin typeface="+mj-lt"/>
            </a:endParaRPr>
          </a:p>
          <a:p>
            <a:pPr>
              <a:spcBef>
                <a:spcPts val="500"/>
              </a:spcBef>
              <a:spcAft>
                <a:spcPts val="300"/>
              </a:spcAft>
            </a:pPr>
            <a:r>
              <a:rPr lang="en-US" sz="2200" b="1" dirty="0">
                <a:solidFill>
                  <a:srgbClr val="0D04C8"/>
                </a:solidFill>
                <a:latin typeface="+mj-lt"/>
                <a:cs typeface="Calibri" panose="020F0502020204030204" pitchFamily="34" charset="0"/>
              </a:rPr>
              <a:t>III. </a:t>
            </a:r>
            <a:r>
              <a:rPr lang="en-US" sz="2200" b="1" kern="0" dirty="0" err="1">
                <a:solidFill>
                  <a:srgbClr val="0D04C8"/>
                </a:solidFill>
                <a:latin typeface="+mj-lt"/>
                <a:cs typeface="Calibri" panose="020F0502020204030204" pitchFamily="34" charset="0"/>
                <a:sym typeface="Source Sans Pro"/>
              </a:rPr>
              <a:t>Ứ</a:t>
            </a:r>
            <a:r>
              <a:rPr lang="en-US" sz="2200" b="1" kern="0" dirty="0" err="1">
                <a:solidFill>
                  <a:srgbClr val="0D04C8"/>
                </a:solidFill>
                <a:latin typeface="+mj-lt"/>
                <a:ea typeface="Source Sans Pro"/>
                <a:cs typeface="Source Sans Pro"/>
                <a:sym typeface="Source Sans Pro"/>
              </a:rPr>
              <a:t>ng</a:t>
            </a:r>
            <a:r>
              <a:rPr lang="en-US" sz="2200" b="1" kern="0" dirty="0">
                <a:solidFill>
                  <a:srgbClr val="0D04C8"/>
                </a:solidFill>
                <a:latin typeface="+mj-lt"/>
                <a:ea typeface="Source Sans Pro"/>
                <a:cs typeface="Source Sans Pro"/>
                <a:sym typeface="Source Sans Pro"/>
              </a:rPr>
              <a:t> </a:t>
            </a:r>
            <a:r>
              <a:rPr lang="en-US" sz="2200" b="1" kern="0" dirty="0" err="1">
                <a:solidFill>
                  <a:srgbClr val="0D04C8"/>
                </a:solidFill>
                <a:latin typeface="+mj-lt"/>
                <a:ea typeface="Source Sans Pro"/>
                <a:cs typeface="Source Sans Pro"/>
                <a:sym typeface="Source Sans Pro"/>
              </a:rPr>
              <a:t>dụng</a:t>
            </a:r>
            <a:r>
              <a:rPr lang="en-US" sz="2200" b="1" kern="0" dirty="0">
                <a:solidFill>
                  <a:srgbClr val="0D04C8"/>
                </a:solidFill>
                <a:latin typeface="+mj-lt"/>
                <a:ea typeface="Source Sans Pro"/>
                <a:cs typeface="Source Sans Pro"/>
                <a:sym typeface="Source Sans Pro"/>
              </a:rPr>
              <a:t> </a:t>
            </a:r>
            <a:r>
              <a:rPr lang="en-US" sz="2200" b="1" kern="0" dirty="0" err="1">
                <a:solidFill>
                  <a:srgbClr val="0D04C8"/>
                </a:solidFill>
                <a:latin typeface="+mj-lt"/>
                <a:ea typeface="Source Sans Pro"/>
                <a:cs typeface="Source Sans Pro"/>
                <a:sym typeface="Source Sans Pro"/>
              </a:rPr>
              <a:t>công</a:t>
            </a:r>
            <a:r>
              <a:rPr lang="en-US" sz="2200" b="1" kern="0" dirty="0">
                <a:solidFill>
                  <a:srgbClr val="0D04C8"/>
                </a:solidFill>
                <a:latin typeface="+mj-lt"/>
                <a:ea typeface="Source Sans Pro"/>
                <a:cs typeface="Source Sans Pro"/>
                <a:sym typeface="Source Sans Pro"/>
              </a:rPr>
              <a:t> </a:t>
            </a:r>
            <a:r>
              <a:rPr lang="en-US" sz="2200" b="1" kern="0" dirty="0" err="1">
                <a:solidFill>
                  <a:srgbClr val="0D04C8"/>
                </a:solidFill>
                <a:latin typeface="+mj-lt"/>
                <a:ea typeface="Source Sans Pro"/>
                <a:cs typeface="Source Sans Pro"/>
                <a:sym typeface="Source Sans Pro"/>
              </a:rPr>
              <a:t>nghệ</a:t>
            </a:r>
            <a:r>
              <a:rPr lang="en-US" sz="2200" b="1" kern="0" dirty="0">
                <a:solidFill>
                  <a:srgbClr val="0D04C8"/>
                </a:solidFill>
                <a:latin typeface="+mj-lt"/>
                <a:ea typeface="Source Sans Pro"/>
                <a:cs typeface="Source Sans Pro"/>
                <a:sym typeface="Source Sans Pro"/>
              </a:rPr>
              <a:t> </a:t>
            </a:r>
            <a:r>
              <a:rPr lang="en-US" sz="2200" b="1" kern="0" dirty="0" err="1">
                <a:solidFill>
                  <a:srgbClr val="0D04C8"/>
                </a:solidFill>
                <a:latin typeface="+mj-lt"/>
                <a:ea typeface="Source Sans Pro"/>
                <a:cs typeface="Source Sans Pro"/>
                <a:sym typeface="Source Sans Pro"/>
              </a:rPr>
              <a:t>thông</a:t>
            </a:r>
            <a:r>
              <a:rPr lang="en-US" sz="2200" b="1" kern="0" dirty="0">
                <a:solidFill>
                  <a:srgbClr val="0D04C8"/>
                </a:solidFill>
                <a:latin typeface="+mj-lt"/>
                <a:ea typeface="Source Sans Pro"/>
                <a:cs typeface="Source Sans Pro"/>
                <a:sym typeface="Source Sans Pro"/>
              </a:rPr>
              <a:t> tin</a:t>
            </a:r>
          </a:p>
          <a:p>
            <a:pPr>
              <a:spcBef>
                <a:spcPts val="500"/>
              </a:spcBef>
              <a:spcAft>
                <a:spcPts val="300"/>
              </a:spcAft>
            </a:pPr>
            <a:endParaRPr lang="en-US" sz="2200" b="1" dirty="0">
              <a:solidFill>
                <a:srgbClr val="0D04C8"/>
              </a:solidFill>
              <a:latin typeface="+mj-lt"/>
              <a:cs typeface="Calibri" panose="020F0502020204030204" pitchFamily="34" charset="0"/>
            </a:endParaRPr>
          </a:p>
        </p:txBody>
      </p:sp>
      <p:sp>
        <p:nvSpPr>
          <p:cNvPr id="7" name="Flowchart: Alternate Process 6">
            <a:extLst>
              <a:ext uri="{FF2B5EF4-FFF2-40B4-BE49-F238E27FC236}">
                <a16:creationId xmlns:a16="http://schemas.microsoft.com/office/drawing/2014/main" id="{4248FD5B-B97C-4775-98D9-2C875B05A8C6}"/>
              </a:ext>
            </a:extLst>
          </p:cNvPr>
          <p:cNvSpPr/>
          <p:nvPr/>
        </p:nvSpPr>
        <p:spPr>
          <a:xfrm>
            <a:off x="519639" y="743965"/>
            <a:ext cx="8341863" cy="429693"/>
          </a:xfrm>
          <a:prstGeom prst="flowChartAlternateProcess">
            <a:avLst/>
          </a:prstGeom>
          <a:solidFill>
            <a:srgbClr val="0D04C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err="1" smtClean="0"/>
              <a:t>Phần</a:t>
            </a:r>
            <a:r>
              <a:rPr lang="en-US" sz="2000" b="1" dirty="0" smtClean="0"/>
              <a:t> </a:t>
            </a:r>
            <a:r>
              <a:rPr lang="en-US" sz="2000" b="1" dirty="0" err="1" smtClean="0"/>
              <a:t>thứ</a:t>
            </a:r>
            <a:r>
              <a:rPr lang="en-US" sz="2000" b="1" dirty="0" smtClean="0"/>
              <a:t> </a:t>
            </a:r>
            <a:r>
              <a:rPr lang="en-US" sz="2000" b="1" dirty="0" err="1" smtClean="0"/>
              <a:t>nhất</a:t>
            </a:r>
            <a:endParaRPr lang="en-US" sz="2000" b="1" dirty="0"/>
          </a:p>
        </p:txBody>
      </p:sp>
    </p:spTree>
    <p:extLst>
      <p:ext uri="{BB962C8B-B14F-4D97-AF65-F5344CB8AC3E}">
        <p14:creationId xmlns:p14="http://schemas.microsoft.com/office/powerpoint/2010/main" val="28910957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1" y="4859081"/>
            <a:ext cx="3317351" cy="74428"/>
            <a:chOff x="1" y="4901613"/>
            <a:chExt cx="3317351" cy="74428"/>
          </a:xfrm>
        </p:grpSpPr>
        <p:sp>
          <p:nvSpPr>
            <p:cNvPr id="9" name="Snip Single Corner Rectangle 8"/>
            <p:cNvSpPr/>
            <p:nvPr/>
          </p:nvSpPr>
          <p:spPr>
            <a:xfrm>
              <a:off x="1" y="4901613"/>
              <a:ext cx="3157863" cy="74428"/>
            </a:xfrm>
            <a:prstGeom prst="snip1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Triangle 11"/>
            <p:cNvSpPr/>
            <p:nvPr/>
          </p:nvSpPr>
          <p:spPr>
            <a:xfrm>
              <a:off x="3157864" y="4907589"/>
              <a:ext cx="159488" cy="68452"/>
            </a:xfrm>
            <a:prstGeom prst="rtTriangl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p:cNvGrpSpPr/>
          <p:nvPr/>
        </p:nvGrpSpPr>
        <p:grpSpPr>
          <a:xfrm>
            <a:off x="3327994" y="4956361"/>
            <a:ext cx="5816006" cy="74017"/>
            <a:chOff x="3327994" y="4860244"/>
            <a:chExt cx="5837270" cy="74438"/>
          </a:xfrm>
        </p:grpSpPr>
        <p:sp>
          <p:nvSpPr>
            <p:cNvPr id="22" name="Snip Single Corner Rectangle 21"/>
            <p:cNvSpPr/>
            <p:nvPr/>
          </p:nvSpPr>
          <p:spPr>
            <a:xfrm rot="10800000">
              <a:off x="3519376" y="4860244"/>
              <a:ext cx="5645888" cy="74437"/>
            </a:xfrm>
            <a:prstGeom prst="snip1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ight Triangle 24"/>
            <p:cNvSpPr/>
            <p:nvPr/>
          </p:nvSpPr>
          <p:spPr>
            <a:xfrm rot="16200000" flipH="1">
              <a:off x="3397313" y="4791347"/>
              <a:ext cx="74016" cy="212653"/>
            </a:xfrm>
            <a:prstGeom prst="rtTriangl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Flowchart: Alternate Process 6">
            <a:extLst>
              <a:ext uri="{FF2B5EF4-FFF2-40B4-BE49-F238E27FC236}">
                <a16:creationId xmlns:a16="http://schemas.microsoft.com/office/drawing/2014/main" id="{4248FD5B-B97C-4775-98D9-2C875B05A8C6}"/>
              </a:ext>
            </a:extLst>
          </p:cNvPr>
          <p:cNvSpPr/>
          <p:nvPr/>
        </p:nvSpPr>
        <p:spPr>
          <a:xfrm>
            <a:off x="773133" y="674091"/>
            <a:ext cx="7857911" cy="377424"/>
          </a:xfrm>
          <a:prstGeom prst="flowChartAlternateProcess">
            <a:avLst/>
          </a:prstGeom>
          <a:solidFill>
            <a:srgbClr val="0D04C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a:t>I. CÁC VĂN BẢN CHỈ ĐẠO, H</a:t>
            </a:r>
            <a:r>
              <a:rPr lang="vi-VN" sz="1800" b="1"/>
              <a:t>Ư</a:t>
            </a:r>
            <a:r>
              <a:rPr lang="en-US" sz="1800" b="1"/>
              <a:t>ỚNG DẪN</a:t>
            </a:r>
          </a:p>
        </p:txBody>
      </p:sp>
      <p:sp>
        <p:nvSpPr>
          <p:cNvPr id="5" name="Rectangle 4">
            <a:extLst>
              <a:ext uri="{FF2B5EF4-FFF2-40B4-BE49-F238E27FC236}">
                <a16:creationId xmlns:a16="http://schemas.microsoft.com/office/drawing/2014/main" id="{8AE4B8F7-4870-45BC-B8E5-AA3ABDDBAB76}"/>
              </a:ext>
            </a:extLst>
          </p:cNvPr>
          <p:cNvSpPr/>
          <p:nvPr/>
        </p:nvSpPr>
        <p:spPr>
          <a:xfrm>
            <a:off x="616601" y="1145480"/>
            <a:ext cx="7961047" cy="3811300"/>
          </a:xfrm>
          <a:prstGeom prst="rect">
            <a:avLst/>
          </a:prstGeom>
        </p:spPr>
        <p:txBody>
          <a:bodyPr wrap="square">
            <a:spAutoFit/>
          </a:bodyPr>
          <a:lstStyle/>
          <a:p>
            <a:pPr lvl="0" algn="just">
              <a:lnSpc>
                <a:spcPts val="2600"/>
              </a:lnSpc>
              <a:spcBef>
                <a:spcPts val="500"/>
              </a:spcBef>
              <a:spcAft>
                <a:spcPts val="500"/>
              </a:spcAft>
            </a:pPr>
            <a:r>
              <a:rPr lang="en-US" sz="1900" dirty="0">
                <a:solidFill>
                  <a:srgbClr val="0D04C8"/>
                </a:solidFill>
              </a:rPr>
              <a:t>1. </a:t>
            </a:r>
            <a:r>
              <a:rPr lang="en-US" sz="1900" dirty="0" err="1" smtClean="0">
                <a:solidFill>
                  <a:srgbClr val="0D04C8"/>
                </a:solidFill>
              </a:rPr>
              <a:t>Thông</a:t>
            </a:r>
            <a:r>
              <a:rPr lang="en-US" sz="1900" dirty="0" smtClean="0">
                <a:solidFill>
                  <a:srgbClr val="0D04C8"/>
                </a:solidFill>
              </a:rPr>
              <a:t> </a:t>
            </a:r>
            <a:r>
              <a:rPr lang="en-US" sz="1900" dirty="0" err="1" smtClean="0">
                <a:solidFill>
                  <a:srgbClr val="0D04C8"/>
                </a:solidFill>
              </a:rPr>
              <a:t>tư</a:t>
            </a:r>
            <a:r>
              <a:rPr lang="en-US" sz="1900" dirty="0">
                <a:solidFill>
                  <a:srgbClr val="0D04C8"/>
                </a:solidFill>
              </a:rPr>
              <a:t> ban </a:t>
            </a:r>
            <a:r>
              <a:rPr lang="en-US" sz="1900" dirty="0" err="1">
                <a:solidFill>
                  <a:srgbClr val="0D04C8"/>
                </a:solidFill>
              </a:rPr>
              <a:t>hành</a:t>
            </a:r>
            <a:r>
              <a:rPr lang="en-US" sz="1900" dirty="0">
                <a:solidFill>
                  <a:srgbClr val="0D04C8"/>
                </a:solidFill>
              </a:rPr>
              <a:t> </a:t>
            </a:r>
            <a:r>
              <a:rPr lang="en-US" sz="1900" dirty="0" err="1">
                <a:solidFill>
                  <a:srgbClr val="0D04C8"/>
                </a:solidFill>
              </a:rPr>
              <a:t>Quy</a:t>
            </a:r>
            <a:r>
              <a:rPr lang="en-US" sz="1900" dirty="0">
                <a:solidFill>
                  <a:srgbClr val="0D04C8"/>
                </a:solidFill>
              </a:rPr>
              <a:t> </a:t>
            </a:r>
            <a:r>
              <a:rPr lang="en-US" sz="1900" dirty="0" err="1">
                <a:solidFill>
                  <a:srgbClr val="0D04C8"/>
                </a:solidFill>
              </a:rPr>
              <a:t>chế</a:t>
            </a:r>
            <a:r>
              <a:rPr lang="en-US" sz="1900" dirty="0">
                <a:solidFill>
                  <a:srgbClr val="0D04C8"/>
                </a:solidFill>
              </a:rPr>
              <a:t> </a:t>
            </a:r>
            <a:r>
              <a:rPr lang="en-US" sz="1900" dirty="0" err="1">
                <a:solidFill>
                  <a:srgbClr val="0D04C8"/>
                </a:solidFill>
              </a:rPr>
              <a:t>thi</a:t>
            </a:r>
            <a:r>
              <a:rPr lang="en-US" sz="1900" dirty="0">
                <a:solidFill>
                  <a:srgbClr val="0D04C8"/>
                </a:solidFill>
              </a:rPr>
              <a:t> </a:t>
            </a:r>
            <a:r>
              <a:rPr lang="en-US" sz="1900" dirty="0" err="1">
                <a:solidFill>
                  <a:srgbClr val="0D04C8"/>
                </a:solidFill>
              </a:rPr>
              <a:t>tốt</a:t>
            </a:r>
            <a:r>
              <a:rPr lang="en-US" sz="1900" dirty="0">
                <a:solidFill>
                  <a:srgbClr val="0D04C8"/>
                </a:solidFill>
              </a:rPr>
              <a:t> </a:t>
            </a:r>
            <a:r>
              <a:rPr lang="en-US" sz="1900" dirty="0" err="1">
                <a:solidFill>
                  <a:srgbClr val="0D04C8"/>
                </a:solidFill>
              </a:rPr>
              <a:t>nghiệp</a:t>
            </a:r>
            <a:r>
              <a:rPr lang="en-US" sz="1900" dirty="0">
                <a:solidFill>
                  <a:srgbClr val="0D04C8"/>
                </a:solidFill>
              </a:rPr>
              <a:t> </a:t>
            </a:r>
            <a:r>
              <a:rPr lang="en-US" sz="1900" dirty="0" err="1">
                <a:solidFill>
                  <a:srgbClr val="0D04C8"/>
                </a:solidFill>
              </a:rPr>
              <a:t>trung</a:t>
            </a:r>
            <a:r>
              <a:rPr lang="en-US" sz="1900" dirty="0">
                <a:solidFill>
                  <a:srgbClr val="0D04C8"/>
                </a:solidFill>
              </a:rPr>
              <a:t> </a:t>
            </a:r>
            <a:r>
              <a:rPr lang="en-US" sz="1900" dirty="0" err="1">
                <a:solidFill>
                  <a:srgbClr val="0D04C8"/>
                </a:solidFill>
              </a:rPr>
              <a:t>học</a:t>
            </a:r>
            <a:r>
              <a:rPr lang="en-US" sz="1900" dirty="0">
                <a:solidFill>
                  <a:srgbClr val="0D04C8"/>
                </a:solidFill>
              </a:rPr>
              <a:t> </a:t>
            </a:r>
            <a:r>
              <a:rPr lang="en-US" sz="1900" dirty="0" err="1">
                <a:solidFill>
                  <a:srgbClr val="0D04C8"/>
                </a:solidFill>
              </a:rPr>
              <a:t>phổ</a:t>
            </a:r>
            <a:r>
              <a:rPr lang="en-US" sz="1900" dirty="0">
                <a:solidFill>
                  <a:srgbClr val="0D04C8"/>
                </a:solidFill>
              </a:rPr>
              <a:t> </a:t>
            </a:r>
            <a:r>
              <a:rPr lang="en-US" sz="1900" dirty="0" err="1" smtClean="0">
                <a:solidFill>
                  <a:srgbClr val="0D04C8"/>
                </a:solidFill>
              </a:rPr>
              <a:t>thông</a:t>
            </a:r>
            <a:r>
              <a:rPr lang="en-US" sz="1900" dirty="0" smtClean="0">
                <a:solidFill>
                  <a:srgbClr val="0D04C8"/>
                </a:solidFill>
              </a:rPr>
              <a:t> </a:t>
            </a:r>
            <a:r>
              <a:rPr lang="en-US" sz="1900" dirty="0" err="1" smtClean="0">
                <a:solidFill>
                  <a:srgbClr val="0D04C8"/>
                </a:solidFill>
              </a:rPr>
              <a:t>được</a:t>
            </a:r>
            <a:r>
              <a:rPr lang="en-US" sz="1900" dirty="0" smtClean="0">
                <a:solidFill>
                  <a:srgbClr val="0D04C8"/>
                </a:solidFill>
              </a:rPr>
              <a:t> </a:t>
            </a:r>
            <a:r>
              <a:rPr lang="en-US" sz="1900" dirty="0" err="1" smtClean="0">
                <a:solidFill>
                  <a:srgbClr val="0D04C8"/>
                </a:solidFill>
              </a:rPr>
              <a:t>xác</a:t>
            </a:r>
            <a:r>
              <a:rPr lang="en-US" sz="1900" dirty="0" smtClean="0">
                <a:solidFill>
                  <a:srgbClr val="0D04C8"/>
                </a:solidFill>
              </a:rPr>
              <a:t> </a:t>
            </a:r>
            <a:r>
              <a:rPr lang="en-US" sz="1900" dirty="0" err="1" smtClean="0">
                <a:solidFill>
                  <a:srgbClr val="0D04C8"/>
                </a:solidFill>
              </a:rPr>
              <a:t>thực</a:t>
            </a:r>
            <a:r>
              <a:rPr lang="en-US" sz="1900" dirty="0" smtClean="0">
                <a:solidFill>
                  <a:srgbClr val="0D04C8"/>
                </a:solidFill>
              </a:rPr>
              <a:t> </a:t>
            </a:r>
            <a:r>
              <a:rPr lang="en-US" sz="1900" dirty="0" err="1" smtClean="0">
                <a:solidFill>
                  <a:srgbClr val="FF0000"/>
                </a:solidFill>
              </a:rPr>
              <a:t>Văn</a:t>
            </a:r>
            <a:r>
              <a:rPr lang="en-US" sz="1900" dirty="0" smtClean="0">
                <a:solidFill>
                  <a:srgbClr val="FF0000"/>
                </a:solidFill>
              </a:rPr>
              <a:t> </a:t>
            </a:r>
            <a:r>
              <a:rPr lang="en-US" sz="1900" dirty="0" err="1" smtClean="0">
                <a:solidFill>
                  <a:srgbClr val="FF0000"/>
                </a:solidFill>
              </a:rPr>
              <a:t>bản</a:t>
            </a:r>
            <a:r>
              <a:rPr lang="en-US" sz="1900" dirty="0" smtClean="0">
                <a:solidFill>
                  <a:srgbClr val="FF0000"/>
                </a:solidFill>
              </a:rPr>
              <a:t> </a:t>
            </a:r>
            <a:r>
              <a:rPr lang="en-US" sz="1900" dirty="0" err="1" smtClean="0">
                <a:solidFill>
                  <a:srgbClr val="FF0000"/>
                </a:solidFill>
              </a:rPr>
              <a:t>hợp</a:t>
            </a:r>
            <a:r>
              <a:rPr lang="en-US" sz="1900" dirty="0" smtClean="0">
                <a:solidFill>
                  <a:srgbClr val="FF0000"/>
                </a:solidFill>
              </a:rPr>
              <a:t> </a:t>
            </a:r>
            <a:r>
              <a:rPr lang="en-US" sz="1900" dirty="0" err="1" smtClean="0">
                <a:solidFill>
                  <a:srgbClr val="FF0000"/>
                </a:solidFill>
              </a:rPr>
              <a:t>nhất</a:t>
            </a:r>
            <a:r>
              <a:rPr lang="en-US" sz="1900" dirty="0" smtClean="0">
                <a:solidFill>
                  <a:srgbClr val="FF0000"/>
                </a:solidFill>
              </a:rPr>
              <a:t> </a:t>
            </a:r>
            <a:r>
              <a:rPr lang="en-US" sz="1900" dirty="0" err="1" smtClean="0">
                <a:solidFill>
                  <a:srgbClr val="FF0000"/>
                </a:solidFill>
              </a:rPr>
              <a:t>số</a:t>
            </a:r>
            <a:r>
              <a:rPr lang="en-US" sz="1900" dirty="0" smtClean="0">
                <a:solidFill>
                  <a:srgbClr val="FF0000"/>
                </a:solidFill>
              </a:rPr>
              <a:t> 02/VBHN-BGDĐT </a:t>
            </a:r>
            <a:r>
              <a:rPr lang="en-US" sz="1900" dirty="0" err="1" smtClean="0"/>
              <a:t>ngày</a:t>
            </a:r>
            <a:r>
              <a:rPr lang="en-US" sz="1900" dirty="0" smtClean="0"/>
              <a:t> 14/4/2023 </a:t>
            </a:r>
            <a:r>
              <a:rPr lang="en-US" sz="1900" dirty="0" err="1" smtClean="0"/>
              <a:t>của</a:t>
            </a:r>
            <a:r>
              <a:rPr lang="en-US" sz="1900" dirty="0" smtClean="0"/>
              <a:t> </a:t>
            </a:r>
            <a:r>
              <a:rPr lang="en-US" sz="1900" dirty="0" err="1" smtClean="0"/>
              <a:t>Bộ</a:t>
            </a:r>
            <a:r>
              <a:rPr lang="en-US" sz="1900" dirty="0" smtClean="0"/>
              <a:t> GDĐT (</a:t>
            </a:r>
            <a:r>
              <a:rPr lang="en-US" sz="1900" dirty="0" err="1" smtClean="0"/>
              <a:t>hợp</a:t>
            </a:r>
            <a:r>
              <a:rPr lang="en-US" sz="1900" dirty="0" smtClean="0"/>
              <a:t> </a:t>
            </a:r>
            <a:r>
              <a:rPr lang="en-US" sz="1900" dirty="0" err="1" smtClean="0"/>
              <a:t>nhất</a:t>
            </a:r>
            <a:r>
              <a:rPr lang="en-US" sz="1900" dirty="0" smtClean="0"/>
              <a:t> </a:t>
            </a:r>
            <a:r>
              <a:rPr lang="en-US" sz="1900" dirty="0" err="1" smtClean="0"/>
              <a:t>các</a:t>
            </a:r>
            <a:r>
              <a:rPr lang="en-US" sz="1900" dirty="0" smtClean="0"/>
              <a:t> TT 06,05,15)</a:t>
            </a:r>
            <a:r>
              <a:rPr lang="en-US" sz="1900" dirty="0" smtClean="0">
                <a:solidFill>
                  <a:srgbClr val="FF0000"/>
                </a:solidFill>
              </a:rPr>
              <a:t>;</a:t>
            </a:r>
            <a:endParaRPr lang="en-US" sz="1900" dirty="0">
              <a:solidFill>
                <a:srgbClr val="0D04C8"/>
              </a:solidFill>
            </a:endParaRPr>
          </a:p>
          <a:p>
            <a:pPr lvl="0" algn="just">
              <a:lnSpc>
                <a:spcPts val="2600"/>
              </a:lnSpc>
              <a:spcBef>
                <a:spcPts val="500"/>
              </a:spcBef>
              <a:spcAft>
                <a:spcPts val="500"/>
              </a:spcAft>
            </a:pPr>
            <a:r>
              <a:rPr lang="en-US" sz="1900" dirty="0">
                <a:solidFill>
                  <a:srgbClr val="0D04C8"/>
                </a:solidFill>
              </a:rPr>
              <a:t>2. </a:t>
            </a:r>
            <a:r>
              <a:rPr lang="en-US" sz="1900" dirty="0" err="1">
                <a:solidFill>
                  <a:srgbClr val="0D04C8"/>
                </a:solidFill>
              </a:rPr>
              <a:t>Công</a:t>
            </a:r>
            <a:r>
              <a:rPr lang="en-US" sz="1900" dirty="0">
                <a:solidFill>
                  <a:srgbClr val="0D04C8"/>
                </a:solidFill>
              </a:rPr>
              <a:t> </a:t>
            </a:r>
            <a:r>
              <a:rPr lang="en-US" sz="1900" dirty="0" err="1">
                <a:solidFill>
                  <a:srgbClr val="0D04C8"/>
                </a:solidFill>
              </a:rPr>
              <a:t>văn</a:t>
            </a:r>
            <a:r>
              <a:rPr lang="en-US" sz="1900" dirty="0">
                <a:solidFill>
                  <a:srgbClr val="0D04C8"/>
                </a:solidFill>
              </a:rPr>
              <a:t> </a:t>
            </a:r>
            <a:r>
              <a:rPr lang="en-US" sz="1900" dirty="0" err="1">
                <a:solidFill>
                  <a:srgbClr val="0D04C8"/>
                </a:solidFill>
              </a:rPr>
              <a:t>số</a:t>
            </a:r>
            <a:r>
              <a:rPr lang="en-US" sz="1900" dirty="0">
                <a:solidFill>
                  <a:srgbClr val="0D04C8"/>
                </a:solidFill>
              </a:rPr>
              <a:t> </a:t>
            </a:r>
            <a:r>
              <a:rPr lang="en-US" sz="1900" dirty="0">
                <a:solidFill>
                  <a:srgbClr val="FF0000"/>
                </a:solidFill>
              </a:rPr>
              <a:t>1515</a:t>
            </a:r>
            <a:r>
              <a:rPr lang="en-US" sz="1900" dirty="0">
                <a:solidFill>
                  <a:srgbClr val="0D04C8"/>
                </a:solidFill>
              </a:rPr>
              <a:t>/BGĐT-QLCL </a:t>
            </a:r>
            <a:r>
              <a:rPr lang="en-US" sz="1900" dirty="0" err="1">
                <a:solidFill>
                  <a:srgbClr val="0D04C8"/>
                </a:solidFill>
              </a:rPr>
              <a:t>ngày</a:t>
            </a:r>
            <a:r>
              <a:rPr lang="en-US" sz="1900" dirty="0">
                <a:solidFill>
                  <a:srgbClr val="0D04C8"/>
                </a:solidFill>
              </a:rPr>
              <a:t> 07/4/2023 </a:t>
            </a:r>
            <a:r>
              <a:rPr lang="en-US" sz="1900" dirty="0" err="1">
                <a:solidFill>
                  <a:srgbClr val="0D04C8"/>
                </a:solidFill>
              </a:rPr>
              <a:t>về</a:t>
            </a:r>
            <a:r>
              <a:rPr lang="en-US" sz="1900" dirty="0">
                <a:solidFill>
                  <a:srgbClr val="0D04C8"/>
                </a:solidFill>
              </a:rPr>
              <a:t> </a:t>
            </a:r>
            <a:r>
              <a:rPr lang="en-US" sz="1900" dirty="0" err="1">
                <a:solidFill>
                  <a:srgbClr val="0D04C8"/>
                </a:solidFill>
              </a:rPr>
              <a:t>việc</a:t>
            </a:r>
            <a:r>
              <a:rPr lang="en-US" sz="1900" dirty="0">
                <a:solidFill>
                  <a:srgbClr val="0D04C8"/>
                </a:solidFill>
              </a:rPr>
              <a:t> </a:t>
            </a:r>
            <a:r>
              <a:rPr lang="en-US" sz="1900" dirty="0" err="1">
                <a:solidFill>
                  <a:srgbClr val="FF0000"/>
                </a:solidFill>
              </a:rPr>
              <a:t>Hướng</a:t>
            </a:r>
            <a:r>
              <a:rPr lang="en-US" sz="1900" dirty="0">
                <a:solidFill>
                  <a:srgbClr val="FF0000"/>
                </a:solidFill>
              </a:rPr>
              <a:t> </a:t>
            </a:r>
            <a:r>
              <a:rPr lang="en-US" sz="1900" dirty="0" err="1">
                <a:solidFill>
                  <a:srgbClr val="FF0000"/>
                </a:solidFill>
              </a:rPr>
              <a:t>dẫn</a:t>
            </a:r>
            <a:r>
              <a:rPr lang="en-US" sz="1900" dirty="0">
                <a:solidFill>
                  <a:srgbClr val="FF0000"/>
                </a:solidFill>
              </a:rPr>
              <a:t> </a:t>
            </a:r>
            <a:r>
              <a:rPr lang="en-US" sz="1900" dirty="0" err="1">
                <a:solidFill>
                  <a:srgbClr val="0D04C8"/>
                </a:solidFill>
              </a:rPr>
              <a:t>tổ</a:t>
            </a:r>
            <a:r>
              <a:rPr lang="en-US" sz="1900" dirty="0">
                <a:solidFill>
                  <a:srgbClr val="0D04C8"/>
                </a:solidFill>
              </a:rPr>
              <a:t> </a:t>
            </a:r>
            <a:r>
              <a:rPr lang="en-US" sz="1900" dirty="0" err="1">
                <a:solidFill>
                  <a:srgbClr val="0D04C8"/>
                </a:solidFill>
              </a:rPr>
              <a:t>chức</a:t>
            </a:r>
            <a:r>
              <a:rPr lang="en-US" sz="1900" dirty="0">
                <a:solidFill>
                  <a:srgbClr val="0D04C8"/>
                </a:solidFill>
              </a:rPr>
              <a:t> </a:t>
            </a:r>
            <a:r>
              <a:rPr lang="en-US" sz="1900" dirty="0" err="1">
                <a:solidFill>
                  <a:srgbClr val="FF0000"/>
                </a:solidFill>
              </a:rPr>
              <a:t>Kỳ</a:t>
            </a:r>
            <a:r>
              <a:rPr lang="en-US" sz="1900" dirty="0">
                <a:solidFill>
                  <a:srgbClr val="FF0000"/>
                </a:solidFill>
              </a:rPr>
              <a:t> </a:t>
            </a:r>
            <a:r>
              <a:rPr lang="en-US" sz="1900" dirty="0" err="1">
                <a:solidFill>
                  <a:srgbClr val="FF0000"/>
                </a:solidFill>
              </a:rPr>
              <a:t>thi</a:t>
            </a:r>
            <a:r>
              <a:rPr lang="en-US" sz="1900" dirty="0">
                <a:solidFill>
                  <a:srgbClr val="FF0000"/>
                </a:solidFill>
              </a:rPr>
              <a:t> </a:t>
            </a:r>
            <a:r>
              <a:rPr lang="en-US" sz="1900" dirty="0" err="1">
                <a:solidFill>
                  <a:srgbClr val="FF0000"/>
                </a:solidFill>
              </a:rPr>
              <a:t>tốt</a:t>
            </a:r>
            <a:r>
              <a:rPr lang="en-US" sz="1900" dirty="0">
                <a:solidFill>
                  <a:srgbClr val="FF0000"/>
                </a:solidFill>
              </a:rPr>
              <a:t> </a:t>
            </a:r>
            <a:r>
              <a:rPr lang="en-US" sz="1900" dirty="0" err="1">
                <a:solidFill>
                  <a:srgbClr val="FF0000"/>
                </a:solidFill>
              </a:rPr>
              <a:t>nghiệp</a:t>
            </a:r>
            <a:r>
              <a:rPr lang="en-US" sz="1900" dirty="0">
                <a:solidFill>
                  <a:srgbClr val="FF0000"/>
                </a:solidFill>
              </a:rPr>
              <a:t> </a:t>
            </a:r>
            <a:r>
              <a:rPr lang="en-US" sz="1900" dirty="0" err="1">
                <a:solidFill>
                  <a:srgbClr val="FF0000"/>
                </a:solidFill>
              </a:rPr>
              <a:t>năm</a:t>
            </a:r>
            <a:r>
              <a:rPr lang="en-US" sz="1900" dirty="0">
                <a:solidFill>
                  <a:srgbClr val="FF0000"/>
                </a:solidFill>
              </a:rPr>
              <a:t> 2023 </a:t>
            </a:r>
            <a:endParaRPr lang="en-US" sz="1900" dirty="0" smtClean="0">
              <a:solidFill>
                <a:srgbClr val="FF0000"/>
              </a:solidFill>
            </a:endParaRPr>
          </a:p>
          <a:p>
            <a:pPr algn="just">
              <a:lnSpc>
                <a:spcPts val="2600"/>
              </a:lnSpc>
              <a:spcBef>
                <a:spcPts val="500"/>
              </a:spcBef>
              <a:spcAft>
                <a:spcPts val="500"/>
              </a:spcAft>
            </a:pPr>
            <a:r>
              <a:rPr lang="en-US" sz="1900" dirty="0" smtClean="0">
                <a:solidFill>
                  <a:srgbClr val="0D04C8"/>
                </a:solidFill>
              </a:rPr>
              <a:t>3</a:t>
            </a:r>
            <a:r>
              <a:rPr lang="en-US" sz="1900" dirty="0">
                <a:solidFill>
                  <a:srgbClr val="0D04C8"/>
                </a:solidFill>
              </a:rPr>
              <a:t>. </a:t>
            </a:r>
            <a:r>
              <a:rPr lang="en-US" sz="1900" dirty="0" err="1">
                <a:solidFill>
                  <a:srgbClr val="0D04C8"/>
                </a:solidFill>
              </a:rPr>
              <a:t>Văn</a:t>
            </a:r>
            <a:r>
              <a:rPr lang="en-US" sz="1900" dirty="0">
                <a:solidFill>
                  <a:srgbClr val="0D04C8"/>
                </a:solidFill>
              </a:rPr>
              <a:t> </a:t>
            </a:r>
            <a:r>
              <a:rPr lang="en-US" sz="1900" dirty="0" err="1">
                <a:solidFill>
                  <a:srgbClr val="0D04C8"/>
                </a:solidFill>
              </a:rPr>
              <a:t>bản</a:t>
            </a:r>
            <a:r>
              <a:rPr lang="en-US" sz="1900" dirty="0">
                <a:solidFill>
                  <a:srgbClr val="0D04C8"/>
                </a:solidFill>
              </a:rPr>
              <a:t> </a:t>
            </a:r>
            <a:r>
              <a:rPr lang="en-US" sz="1900" dirty="0" err="1">
                <a:solidFill>
                  <a:srgbClr val="0D04C8"/>
                </a:solidFill>
              </a:rPr>
              <a:t>số</a:t>
            </a:r>
            <a:r>
              <a:rPr lang="en-US" sz="1900" dirty="0">
                <a:solidFill>
                  <a:srgbClr val="0D04C8"/>
                </a:solidFill>
              </a:rPr>
              <a:t> </a:t>
            </a:r>
            <a:r>
              <a:rPr lang="en-US" sz="1900" dirty="0">
                <a:solidFill>
                  <a:srgbClr val="FF0000"/>
                </a:solidFill>
              </a:rPr>
              <a:t>2369</a:t>
            </a:r>
            <a:r>
              <a:rPr lang="en-US" sz="1900" dirty="0">
                <a:solidFill>
                  <a:srgbClr val="0D04C8"/>
                </a:solidFill>
              </a:rPr>
              <a:t>/ANCTNB&amp;QLCL </a:t>
            </a:r>
            <a:r>
              <a:rPr lang="en-US" sz="1900" dirty="0" err="1">
                <a:solidFill>
                  <a:srgbClr val="0D04C8"/>
                </a:solidFill>
              </a:rPr>
              <a:t>ngày</a:t>
            </a:r>
            <a:r>
              <a:rPr lang="en-US" sz="1900" dirty="0">
                <a:solidFill>
                  <a:srgbClr val="0D04C8"/>
                </a:solidFill>
              </a:rPr>
              <a:t> 18/2/2021 </a:t>
            </a:r>
            <a:r>
              <a:rPr lang="en-US" sz="1900" dirty="0" err="1">
                <a:solidFill>
                  <a:srgbClr val="0D04C8"/>
                </a:solidFill>
              </a:rPr>
              <a:t>về</a:t>
            </a:r>
            <a:r>
              <a:rPr lang="en-US" sz="1900" dirty="0">
                <a:solidFill>
                  <a:srgbClr val="0D04C8"/>
                </a:solidFill>
              </a:rPr>
              <a:t> </a:t>
            </a:r>
            <a:r>
              <a:rPr lang="en-US" sz="1900" dirty="0" err="1">
                <a:solidFill>
                  <a:srgbClr val="0D04C8"/>
                </a:solidFill>
              </a:rPr>
              <a:t>việc</a:t>
            </a:r>
            <a:r>
              <a:rPr lang="en-US" sz="1900" dirty="0">
                <a:solidFill>
                  <a:srgbClr val="0D04C8"/>
                </a:solidFill>
              </a:rPr>
              <a:t> </a:t>
            </a:r>
            <a:r>
              <a:rPr lang="en-US" sz="1900" dirty="0" err="1">
                <a:solidFill>
                  <a:srgbClr val="FF0000"/>
                </a:solidFill>
              </a:rPr>
              <a:t>Hướng</a:t>
            </a:r>
            <a:r>
              <a:rPr lang="en-US" sz="1900" dirty="0">
                <a:solidFill>
                  <a:srgbClr val="FF0000"/>
                </a:solidFill>
              </a:rPr>
              <a:t> </a:t>
            </a:r>
            <a:r>
              <a:rPr lang="en-US" sz="1900" dirty="0" err="1">
                <a:solidFill>
                  <a:srgbClr val="FF0000"/>
                </a:solidFill>
              </a:rPr>
              <a:t>dẫn</a:t>
            </a:r>
            <a:r>
              <a:rPr lang="en-US" sz="1900" dirty="0">
                <a:solidFill>
                  <a:srgbClr val="FF0000"/>
                </a:solidFill>
              </a:rPr>
              <a:t> </a:t>
            </a:r>
            <a:r>
              <a:rPr lang="en-US" sz="1900" dirty="0" err="1">
                <a:solidFill>
                  <a:srgbClr val="FF0000"/>
                </a:solidFill>
              </a:rPr>
              <a:t>công</a:t>
            </a:r>
            <a:r>
              <a:rPr lang="en-US" sz="1900" dirty="0">
                <a:solidFill>
                  <a:srgbClr val="FF0000"/>
                </a:solidFill>
              </a:rPr>
              <a:t> </a:t>
            </a:r>
            <a:r>
              <a:rPr lang="en-US" sz="1900" dirty="0" err="1">
                <a:solidFill>
                  <a:srgbClr val="FF0000"/>
                </a:solidFill>
              </a:rPr>
              <a:t>tác</a:t>
            </a:r>
            <a:r>
              <a:rPr lang="en-US" sz="1900" dirty="0">
                <a:solidFill>
                  <a:srgbClr val="FF0000"/>
                </a:solidFill>
              </a:rPr>
              <a:t> </a:t>
            </a:r>
            <a:r>
              <a:rPr lang="en-US" sz="1900" dirty="0" err="1">
                <a:solidFill>
                  <a:srgbClr val="FF0000"/>
                </a:solidFill>
              </a:rPr>
              <a:t>bảo</a:t>
            </a:r>
            <a:r>
              <a:rPr lang="en-US" sz="1900" dirty="0">
                <a:solidFill>
                  <a:srgbClr val="FF0000"/>
                </a:solidFill>
              </a:rPr>
              <a:t> </a:t>
            </a:r>
            <a:r>
              <a:rPr lang="en-US" sz="1900" dirty="0" err="1">
                <a:solidFill>
                  <a:srgbClr val="FF0000"/>
                </a:solidFill>
              </a:rPr>
              <a:t>đảm</a:t>
            </a:r>
            <a:r>
              <a:rPr lang="en-US" sz="1900" dirty="0">
                <a:solidFill>
                  <a:srgbClr val="FF0000"/>
                </a:solidFill>
              </a:rPr>
              <a:t> an </a:t>
            </a:r>
            <a:r>
              <a:rPr lang="en-US" sz="1900" dirty="0" err="1">
                <a:solidFill>
                  <a:srgbClr val="FF0000"/>
                </a:solidFill>
              </a:rPr>
              <a:t>ninh</a:t>
            </a:r>
            <a:r>
              <a:rPr lang="en-US" sz="1900" dirty="0">
                <a:solidFill>
                  <a:srgbClr val="FF0000"/>
                </a:solidFill>
              </a:rPr>
              <a:t>, an </a:t>
            </a:r>
            <a:r>
              <a:rPr lang="en-US" sz="1900" dirty="0" err="1">
                <a:solidFill>
                  <a:srgbClr val="FF0000"/>
                </a:solidFill>
              </a:rPr>
              <a:t>toàn</a:t>
            </a:r>
            <a:r>
              <a:rPr lang="en-US" sz="1900" dirty="0">
                <a:solidFill>
                  <a:srgbClr val="0D04C8"/>
                </a:solidFill>
              </a:rPr>
              <a:t> </a:t>
            </a:r>
            <a:r>
              <a:rPr lang="en-US" sz="1900" dirty="0" err="1">
                <a:solidFill>
                  <a:srgbClr val="0D04C8"/>
                </a:solidFill>
              </a:rPr>
              <a:t>trong</a:t>
            </a:r>
            <a:r>
              <a:rPr lang="en-US" sz="1900" dirty="0">
                <a:solidFill>
                  <a:srgbClr val="0D04C8"/>
                </a:solidFill>
              </a:rPr>
              <a:t> </a:t>
            </a:r>
            <a:r>
              <a:rPr lang="en-US" sz="1900" dirty="0" err="1">
                <a:solidFill>
                  <a:srgbClr val="0D04C8"/>
                </a:solidFill>
              </a:rPr>
              <a:t>tổ</a:t>
            </a:r>
            <a:r>
              <a:rPr lang="en-US" sz="1900" dirty="0">
                <a:solidFill>
                  <a:srgbClr val="0D04C8"/>
                </a:solidFill>
              </a:rPr>
              <a:t> </a:t>
            </a:r>
            <a:r>
              <a:rPr lang="en-US" sz="1900" dirty="0" err="1">
                <a:solidFill>
                  <a:srgbClr val="0D04C8"/>
                </a:solidFill>
              </a:rPr>
              <a:t>chức</a:t>
            </a:r>
            <a:r>
              <a:rPr lang="en-US" sz="1900" dirty="0">
                <a:solidFill>
                  <a:srgbClr val="0D04C8"/>
                </a:solidFill>
              </a:rPr>
              <a:t> </a:t>
            </a:r>
            <a:r>
              <a:rPr lang="en-US" sz="1900" dirty="0" err="1">
                <a:solidFill>
                  <a:srgbClr val="0D04C8"/>
                </a:solidFill>
              </a:rPr>
              <a:t>Kỳ</a:t>
            </a:r>
            <a:r>
              <a:rPr lang="en-US" sz="1900" dirty="0">
                <a:solidFill>
                  <a:srgbClr val="0D04C8"/>
                </a:solidFill>
              </a:rPr>
              <a:t> </a:t>
            </a:r>
            <a:r>
              <a:rPr lang="en-US" sz="1900" dirty="0" err="1">
                <a:solidFill>
                  <a:srgbClr val="0D04C8"/>
                </a:solidFill>
              </a:rPr>
              <a:t>thi</a:t>
            </a:r>
            <a:r>
              <a:rPr lang="en-US" sz="1900" dirty="0">
                <a:solidFill>
                  <a:srgbClr val="0D04C8"/>
                </a:solidFill>
              </a:rPr>
              <a:t> </a:t>
            </a:r>
            <a:r>
              <a:rPr lang="en-US" sz="1900" dirty="0" err="1">
                <a:solidFill>
                  <a:srgbClr val="0D04C8"/>
                </a:solidFill>
              </a:rPr>
              <a:t>tốt</a:t>
            </a:r>
            <a:r>
              <a:rPr lang="en-US" sz="1900" dirty="0">
                <a:solidFill>
                  <a:srgbClr val="0D04C8"/>
                </a:solidFill>
              </a:rPr>
              <a:t> </a:t>
            </a:r>
            <a:r>
              <a:rPr lang="en-US" sz="1900" dirty="0" err="1">
                <a:solidFill>
                  <a:srgbClr val="0D04C8"/>
                </a:solidFill>
              </a:rPr>
              <a:t>nghiệp</a:t>
            </a:r>
            <a:r>
              <a:rPr lang="en-US" sz="1900" dirty="0">
                <a:solidFill>
                  <a:srgbClr val="0D04C8"/>
                </a:solidFill>
              </a:rPr>
              <a:t> </a:t>
            </a:r>
            <a:r>
              <a:rPr lang="en-US" sz="1900" u="sng" dirty="0">
                <a:solidFill>
                  <a:srgbClr val="0D04C8"/>
                </a:solidFill>
              </a:rPr>
              <a:t>(</a:t>
            </a:r>
            <a:r>
              <a:rPr lang="en-US" sz="1900" u="sng" dirty="0" err="1">
                <a:solidFill>
                  <a:srgbClr val="0D04C8"/>
                </a:solidFill>
              </a:rPr>
              <a:t>sẽ</a:t>
            </a:r>
            <a:r>
              <a:rPr lang="en-US" sz="1900" u="sng" dirty="0">
                <a:solidFill>
                  <a:srgbClr val="0D04C8"/>
                </a:solidFill>
              </a:rPr>
              <a:t> </a:t>
            </a:r>
            <a:r>
              <a:rPr lang="en-US" sz="1900" u="sng" dirty="0" err="1">
                <a:solidFill>
                  <a:srgbClr val="0D04C8"/>
                </a:solidFill>
              </a:rPr>
              <a:t>có</a:t>
            </a:r>
            <a:r>
              <a:rPr lang="en-US" sz="1900" u="sng" dirty="0">
                <a:solidFill>
                  <a:srgbClr val="0D04C8"/>
                </a:solidFill>
              </a:rPr>
              <a:t> </a:t>
            </a:r>
            <a:r>
              <a:rPr lang="en-US" sz="1900" u="sng" dirty="0" err="1">
                <a:solidFill>
                  <a:srgbClr val="0D04C8"/>
                </a:solidFill>
              </a:rPr>
              <a:t>rà</a:t>
            </a:r>
            <a:r>
              <a:rPr lang="en-US" sz="1900" u="sng" dirty="0">
                <a:solidFill>
                  <a:srgbClr val="0D04C8"/>
                </a:solidFill>
              </a:rPr>
              <a:t> </a:t>
            </a:r>
            <a:r>
              <a:rPr lang="en-US" sz="1900" u="sng" dirty="0" err="1">
                <a:solidFill>
                  <a:srgbClr val="0D04C8"/>
                </a:solidFill>
              </a:rPr>
              <a:t>soát</a:t>
            </a:r>
            <a:r>
              <a:rPr lang="en-US" sz="1900" u="sng" dirty="0">
                <a:solidFill>
                  <a:srgbClr val="0D04C8"/>
                </a:solidFill>
              </a:rPr>
              <a:t>, </a:t>
            </a:r>
            <a:r>
              <a:rPr lang="en-US" sz="1900" u="sng" dirty="0" err="1">
                <a:solidFill>
                  <a:srgbClr val="0D04C8"/>
                </a:solidFill>
              </a:rPr>
              <a:t>điều</a:t>
            </a:r>
            <a:r>
              <a:rPr lang="en-US" sz="1900" u="sng" dirty="0">
                <a:solidFill>
                  <a:srgbClr val="0D04C8"/>
                </a:solidFill>
              </a:rPr>
              <a:t> </a:t>
            </a:r>
            <a:r>
              <a:rPr lang="en-US" sz="1900" u="sng" dirty="0" err="1">
                <a:solidFill>
                  <a:srgbClr val="0D04C8"/>
                </a:solidFill>
              </a:rPr>
              <a:t>chỉnh</a:t>
            </a:r>
            <a:r>
              <a:rPr lang="en-US" sz="1900" u="sng" dirty="0">
                <a:solidFill>
                  <a:srgbClr val="0D04C8"/>
                </a:solidFill>
              </a:rPr>
              <a:t>).</a:t>
            </a:r>
          </a:p>
          <a:p>
            <a:pPr algn="just">
              <a:lnSpc>
                <a:spcPts val="2600"/>
              </a:lnSpc>
              <a:spcBef>
                <a:spcPts val="500"/>
              </a:spcBef>
              <a:spcAft>
                <a:spcPts val="500"/>
              </a:spcAft>
            </a:pPr>
            <a:r>
              <a:rPr lang="en-US" sz="1900" dirty="0" smtClean="0">
                <a:solidFill>
                  <a:srgbClr val="0D04C8"/>
                </a:solidFill>
              </a:rPr>
              <a:t>4</a:t>
            </a:r>
            <a:r>
              <a:rPr lang="en-US" sz="1900" dirty="0">
                <a:solidFill>
                  <a:srgbClr val="0D04C8"/>
                </a:solidFill>
              </a:rPr>
              <a:t>. </a:t>
            </a:r>
            <a:r>
              <a:rPr lang="en-US" sz="1900" dirty="0" err="1" smtClean="0">
                <a:solidFill>
                  <a:srgbClr val="0D04C8"/>
                </a:solidFill>
              </a:rPr>
              <a:t>Kế</a:t>
            </a:r>
            <a:r>
              <a:rPr lang="en-US" sz="1900" dirty="0" smtClean="0">
                <a:solidFill>
                  <a:srgbClr val="0D04C8"/>
                </a:solidFill>
              </a:rPr>
              <a:t> </a:t>
            </a:r>
            <a:r>
              <a:rPr lang="en-US" sz="1900" dirty="0" err="1" smtClean="0">
                <a:solidFill>
                  <a:srgbClr val="0D04C8"/>
                </a:solidFill>
              </a:rPr>
              <a:t>hoạch</a:t>
            </a:r>
            <a:r>
              <a:rPr lang="en-US" sz="1900" dirty="0" smtClean="0">
                <a:solidFill>
                  <a:srgbClr val="0D04C8"/>
                </a:solidFill>
              </a:rPr>
              <a:t> </a:t>
            </a:r>
            <a:r>
              <a:rPr lang="en-US" sz="1900" dirty="0" err="1" smtClean="0">
                <a:solidFill>
                  <a:srgbClr val="0D04C8"/>
                </a:solidFill>
              </a:rPr>
              <a:t>số</a:t>
            </a:r>
            <a:r>
              <a:rPr lang="en-US" sz="1900" dirty="0" smtClean="0">
                <a:solidFill>
                  <a:srgbClr val="0D04C8"/>
                </a:solidFill>
              </a:rPr>
              <a:t> </a:t>
            </a:r>
            <a:r>
              <a:rPr lang="en-US" sz="1900" dirty="0" smtClean="0">
                <a:solidFill>
                  <a:srgbClr val="FF0000"/>
                </a:solidFill>
              </a:rPr>
              <a:t>55</a:t>
            </a:r>
            <a:r>
              <a:rPr lang="en-US" sz="1900" dirty="0" smtClean="0">
                <a:solidFill>
                  <a:srgbClr val="0D04C8"/>
                </a:solidFill>
              </a:rPr>
              <a:t>/KH-SGDĐT </a:t>
            </a:r>
            <a:r>
              <a:rPr lang="en-US" sz="1900" dirty="0" err="1" smtClean="0">
                <a:solidFill>
                  <a:srgbClr val="0D04C8"/>
                </a:solidFill>
              </a:rPr>
              <a:t>ngày</a:t>
            </a:r>
            <a:r>
              <a:rPr lang="en-US" sz="1900" dirty="0" smtClean="0">
                <a:solidFill>
                  <a:srgbClr val="0D04C8"/>
                </a:solidFill>
              </a:rPr>
              <a:t> 17/4/2023 </a:t>
            </a:r>
            <a:r>
              <a:rPr lang="en-US" sz="1900" dirty="0" err="1" smtClean="0">
                <a:solidFill>
                  <a:srgbClr val="0D04C8"/>
                </a:solidFill>
              </a:rPr>
              <a:t>của</a:t>
            </a:r>
            <a:r>
              <a:rPr lang="en-US" sz="1900" dirty="0" smtClean="0">
                <a:solidFill>
                  <a:srgbClr val="0D04C8"/>
                </a:solidFill>
              </a:rPr>
              <a:t> </a:t>
            </a:r>
            <a:r>
              <a:rPr lang="en-US" sz="1900" dirty="0" err="1" smtClean="0">
                <a:solidFill>
                  <a:srgbClr val="0D04C8"/>
                </a:solidFill>
              </a:rPr>
              <a:t>Sở</a:t>
            </a:r>
            <a:r>
              <a:rPr lang="en-US" sz="1900" dirty="0" smtClean="0">
                <a:solidFill>
                  <a:srgbClr val="0D04C8"/>
                </a:solidFill>
              </a:rPr>
              <a:t> GDĐT </a:t>
            </a:r>
            <a:r>
              <a:rPr lang="en-US" sz="1900" dirty="0" err="1" smtClean="0">
                <a:solidFill>
                  <a:srgbClr val="0D04C8"/>
                </a:solidFill>
              </a:rPr>
              <a:t>Hải</a:t>
            </a:r>
            <a:r>
              <a:rPr lang="en-US" sz="1900" dirty="0" smtClean="0">
                <a:solidFill>
                  <a:srgbClr val="0D04C8"/>
                </a:solidFill>
              </a:rPr>
              <a:t> </a:t>
            </a:r>
            <a:r>
              <a:rPr lang="en-US" sz="1900" dirty="0" err="1" smtClean="0">
                <a:solidFill>
                  <a:srgbClr val="0D04C8"/>
                </a:solidFill>
              </a:rPr>
              <a:t>Phòng</a:t>
            </a:r>
            <a:r>
              <a:rPr lang="en-US" sz="1900" dirty="0" smtClean="0">
                <a:solidFill>
                  <a:srgbClr val="0D04C8"/>
                </a:solidFill>
              </a:rPr>
              <a:t> ban </a:t>
            </a:r>
            <a:r>
              <a:rPr lang="en-US" sz="1900" dirty="0" err="1" smtClean="0">
                <a:solidFill>
                  <a:srgbClr val="0D04C8"/>
                </a:solidFill>
              </a:rPr>
              <a:t>hành</a:t>
            </a:r>
            <a:r>
              <a:rPr lang="en-US" sz="1900" dirty="0" smtClean="0">
                <a:solidFill>
                  <a:srgbClr val="0D04C8"/>
                </a:solidFill>
              </a:rPr>
              <a:t> </a:t>
            </a:r>
            <a:r>
              <a:rPr lang="en-US" sz="1900" dirty="0" err="1" smtClean="0">
                <a:solidFill>
                  <a:srgbClr val="0D04C8"/>
                </a:solidFill>
              </a:rPr>
              <a:t>kế</a:t>
            </a:r>
            <a:r>
              <a:rPr lang="en-US" sz="1900" dirty="0" smtClean="0">
                <a:solidFill>
                  <a:srgbClr val="0D04C8"/>
                </a:solidFill>
              </a:rPr>
              <a:t> </a:t>
            </a:r>
            <a:r>
              <a:rPr lang="en-US" sz="1900" dirty="0" err="1" smtClean="0">
                <a:solidFill>
                  <a:srgbClr val="0D04C8"/>
                </a:solidFill>
              </a:rPr>
              <a:t>hoạch</a:t>
            </a:r>
            <a:r>
              <a:rPr lang="en-US" sz="1900" dirty="0" smtClean="0">
                <a:solidFill>
                  <a:srgbClr val="0D04C8"/>
                </a:solidFill>
              </a:rPr>
              <a:t> </a:t>
            </a:r>
            <a:r>
              <a:rPr lang="en-US" sz="1900" dirty="0" err="1" smtClean="0">
                <a:solidFill>
                  <a:srgbClr val="FF0000"/>
                </a:solidFill>
              </a:rPr>
              <a:t>tổ</a:t>
            </a:r>
            <a:r>
              <a:rPr lang="en-US" sz="1900" dirty="0" smtClean="0">
                <a:solidFill>
                  <a:srgbClr val="FF0000"/>
                </a:solidFill>
              </a:rPr>
              <a:t> </a:t>
            </a:r>
            <a:r>
              <a:rPr lang="en-US" sz="1900" dirty="0" err="1" smtClean="0">
                <a:solidFill>
                  <a:srgbClr val="FF0000"/>
                </a:solidFill>
              </a:rPr>
              <a:t>chức</a:t>
            </a:r>
            <a:r>
              <a:rPr lang="en-US" sz="1900" dirty="0" smtClean="0">
                <a:solidFill>
                  <a:srgbClr val="FF0000"/>
                </a:solidFill>
              </a:rPr>
              <a:t> </a:t>
            </a:r>
            <a:r>
              <a:rPr lang="en-US" sz="1900" dirty="0" err="1" smtClean="0">
                <a:solidFill>
                  <a:srgbClr val="FF0000"/>
                </a:solidFill>
              </a:rPr>
              <a:t>Kỳ</a:t>
            </a:r>
            <a:r>
              <a:rPr lang="en-US" sz="1900" dirty="0" smtClean="0">
                <a:solidFill>
                  <a:srgbClr val="FF0000"/>
                </a:solidFill>
              </a:rPr>
              <a:t> </a:t>
            </a:r>
            <a:r>
              <a:rPr lang="en-US" sz="1900" dirty="0" err="1" smtClean="0">
                <a:solidFill>
                  <a:srgbClr val="FF0000"/>
                </a:solidFill>
              </a:rPr>
              <a:t>thi</a:t>
            </a:r>
            <a:r>
              <a:rPr lang="en-US" sz="1900" dirty="0" smtClean="0">
                <a:solidFill>
                  <a:srgbClr val="FF0000"/>
                </a:solidFill>
              </a:rPr>
              <a:t> </a:t>
            </a:r>
            <a:r>
              <a:rPr lang="en-US" sz="1900" dirty="0" err="1" smtClean="0">
                <a:solidFill>
                  <a:srgbClr val="FF0000"/>
                </a:solidFill>
              </a:rPr>
              <a:t>tốt</a:t>
            </a:r>
            <a:r>
              <a:rPr lang="en-US" sz="1900" dirty="0" smtClean="0">
                <a:solidFill>
                  <a:srgbClr val="FF0000"/>
                </a:solidFill>
              </a:rPr>
              <a:t> </a:t>
            </a:r>
            <a:r>
              <a:rPr lang="en-US" sz="1900" dirty="0" err="1" smtClean="0">
                <a:solidFill>
                  <a:srgbClr val="FF0000"/>
                </a:solidFill>
              </a:rPr>
              <a:t>nghiệp</a:t>
            </a:r>
            <a:r>
              <a:rPr lang="en-US" sz="1900" dirty="0" smtClean="0">
                <a:solidFill>
                  <a:srgbClr val="FF0000"/>
                </a:solidFill>
              </a:rPr>
              <a:t> THPT </a:t>
            </a:r>
            <a:r>
              <a:rPr lang="en-US" sz="1900" dirty="0" err="1" smtClean="0">
                <a:solidFill>
                  <a:srgbClr val="FF0000"/>
                </a:solidFill>
              </a:rPr>
              <a:t>năm</a:t>
            </a:r>
            <a:r>
              <a:rPr lang="en-US" sz="1900" dirty="0" smtClean="0">
                <a:solidFill>
                  <a:srgbClr val="FF0000"/>
                </a:solidFill>
              </a:rPr>
              <a:t> 2023</a:t>
            </a:r>
            <a:endParaRPr lang="en-US" sz="1900" u="sng" dirty="0">
              <a:solidFill>
                <a:srgbClr val="FF0000"/>
              </a:solidFill>
            </a:endParaRPr>
          </a:p>
        </p:txBody>
      </p:sp>
    </p:spTree>
    <p:extLst>
      <p:ext uri="{BB962C8B-B14F-4D97-AF65-F5344CB8AC3E}">
        <p14:creationId xmlns:p14="http://schemas.microsoft.com/office/powerpoint/2010/main" val="25184330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p:cNvGrpSpPr/>
          <p:nvPr/>
        </p:nvGrpSpPr>
        <p:grpSpPr>
          <a:xfrm>
            <a:off x="1" y="4859081"/>
            <a:ext cx="3317351" cy="74428"/>
            <a:chOff x="1" y="4901613"/>
            <a:chExt cx="3317351" cy="74428"/>
          </a:xfrm>
        </p:grpSpPr>
        <p:sp>
          <p:nvSpPr>
            <p:cNvPr id="26" name="Snip Single Corner Rectangle 25"/>
            <p:cNvSpPr/>
            <p:nvPr/>
          </p:nvSpPr>
          <p:spPr>
            <a:xfrm>
              <a:off x="1" y="4901613"/>
              <a:ext cx="3157863" cy="74428"/>
            </a:xfrm>
            <a:prstGeom prst="snip1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ight Triangle 26"/>
            <p:cNvSpPr/>
            <p:nvPr/>
          </p:nvSpPr>
          <p:spPr>
            <a:xfrm>
              <a:off x="3157864" y="4901613"/>
              <a:ext cx="159488" cy="70636"/>
            </a:xfrm>
            <a:prstGeom prst="rtTriangl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p:cNvGrpSpPr/>
          <p:nvPr/>
        </p:nvGrpSpPr>
        <p:grpSpPr>
          <a:xfrm>
            <a:off x="3327994" y="4956361"/>
            <a:ext cx="5816006" cy="74017"/>
            <a:chOff x="3327994" y="4860244"/>
            <a:chExt cx="5837270" cy="74438"/>
          </a:xfrm>
        </p:grpSpPr>
        <p:sp>
          <p:nvSpPr>
            <p:cNvPr id="29" name="Snip Single Corner Rectangle 28"/>
            <p:cNvSpPr/>
            <p:nvPr/>
          </p:nvSpPr>
          <p:spPr>
            <a:xfrm rot="10800000">
              <a:off x="3519376" y="4860244"/>
              <a:ext cx="5645888" cy="74437"/>
            </a:xfrm>
            <a:prstGeom prst="snip1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Triangle 29"/>
            <p:cNvSpPr/>
            <p:nvPr/>
          </p:nvSpPr>
          <p:spPr>
            <a:xfrm rot="16200000" flipH="1">
              <a:off x="3397313" y="4791347"/>
              <a:ext cx="74016" cy="212653"/>
            </a:xfrm>
            <a:prstGeom prst="rtTriangl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Flowchart: Alternate Process 11">
            <a:extLst>
              <a:ext uri="{FF2B5EF4-FFF2-40B4-BE49-F238E27FC236}">
                <a16:creationId xmlns:a16="http://schemas.microsoft.com/office/drawing/2014/main" id="{019ACFF5-3D4F-4A64-9CB4-DB2E5E90DDF2}"/>
              </a:ext>
            </a:extLst>
          </p:cNvPr>
          <p:cNvSpPr/>
          <p:nvPr/>
        </p:nvSpPr>
        <p:spPr>
          <a:xfrm>
            <a:off x="484910" y="461335"/>
            <a:ext cx="8368146" cy="305582"/>
          </a:xfrm>
          <a:prstGeom prst="flowChartAlternateProcess">
            <a:avLst/>
          </a:prstGeom>
          <a:solidFill>
            <a:srgbClr val="0D04C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kern="0" dirty="0">
                <a:solidFill>
                  <a:schemeClr val="bg1"/>
                </a:solidFill>
                <a:ea typeface="Source Sans Pro"/>
                <a:cs typeface="Source Sans Pro"/>
                <a:sym typeface="Source Sans Pro"/>
              </a:rPr>
              <a:t>II. NHỮNG NỘI DUNG L</a:t>
            </a:r>
            <a:r>
              <a:rPr lang="vi-VN" sz="1800" b="1" kern="0" dirty="0">
                <a:solidFill>
                  <a:schemeClr val="bg1"/>
                </a:solidFill>
                <a:ea typeface="Source Sans Pro"/>
                <a:cs typeface="Source Sans Pro"/>
                <a:sym typeface="Source Sans Pro"/>
              </a:rPr>
              <a:t>Ư</a:t>
            </a:r>
            <a:r>
              <a:rPr lang="en-US" sz="1800" b="1" kern="0" dirty="0">
                <a:solidFill>
                  <a:schemeClr val="bg1"/>
                </a:solidFill>
                <a:ea typeface="Source Sans Pro"/>
                <a:cs typeface="Source Sans Pro"/>
                <a:sym typeface="Source Sans Pro"/>
              </a:rPr>
              <a:t>U Ý TRONG CHUẨN BỊ VÀ TỔ CHỨC KỲ THI</a:t>
            </a:r>
            <a:endParaRPr lang="en-US" sz="1800" b="1" dirty="0"/>
          </a:p>
        </p:txBody>
      </p:sp>
      <p:sp>
        <p:nvSpPr>
          <p:cNvPr id="11" name="TextBox 10">
            <a:extLst>
              <a:ext uri="{FF2B5EF4-FFF2-40B4-BE49-F238E27FC236}">
                <a16:creationId xmlns:a16="http://schemas.microsoft.com/office/drawing/2014/main" id="{3874363C-D847-4137-9547-B248FC870210}"/>
              </a:ext>
            </a:extLst>
          </p:cNvPr>
          <p:cNvSpPr txBox="1"/>
          <p:nvPr/>
        </p:nvSpPr>
        <p:spPr>
          <a:xfrm>
            <a:off x="411760" y="816847"/>
            <a:ext cx="8614253" cy="4539704"/>
          </a:xfrm>
          <a:prstGeom prst="rect">
            <a:avLst/>
          </a:prstGeom>
          <a:noFill/>
        </p:spPr>
        <p:txBody>
          <a:bodyPr wrap="square" rtlCol="0">
            <a:spAutoFit/>
          </a:bodyPr>
          <a:lstStyle/>
          <a:p>
            <a:pPr algn="just">
              <a:spcBef>
                <a:spcPts val="300"/>
              </a:spcBef>
              <a:spcAft>
                <a:spcPts val="300"/>
              </a:spcAft>
            </a:pPr>
            <a:r>
              <a:rPr lang="en-US" sz="1700" b="1" dirty="0">
                <a:solidFill>
                  <a:srgbClr val="0D04C8"/>
                </a:solidFill>
              </a:rPr>
              <a:t>1. </a:t>
            </a:r>
            <a:r>
              <a:rPr lang="vi-VN" sz="1700" b="1" dirty="0">
                <a:solidFill>
                  <a:srgbClr val="0D04C8"/>
                </a:solidFill>
              </a:rPr>
              <a:t>Lịch công tác Kỳ thi</a:t>
            </a:r>
            <a:endParaRPr lang="en-US" sz="1700" b="1" dirty="0">
              <a:solidFill>
                <a:srgbClr val="0D04C8"/>
              </a:solidFill>
            </a:endParaRPr>
          </a:p>
          <a:p>
            <a:pPr marL="285750" indent="-285750" algn="just">
              <a:spcBef>
                <a:spcPts val="300"/>
              </a:spcBef>
              <a:spcAft>
                <a:spcPts val="300"/>
              </a:spcAft>
              <a:buFont typeface="Arial" panose="020B0604020202020204" pitchFamily="34" charset="0"/>
              <a:buChar char="•"/>
            </a:pPr>
            <a:r>
              <a:rPr lang="vi-VN" sz="1700" dirty="0">
                <a:solidFill>
                  <a:srgbClr val="0D04C8"/>
                </a:solidFill>
              </a:rPr>
              <a:t>Thời gian ĐKDT: </a:t>
            </a:r>
            <a:r>
              <a:rPr lang="en-US" sz="1700" dirty="0">
                <a:solidFill>
                  <a:srgbClr val="FF0000"/>
                </a:solidFill>
              </a:rPr>
              <a:t>0</a:t>
            </a:r>
            <a:r>
              <a:rPr lang="vi-VN" sz="1700" dirty="0">
                <a:solidFill>
                  <a:srgbClr val="FF0000"/>
                </a:solidFill>
              </a:rPr>
              <a:t>4/5/202</a:t>
            </a:r>
            <a:r>
              <a:rPr lang="en-US" sz="1700" dirty="0">
                <a:solidFill>
                  <a:srgbClr val="FF0000"/>
                </a:solidFill>
              </a:rPr>
              <a:t>3</a:t>
            </a:r>
            <a:r>
              <a:rPr lang="vi-VN" sz="1700" dirty="0">
                <a:solidFill>
                  <a:srgbClr val="FF0000"/>
                </a:solidFill>
              </a:rPr>
              <a:t> đến </a:t>
            </a:r>
            <a:r>
              <a:rPr lang="en-US" sz="1700" dirty="0">
                <a:solidFill>
                  <a:srgbClr val="FF0000"/>
                </a:solidFill>
              </a:rPr>
              <a:t>17h00 </a:t>
            </a:r>
            <a:r>
              <a:rPr lang="en-US" sz="1700" dirty="0" err="1">
                <a:solidFill>
                  <a:srgbClr val="FF0000"/>
                </a:solidFill>
              </a:rPr>
              <a:t>ngày</a:t>
            </a:r>
            <a:r>
              <a:rPr lang="en-US" sz="1700" dirty="0">
                <a:solidFill>
                  <a:srgbClr val="FF0000"/>
                </a:solidFill>
              </a:rPr>
              <a:t> </a:t>
            </a:r>
            <a:r>
              <a:rPr lang="vi-VN" sz="1700" dirty="0">
                <a:solidFill>
                  <a:srgbClr val="FF0000"/>
                </a:solidFill>
              </a:rPr>
              <a:t>13/5/202</a:t>
            </a:r>
            <a:r>
              <a:rPr lang="en-US" sz="1700" dirty="0">
                <a:solidFill>
                  <a:srgbClr val="FF0000"/>
                </a:solidFill>
              </a:rPr>
              <a:t>3 </a:t>
            </a:r>
            <a:r>
              <a:rPr lang="en-US" sz="1700" u="sng" dirty="0">
                <a:solidFill>
                  <a:srgbClr val="0D04C8"/>
                </a:solidFill>
              </a:rPr>
              <a:t>(ĐK </a:t>
            </a:r>
            <a:r>
              <a:rPr lang="en-US" sz="1700" u="sng" dirty="0" err="1">
                <a:solidFill>
                  <a:srgbClr val="0D04C8"/>
                </a:solidFill>
              </a:rPr>
              <a:t>thử</a:t>
            </a:r>
            <a:r>
              <a:rPr lang="en-US" sz="1700" u="sng" dirty="0">
                <a:solidFill>
                  <a:srgbClr val="0D04C8"/>
                </a:solidFill>
              </a:rPr>
              <a:t> 26/4-30/4/2023)</a:t>
            </a:r>
          </a:p>
          <a:p>
            <a:pPr marL="285750" indent="-285750" algn="just">
              <a:spcBef>
                <a:spcPts val="300"/>
              </a:spcBef>
              <a:spcAft>
                <a:spcPts val="300"/>
              </a:spcAft>
              <a:buFont typeface="Arial" panose="020B0604020202020204" pitchFamily="34" charset="0"/>
              <a:buChar char="•"/>
            </a:pPr>
            <a:r>
              <a:rPr lang="vi-VN" sz="1700" dirty="0">
                <a:solidFill>
                  <a:srgbClr val="0D04C8"/>
                </a:solidFill>
              </a:rPr>
              <a:t>Thời gian công bố kết quả</a:t>
            </a:r>
            <a:r>
              <a:rPr lang="en-US" sz="1700" dirty="0">
                <a:solidFill>
                  <a:srgbClr val="0D04C8"/>
                </a:solidFill>
              </a:rPr>
              <a:t>: </a:t>
            </a:r>
            <a:r>
              <a:rPr lang="en-US" sz="1700" dirty="0">
                <a:solidFill>
                  <a:srgbClr val="FF0000"/>
                </a:solidFill>
              </a:rPr>
              <a:t>08 </a:t>
            </a:r>
            <a:r>
              <a:rPr lang="en-US" sz="1700" dirty="0" err="1">
                <a:solidFill>
                  <a:srgbClr val="FF0000"/>
                </a:solidFill>
              </a:rPr>
              <a:t>giờ</a:t>
            </a:r>
            <a:r>
              <a:rPr lang="en-US" sz="1700" dirty="0">
                <a:solidFill>
                  <a:srgbClr val="FF0000"/>
                </a:solidFill>
              </a:rPr>
              <a:t> </a:t>
            </a:r>
            <a:r>
              <a:rPr lang="en-US" sz="1700" dirty="0" err="1">
                <a:solidFill>
                  <a:srgbClr val="FF0000"/>
                </a:solidFill>
              </a:rPr>
              <a:t>sáng</a:t>
            </a:r>
            <a:r>
              <a:rPr lang="en-US" sz="1700" dirty="0">
                <a:solidFill>
                  <a:srgbClr val="FF0000"/>
                </a:solidFill>
              </a:rPr>
              <a:t> </a:t>
            </a:r>
            <a:r>
              <a:rPr lang="en-US" sz="1700" dirty="0" err="1">
                <a:solidFill>
                  <a:srgbClr val="FF0000"/>
                </a:solidFill>
              </a:rPr>
              <a:t>ngày</a:t>
            </a:r>
            <a:r>
              <a:rPr lang="en-US" sz="1700" dirty="0">
                <a:solidFill>
                  <a:srgbClr val="FF0000"/>
                </a:solidFill>
              </a:rPr>
              <a:t> 18</a:t>
            </a:r>
            <a:r>
              <a:rPr lang="vi-VN" sz="1700" dirty="0">
                <a:solidFill>
                  <a:srgbClr val="FF0000"/>
                </a:solidFill>
              </a:rPr>
              <a:t>/7/202</a:t>
            </a:r>
            <a:r>
              <a:rPr lang="en-US" sz="1700" dirty="0">
                <a:solidFill>
                  <a:srgbClr val="FF0000"/>
                </a:solidFill>
              </a:rPr>
              <a:t>3 </a:t>
            </a:r>
            <a:r>
              <a:rPr lang="en-US" sz="1700" u="sng" dirty="0">
                <a:solidFill>
                  <a:srgbClr val="0D04C8"/>
                </a:solidFill>
              </a:rPr>
              <a:t>(</a:t>
            </a:r>
            <a:r>
              <a:rPr lang="en-US" sz="1700" u="sng" dirty="0" err="1" smtClean="0">
                <a:solidFill>
                  <a:srgbClr val="0D04C8"/>
                </a:solidFill>
              </a:rPr>
              <a:t>Sở</a:t>
            </a:r>
            <a:r>
              <a:rPr lang="en-US" sz="1700" u="sng" dirty="0" smtClean="0">
                <a:solidFill>
                  <a:srgbClr val="0D04C8"/>
                </a:solidFill>
              </a:rPr>
              <a:t> GD: </a:t>
            </a:r>
            <a:r>
              <a:rPr lang="en-US" sz="1700" u="sng" dirty="0">
                <a:solidFill>
                  <a:srgbClr val="0D04C8"/>
                </a:solidFill>
              </a:rPr>
              <a:t>17h </a:t>
            </a:r>
            <a:r>
              <a:rPr lang="en-US" sz="1700" u="sng" dirty="0" smtClean="0">
                <a:solidFill>
                  <a:srgbClr val="0D04C8"/>
                </a:solidFill>
              </a:rPr>
              <a:t>-15/7/2023 </a:t>
            </a:r>
            <a:r>
              <a:rPr lang="en-US" sz="1700" u="sng" dirty="0" err="1" smtClean="0">
                <a:solidFill>
                  <a:srgbClr val="0D04C8"/>
                </a:solidFill>
              </a:rPr>
              <a:t>hoàn</a:t>
            </a:r>
            <a:r>
              <a:rPr lang="en-US" sz="1700" u="sng" dirty="0" smtClean="0">
                <a:solidFill>
                  <a:srgbClr val="0D04C8"/>
                </a:solidFill>
              </a:rPr>
              <a:t> </a:t>
            </a:r>
            <a:r>
              <a:rPr lang="en-US" sz="1700" u="sng" dirty="0" err="1" smtClean="0">
                <a:solidFill>
                  <a:srgbClr val="0D04C8"/>
                </a:solidFill>
              </a:rPr>
              <a:t>thành</a:t>
            </a:r>
            <a:r>
              <a:rPr lang="en-US" sz="1700" u="sng" dirty="0" smtClean="0">
                <a:solidFill>
                  <a:srgbClr val="0D04C8"/>
                </a:solidFill>
              </a:rPr>
              <a:t> </a:t>
            </a:r>
            <a:r>
              <a:rPr lang="en-US" sz="1700" u="sng" dirty="0" err="1" smtClean="0">
                <a:solidFill>
                  <a:srgbClr val="0D04C8"/>
                </a:solidFill>
              </a:rPr>
              <a:t>dữ</a:t>
            </a:r>
            <a:r>
              <a:rPr lang="en-US" sz="1700" u="sng" dirty="0" smtClean="0">
                <a:solidFill>
                  <a:srgbClr val="0D04C8"/>
                </a:solidFill>
              </a:rPr>
              <a:t> </a:t>
            </a:r>
            <a:r>
              <a:rPr lang="en-US" sz="1700" u="sng" dirty="0" err="1" smtClean="0">
                <a:solidFill>
                  <a:srgbClr val="0D04C8"/>
                </a:solidFill>
              </a:rPr>
              <a:t>liệu</a:t>
            </a:r>
            <a:r>
              <a:rPr lang="en-US" sz="1700" u="sng" dirty="0" smtClean="0">
                <a:solidFill>
                  <a:srgbClr val="0D04C8"/>
                </a:solidFill>
              </a:rPr>
              <a:t> </a:t>
            </a:r>
            <a:r>
              <a:rPr lang="en-US" sz="1700" u="sng" dirty="0" err="1" smtClean="0">
                <a:solidFill>
                  <a:srgbClr val="0D04C8"/>
                </a:solidFill>
              </a:rPr>
              <a:t>chấm</a:t>
            </a:r>
            <a:r>
              <a:rPr lang="en-US" sz="1700" u="sng" dirty="0" smtClean="0">
                <a:solidFill>
                  <a:srgbClr val="0D04C8"/>
                </a:solidFill>
              </a:rPr>
              <a:t> </a:t>
            </a:r>
            <a:r>
              <a:rPr lang="en-US" sz="1700" u="sng" dirty="0" err="1" smtClean="0">
                <a:solidFill>
                  <a:srgbClr val="0D04C8"/>
                </a:solidFill>
              </a:rPr>
              <a:t>thi</a:t>
            </a:r>
            <a:r>
              <a:rPr lang="en-US" sz="1700" u="sng" dirty="0" smtClean="0">
                <a:solidFill>
                  <a:srgbClr val="0D04C8"/>
                </a:solidFill>
              </a:rPr>
              <a:t> </a:t>
            </a:r>
            <a:r>
              <a:rPr lang="en-US" sz="1700" u="sng" dirty="0" err="1" smtClean="0">
                <a:solidFill>
                  <a:srgbClr val="0D04C8"/>
                </a:solidFill>
              </a:rPr>
              <a:t>gửi</a:t>
            </a:r>
            <a:r>
              <a:rPr lang="en-US" sz="1700" u="sng" dirty="0" smtClean="0">
                <a:solidFill>
                  <a:srgbClr val="0D04C8"/>
                </a:solidFill>
              </a:rPr>
              <a:t> </a:t>
            </a:r>
            <a:r>
              <a:rPr lang="en-US" sz="1700" u="sng" dirty="0" err="1" smtClean="0">
                <a:solidFill>
                  <a:srgbClr val="0D04C8"/>
                </a:solidFill>
              </a:rPr>
              <a:t>về</a:t>
            </a:r>
            <a:r>
              <a:rPr lang="en-US" sz="1700" u="sng" dirty="0" smtClean="0">
                <a:solidFill>
                  <a:srgbClr val="0D04C8"/>
                </a:solidFill>
              </a:rPr>
              <a:t> BGD)</a:t>
            </a:r>
            <a:endParaRPr lang="vi-VN" sz="1700" u="sng" dirty="0">
              <a:solidFill>
                <a:srgbClr val="0D04C8"/>
              </a:solidFill>
            </a:endParaRPr>
          </a:p>
          <a:p>
            <a:pPr algn="just">
              <a:spcBef>
                <a:spcPts val="300"/>
              </a:spcBef>
              <a:spcAft>
                <a:spcPts val="300"/>
              </a:spcAft>
            </a:pPr>
            <a:r>
              <a:rPr lang="en-US" sz="1700" b="1" dirty="0">
                <a:solidFill>
                  <a:srgbClr val="0D04C8"/>
                </a:solidFill>
              </a:rPr>
              <a:t>2. </a:t>
            </a:r>
            <a:r>
              <a:rPr lang="vi-VN" sz="1700" b="1" dirty="0">
                <a:solidFill>
                  <a:srgbClr val="0D04C8"/>
                </a:solidFill>
              </a:rPr>
              <a:t>Đăng ký dự thi:</a:t>
            </a:r>
            <a:endParaRPr lang="en-US" sz="1700" b="1" dirty="0">
              <a:solidFill>
                <a:srgbClr val="0D04C8"/>
              </a:solidFill>
            </a:endParaRPr>
          </a:p>
          <a:p>
            <a:pPr marL="285750" indent="-285750" algn="just">
              <a:spcBef>
                <a:spcPts val="300"/>
              </a:spcBef>
              <a:spcAft>
                <a:spcPts val="300"/>
              </a:spcAft>
              <a:buFont typeface="Arial" panose="020B0604020202020204" pitchFamily="34" charset="0"/>
              <a:buChar char="•"/>
            </a:pPr>
            <a:r>
              <a:rPr lang="en-US" sz="1700" dirty="0">
                <a:solidFill>
                  <a:srgbClr val="0D04C8"/>
                </a:solidFill>
              </a:rPr>
              <a:t>T</a:t>
            </a:r>
            <a:r>
              <a:rPr lang="vi-VN" sz="1700" dirty="0">
                <a:solidFill>
                  <a:srgbClr val="0D04C8"/>
                </a:solidFill>
              </a:rPr>
              <a:t>hí sinh </a:t>
            </a:r>
            <a:r>
              <a:rPr lang="en-US" sz="1700" dirty="0" err="1">
                <a:solidFill>
                  <a:srgbClr val="0D04C8"/>
                </a:solidFill>
              </a:rPr>
              <a:t>là</a:t>
            </a:r>
            <a:r>
              <a:rPr lang="en-US" sz="1700" dirty="0">
                <a:solidFill>
                  <a:srgbClr val="0D04C8"/>
                </a:solidFill>
              </a:rPr>
              <a:t> </a:t>
            </a:r>
            <a:r>
              <a:rPr lang="en-US" sz="1700" dirty="0" err="1">
                <a:solidFill>
                  <a:srgbClr val="FF0000"/>
                </a:solidFill>
              </a:rPr>
              <a:t>học</a:t>
            </a:r>
            <a:r>
              <a:rPr lang="en-US" sz="1700" dirty="0">
                <a:solidFill>
                  <a:srgbClr val="FF0000"/>
                </a:solidFill>
              </a:rPr>
              <a:t> </a:t>
            </a:r>
            <a:r>
              <a:rPr lang="en-US" sz="1700" dirty="0" err="1">
                <a:solidFill>
                  <a:srgbClr val="FF0000"/>
                </a:solidFill>
              </a:rPr>
              <a:t>sinh</a:t>
            </a:r>
            <a:r>
              <a:rPr lang="en-US" sz="1700" dirty="0">
                <a:solidFill>
                  <a:srgbClr val="FF0000"/>
                </a:solidFill>
              </a:rPr>
              <a:t> </a:t>
            </a:r>
            <a:r>
              <a:rPr lang="vi-VN" sz="1700" dirty="0">
                <a:solidFill>
                  <a:srgbClr val="FF0000"/>
                </a:solidFill>
              </a:rPr>
              <a:t>lớp 12</a:t>
            </a:r>
            <a:r>
              <a:rPr lang="en-US" sz="1700" dirty="0">
                <a:solidFill>
                  <a:srgbClr val="FF0000"/>
                </a:solidFill>
              </a:rPr>
              <a:t> </a:t>
            </a:r>
            <a:r>
              <a:rPr lang="en-US" sz="1700" dirty="0" err="1">
                <a:solidFill>
                  <a:srgbClr val="FF0000"/>
                </a:solidFill>
              </a:rPr>
              <a:t>năm</a:t>
            </a:r>
            <a:r>
              <a:rPr lang="en-US" sz="1700" dirty="0">
                <a:solidFill>
                  <a:srgbClr val="FF0000"/>
                </a:solidFill>
              </a:rPr>
              <a:t> </a:t>
            </a:r>
            <a:r>
              <a:rPr lang="en-US" sz="1700" dirty="0" err="1">
                <a:solidFill>
                  <a:srgbClr val="FF0000"/>
                </a:solidFill>
              </a:rPr>
              <a:t>học</a:t>
            </a:r>
            <a:r>
              <a:rPr lang="en-US" sz="1700" dirty="0">
                <a:solidFill>
                  <a:srgbClr val="FF0000"/>
                </a:solidFill>
              </a:rPr>
              <a:t> 2022 - 2023 </a:t>
            </a:r>
            <a:r>
              <a:rPr lang="en-US" sz="1700" dirty="0">
                <a:solidFill>
                  <a:srgbClr val="3E26A6"/>
                </a:solidFill>
              </a:rPr>
              <a:t>đ</a:t>
            </a:r>
            <a:r>
              <a:rPr lang="vi-VN" sz="1700" dirty="0">
                <a:solidFill>
                  <a:srgbClr val="3E26A6"/>
                </a:solidFill>
              </a:rPr>
              <a:t>ăng ký dự thi </a:t>
            </a:r>
            <a:r>
              <a:rPr lang="vi-VN" sz="1700" dirty="0">
                <a:solidFill>
                  <a:srgbClr val="FF0000"/>
                </a:solidFill>
              </a:rPr>
              <a:t>trực tuyến</a:t>
            </a:r>
            <a:r>
              <a:rPr lang="vi-VN" sz="1700" dirty="0">
                <a:solidFill>
                  <a:srgbClr val="3E26A6"/>
                </a:solidFill>
              </a:rPr>
              <a:t> </a:t>
            </a:r>
            <a:r>
              <a:rPr lang="en-US" sz="1700" dirty="0">
                <a:solidFill>
                  <a:srgbClr val="0D04C8"/>
                </a:solidFill>
              </a:rPr>
              <a:t>t</a:t>
            </a:r>
            <a:r>
              <a:rPr lang="vi-VN" sz="1700" dirty="0">
                <a:solidFill>
                  <a:srgbClr val="0D04C8"/>
                </a:solidFill>
              </a:rPr>
              <a:t>hông qua tài khoản là số CCCD/CMND hoặc mã định danh</a:t>
            </a:r>
            <a:r>
              <a:rPr lang="en-US" sz="1700" dirty="0">
                <a:solidFill>
                  <a:srgbClr val="0D04C8"/>
                </a:solidFill>
              </a:rPr>
              <a:t>;</a:t>
            </a:r>
          </a:p>
          <a:p>
            <a:pPr marL="285750" indent="-285750" algn="just">
              <a:spcBef>
                <a:spcPts val="300"/>
              </a:spcBef>
              <a:spcAft>
                <a:spcPts val="300"/>
              </a:spcAft>
              <a:buFont typeface="Arial" panose="020B0604020202020204" pitchFamily="34" charset="0"/>
              <a:buChar char="•"/>
            </a:pPr>
            <a:r>
              <a:rPr lang="en-US" sz="1700" dirty="0" err="1">
                <a:solidFill>
                  <a:srgbClr val="FF0000"/>
                </a:solidFill>
              </a:rPr>
              <a:t>Thí</a:t>
            </a:r>
            <a:r>
              <a:rPr lang="en-US" sz="1700" dirty="0">
                <a:solidFill>
                  <a:srgbClr val="FF0000"/>
                </a:solidFill>
              </a:rPr>
              <a:t> </a:t>
            </a:r>
            <a:r>
              <a:rPr lang="en-US" sz="1700" dirty="0" err="1">
                <a:solidFill>
                  <a:srgbClr val="FF0000"/>
                </a:solidFill>
              </a:rPr>
              <a:t>sinh</a:t>
            </a:r>
            <a:r>
              <a:rPr lang="en-US" sz="1700" dirty="0">
                <a:solidFill>
                  <a:srgbClr val="FF0000"/>
                </a:solidFill>
              </a:rPr>
              <a:t> </a:t>
            </a:r>
            <a:r>
              <a:rPr lang="en-US" sz="1700" dirty="0" err="1">
                <a:solidFill>
                  <a:srgbClr val="FF0000"/>
                </a:solidFill>
              </a:rPr>
              <a:t>tự</a:t>
            </a:r>
            <a:r>
              <a:rPr lang="en-US" sz="1700" dirty="0">
                <a:solidFill>
                  <a:srgbClr val="FF0000"/>
                </a:solidFill>
              </a:rPr>
              <a:t> do </a:t>
            </a:r>
            <a:r>
              <a:rPr lang="en-US" sz="1700" dirty="0" err="1">
                <a:solidFill>
                  <a:srgbClr val="0D04C8"/>
                </a:solidFill>
              </a:rPr>
              <a:t>đăng</a:t>
            </a:r>
            <a:r>
              <a:rPr lang="en-US" sz="1700" dirty="0">
                <a:solidFill>
                  <a:srgbClr val="0D04C8"/>
                </a:solidFill>
              </a:rPr>
              <a:t> </a:t>
            </a:r>
            <a:r>
              <a:rPr lang="en-US" sz="1700" dirty="0" err="1">
                <a:solidFill>
                  <a:srgbClr val="0D04C8"/>
                </a:solidFill>
              </a:rPr>
              <a:t>ký</a:t>
            </a:r>
            <a:r>
              <a:rPr lang="en-US" sz="1700" dirty="0">
                <a:solidFill>
                  <a:srgbClr val="0D04C8"/>
                </a:solidFill>
              </a:rPr>
              <a:t> </a:t>
            </a:r>
            <a:r>
              <a:rPr lang="en-US" sz="1700" dirty="0" err="1">
                <a:solidFill>
                  <a:srgbClr val="0D04C8"/>
                </a:solidFill>
              </a:rPr>
              <a:t>dự</a:t>
            </a:r>
            <a:r>
              <a:rPr lang="en-US" sz="1700" dirty="0">
                <a:solidFill>
                  <a:srgbClr val="0D04C8"/>
                </a:solidFill>
              </a:rPr>
              <a:t> </a:t>
            </a:r>
            <a:r>
              <a:rPr lang="en-US" sz="1700" dirty="0" err="1">
                <a:solidFill>
                  <a:srgbClr val="0D04C8"/>
                </a:solidFill>
              </a:rPr>
              <a:t>thi</a:t>
            </a:r>
            <a:r>
              <a:rPr lang="en-US" sz="1700" dirty="0">
                <a:solidFill>
                  <a:srgbClr val="0D04C8"/>
                </a:solidFill>
              </a:rPr>
              <a:t> </a:t>
            </a:r>
            <a:r>
              <a:rPr lang="en-US" sz="1700" dirty="0" err="1">
                <a:solidFill>
                  <a:srgbClr val="FF0000"/>
                </a:solidFill>
              </a:rPr>
              <a:t>trực</a:t>
            </a:r>
            <a:r>
              <a:rPr lang="en-US" sz="1700" dirty="0">
                <a:solidFill>
                  <a:srgbClr val="FF0000"/>
                </a:solidFill>
              </a:rPr>
              <a:t> </a:t>
            </a:r>
            <a:r>
              <a:rPr lang="en-US" sz="1700" dirty="0" err="1">
                <a:solidFill>
                  <a:srgbClr val="FF0000"/>
                </a:solidFill>
              </a:rPr>
              <a:t>tiếp</a:t>
            </a:r>
            <a:r>
              <a:rPr lang="en-US" sz="1700" dirty="0">
                <a:solidFill>
                  <a:srgbClr val="FF0000"/>
                </a:solidFill>
              </a:rPr>
              <a:t> </a:t>
            </a:r>
            <a:r>
              <a:rPr lang="en-US" sz="1700" dirty="0" err="1">
                <a:solidFill>
                  <a:srgbClr val="0D04C8"/>
                </a:solidFill>
              </a:rPr>
              <a:t>tại</a:t>
            </a:r>
            <a:r>
              <a:rPr lang="en-US" sz="1700" dirty="0">
                <a:solidFill>
                  <a:srgbClr val="0D04C8"/>
                </a:solidFill>
              </a:rPr>
              <a:t> </a:t>
            </a:r>
            <a:r>
              <a:rPr lang="en-US" sz="1700" dirty="0" err="1">
                <a:solidFill>
                  <a:srgbClr val="0D04C8"/>
                </a:solidFill>
              </a:rPr>
              <a:t>các</a:t>
            </a:r>
            <a:r>
              <a:rPr lang="en-US" sz="1700" dirty="0">
                <a:solidFill>
                  <a:srgbClr val="0D04C8"/>
                </a:solidFill>
              </a:rPr>
              <a:t> </a:t>
            </a:r>
            <a:r>
              <a:rPr lang="en-US" sz="1700" dirty="0" err="1">
                <a:solidFill>
                  <a:srgbClr val="0D04C8"/>
                </a:solidFill>
              </a:rPr>
              <a:t>điểm</a:t>
            </a:r>
            <a:r>
              <a:rPr lang="en-US" sz="1700" dirty="0">
                <a:solidFill>
                  <a:srgbClr val="0D04C8"/>
                </a:solidFill>
              </a:rPr>
              <a:t> ĐKDT (</a:t>
            </a:r>
            <a:r>
              <a:rPr lang="en-US" sz="1700" dirty="0" err="1">
                <a:solidFill>
                  <a:srgbClr val="0D04C8"/>
                </a:solidFill>
              </a:rPr>
              <a:t>theo</a:t>
            </a:r>
            <a:r>
              <a:rPr lang="en-US" sz="1700" dirty="0">
                <a:solidFill>
                  <a:srgbClr val="0D04C8"/>
                </a:solidFill>
              </a:rPr>
              <a:t> </a:t>
            </a:r>
            <a:r>
              <a:rPr lang="en-US" sz="1700" dirty="0" err="1">
                <a:solidFill>
                  <a:srgbClr val="0D04C8"/>
                </a:solidFill>
              </a:rPr>
              <a:t>mẫu</a:t>
            </a:r>
            <a:r>
              <a:rPr lang="en-US" sz="1700" dirty="0">
                <a:solidFill>
                  <a:srgbClr val="0D04C8"/>
                </a:solidFill>
              </a:rPr>
              <a:t>);</a:t>
            </a:r>
          </a:p>
          <a:p>
            <a:pPr marL="285750" indent="-285750" algn="just">
              <a:spcBef>
                <a:spcPts val="300"/>
              </a:spcBef>
              <a:spcAft>
                <a:spcPts val="300"/>
              </a:spcAft>
              <a:buFont typeface="Arial" panose="020B0604020202020204" pitchFamily="34" charset="0"/>
              <a:buChar char="•"/>
            </a:pPr>
            <a:r>
              <a:rPr lang="en-US" sz="1700" dirty="0">
                <a:solidFill>
                  <a:srgbClr val="0D04C8"/>
                </a:solidFill>
              </a:rPr>
              <a:t>L</a:t>
            </a:r>
            <a:r>
              <a:rPr lang="vi-VN" sz="1700" dirty="0">
                <a:solidFill>
                  <a:srgbClr val="0D04C8"/>
                </a:solidFill>
              </a:rPr>
              <a:t>ư</a:t>
            </a:r>
            <a:r>
              <a:rPr lang="en-US" sz="1700" dirty="0">
                <a:solidFill>
                  <a:srgbClr val="0D04C8"/>
                </a:solidFill>
              </a:rPr>
              <a:t>u ý: </a:t>
            </a:r>
            <a:r>
              <a:rPr lang="en-US" sz="1700" dirty="0" err="1">
                <a:solidFill>
                  <a:srgbClr val="0D04C8"/>
                </a:solidFill>
              </a:rPr>
              <a:t>Thông</a:t>
            </a:r>
            <a:r>
              <a:rPr lang="en-US" sz="1700" dirty="0">
                <a:solidFill>
                  <a:srgbClr val="0D04C8"/>
                </a:solidFill>
              </a:rPr>
              <a:t> </a:t>
            </a:r>
            <a:r>
              <a:rPr lang="en-US" sz="1700" dirty="0" err="1">
                <a:solidFill>
                  <a:srgbClr val="0D04C8"/>
                </a:solidFill>
              </a:rPr>
              <a:t>báo</a:t>
            </a:r>
            <a:r>
              <a:rPr lang="en-US" sz="1700" dirty="0">
                <a:solidFill>
                  <a:srgbClr val="0D04C8"/>
                </a:solidFill>
              </a:rPr>
              <a:t> </a:t>
            </a:r>
            <a:r>
              <a:rPr lang="en-US" sz="1700" dirty="0" err="1">
                <a:solidFill>
                  <a:srgbClr val="0D04C8"/>
                </a:solidFill>
              </a:rPr>
              <a:t>cho</a:t>
            </a:r>
            <a:r>
              <a:rPr lang="en-US" sz="1700" dirty="0">
                <a:solidFill>
                  <a:srgbClr val="0D04C8"/>
                </a:solidFill>
              </a:rPr>
              <a:t> </a:t>
            </a:r>
            <a:r>
              <a:rPr lang="en-US" sz="1700" dirty="0" err="1">
                <a:solidFill>
                  <a:srgbClr val="0D04C8"/>
                </a:solidFill>
              </a:rPr>
              <a:t>các</a:t>
            </a:r>
            <a:r>
              <a:rPr lang="en-US" sz="1700" dirty="0">
                <a:solidFill>
                  <a:srgbClr val="0D04C8"/>
                </a:solidFill>
              </a:rPr>
              <a:t> </a:t>
            </a:r>
            <a:r>
              <a:rPr lang="en-US" sz="1700" dirty="0" err="1">
                <a:solidFill>
                  <a:srgbClr val="0D04C8"/>
                </a:solidFill>
              </a:rPr>
              <a:t>thí</a:t>
            </a:r>
            <a:r>
              <a:rPr lang="en-US" sz="1700" dirty="0">
                <a:solidFill>
                  <a:srgbClr val="0D04C8"/>
                </a:solidFill>
              </a:rPr>
              <a:t> </a:t>
            </a:r>
            <a:r>
              <a:rPr lang="en-US" sz="1700" dirty="0" err="1">
                <a:solidFill>
                  <a:srgbClr val="0D04C8"/>
                </a:solidFill>
              </a:rPr>
              <a:t>sinh</a:t>
            </a:r>
            <a:r>
              <a:rPr lang="en-US" sz="1700" dirty="0">
                <a:solidFill>
                  <a:srgbClr val="0D04C8"/>
                </a:solidFill>
              </a:rPr>
              <a:t> </a:t>
            </a:r>
            <a:r>
              <a:rPr lang="en-US" sz="1700" dirty="0" err="1">
                <a:solidFill>
                  <a:srgbClr val="0D04C8"/>
                </a:solidFill>
              </a:rPr>
              <a:t>là</a:t>
            </a:r>
            <a:r>
              <a:rPr lang="en-US" sz="1700" dirty="0">
                <a:solidFill>
                  <a:srgbClr val="0D04C8"/>
                </a:solidFill>
              </a:rPr>
              <a:t> </a:t>
            </a:r>
            <a:r>
              <a:rPr lang="en-US" sz="1700" dirty="0" err="1">
                <a:solidFill>
                  <a:srgbClr val="FF0000"/>
                </a:solidFill>
              </a:rPr>
              <a:t>đối</a:t>
            </a:r>
            <a:r>
              <a:rPr lang="en-US" sz="1700" dirty="0">
                <a:solidFill>
                  <a:srgbClr val="FF0000"/>
                </a:solidFill>
              </a:rPr>
              <a:t> </a:t>
            </a:r>
            <a:r>
              <a:rPr lang="en-US" sz="1700" dirty="0" err="1">
                <a:solidFill>
                  <a:srgbClr val="FF0000"/>
                </a:solidFill>
              </a:rPr>
              <a:t>tượng</a:t>
            </a:r>
            <a:r>
              <a:rPr lang="en-US" sz="1700" dirty="0">
                <a:solidFill>
                  <a:srgbClr val="FF0000"/>
                </a:solidFill>
              </a:rPr>
              <a:t> </a:t>
            </a:r>
            <a:r>
              <a:rPr lang="en-US" sz="1700" dirty="0" err="1">
                <a:solidFill>
                  <a:srgbClr val="FF0000"/>
                </a:solidFill>
              </a:rPr>
              <a:t>quân</a:t>
            </a:r>
            <a:r>
              <a:rPr lang="en-US" sz="1700" dirty="0">
                <a:solidFill>
                  <a:srgbClr val="FF0000"/>
                </a:solidFill>
              </a:rPr>
              <a:t> </a:t>
            </a:r>
            <a:r>
              <a:rPr lang="en-US" sz="1700" dirty="0" err="1">
                <a:solidFill>
                  <a:srgbClr val="FF0000"/>
                </a:solidFill>
              </a:rPr>
              <a:t>nhân</a:t>
            </a:r>
            <a:r>
              <a:rPr lang="en-US" sz="1700" dirty="0">
                <a:solidFill>
                  <a:srgbClr val="FF0000"/>
                </a:solidFill>
              </a:rPr>
              <a:t> </a:t>
            </a:r>
            <a:r>
              <a:rPr lang="en-US" sz="1700" dirty="0">
                <a:solidFill>
                  <a:srgbClr val="0D04C8"/>
                </a:solidFill>
              </a:rPr>
              <a:t>(</a:t>
            </a:r>
            <a:r>
              <a:rPr lang="en-US" sz="1700" dirty="0" err="1">
                <a:solidFill>
                  <a:srgbClr val="0D04C8"/>
                </a:solidFill>
              </a:rPr>
              <a:t>công</a:t>
            </a:r>
            <a:r>
              <a:rPr lang="en-US" sz="1700" dirty="0">
                <a:solidFill>
                  <a:srgbClr val="0D04C8"/>
                </a:solidFill>
              </a:rPr>
              <a:t> an, </a:t>
            </a:r>
            <a:r>
              <a:rPr lang="en-US" sz="1700" dirty="0" err="1">
                <a:solidFill>
                  <a:srgbClr val="0D04C8"/>
                </a:solidFill>
              </a:rPr>
              <a:t>bộ</a:t>
            </a:r>
            <a:r>
              <a:rPr lang="en-US" sz="1700" dirty="0">
                <a:solidFill>
                  <a:srgbClr val="0D04C8"/>
                </a:solidFill>
              </a:rPr>
              <a:t> </a:t>
            </a:r>
            <a:r>
              <a:rPr lang="en-US" sz="1700" dirty="0" err="1">
                <a:solidFill>
                  <a:srgbClr val="0D04C8"/>
                </a:solidFill>
              </a:rPr>
              <a:t>đội</a:t>
            </a:r>
            <a:r>
              <a:rPr lang="en-US" sz="1700" dirty="0">
                <a:solidFill>
                  <a:srgbClr val="0D04C8"/>
                </a:solidFill>
              </a:rPr>
              <a:t> </a:t>
            </a:r>
            <a:r>
              <a:rPr lang="en-US" sz="1700" dirty="0" err="1">
                <a:solidFill>
                  <a:srgbClr val="0D04C8"/>
                </a:solidFill>
              </a:rPr>
              <a:t>nghĩa</a:t>
            </a:r>
            <a:r>
              <a:rPr lang="en-US" sz="1700" dirty="0">
                <a:solidFill>
                  <a:srgbClr val="0D04C8"/>
                </a:solidFill>
              </a:rPr>
              <a:t> </a:t>
            </a:r>
            <a:r>
              <a:rPr lang="en-US" sz="1700" dirty="0" err="1">
                <a:solidFill>
                  <a:srgbClr val="0D04C8"/>
                </a:solidFill>
              </a:rPr>
              <a:t>vụ</a:t>
            </a:r>
            <a:r>
              <a:rPr lang="en-US" sz="1700" dirty="0">
                <a:solidFill>
                  <a:srgbClr val="0D04C8"/>
                </a:solidFill>
              </a:rPr>
              <a:t>) </a:t>
            </a:r>
            <a:r>
              <a:rPr lang="en-US" sz="1700" dirty="0" err="1">
                <a:solidFill>
                  <a:srgbClr val="0D04C8"/>
                </a:solidFill>
              </a:rPr>
              <a:t>đăng</a:t>
            </a:r>
            <a:r>
              <a:rPr lang="en-US" sz="1700" dirty="0">
                <a:solidFill>
                  <a:srgbClr val="0D04C8"/>
                </a:solidFill>
              </a:rPr>
              <a:t> </a:t>
            </a:r>
            <a:r>
              <a:rPr lang="en-US" sz="1700" dirty="0" err="1">
                <a:solidFill>
                  <a:srgbClr val="0D04C8"/>
                </a:solidFill>
              </a:rPr>
              <a:t>ký</a:t>
            </a:r>
            <a:r>
              <a:rPr lang="en-US" sz="1700" dirty="0">
                <a:solidFill>
                  <a:srgbClr val="0D04C8"/>
                </a:solidFill>
              </a:rPr>
              <a:t> </a:t>
            </a:r>
            <a:r>
              <a:rPr lang="en-US" sz="1700" dirty="0" err="1">
                <a:solidFill>
                  <a:srgbClr val="0D04C8"/>
                </a:solidFill>
              </a:rPr>
              <a:t>dự</a:t>
            </a:r>
            <a:r>
              <a:rPr lang="en-US" sz="1700" dirty="0">
                <a:solidFill>
                  <a:srgbClr val="0D04C8"/>
                </a:solidFill>
              </a:rPr>
              <a:t> </a:t>
            </a:r>
            <a:r>
              <a:rPr lang="en-US" sz="1700" dirty="0" err="1">
                <a:solidFill>
                  <a:srgbClr val="0D04C8"/>
                </a:solidFill>
              </a:rPr>
              <a:t>thi</a:t>
            </a:r>
            <a:r>
              <a:rPr lang="en-US" sz="1700" dirty="0">
                <a:solidFill>
                  <a:srgbClr val="0D04C8"/>
                </a:solidFill>
              </a:rPr>
              <a:t> </a:t>
            </a:r>
            <a:r>
              <a:rPr lang="en-US" sz="1700" dirty="0" err="1">
                <a:solidFill>
                  <a:srgbClr val="0D04C8"/>
                </a:solidFill>
              </a:rPr>
              <a:t>đúng</a:t>
            </a:r>
            <a:r>
              <a:rPr lang="en-US" sz="1700" dirty="0">
                <a:solidFill>
                  <a:srgbClr val="0D04C8"/>
                </a:solidFill>
              </a:rPr>
              <a:t> </a:t>
            </a:r>
            <a:r>
              <a:rPr lang="en-US" sz="1700" dirty="0" err="1">
                <a:solidFill>
                  <a:srgbClr val="0D04C8"/>
                </a:solidFill>
              </a:rPr>
              <a:t>thời</a:t>
            </a:r>
            <a:r>
              <a:rPr lang="en-US" sz="1700" dirty="0">
                <a:solidFill>
                  <a:srgbClr val="0D04C8"/>
                </a:solidFill>
              </a:rPr>
              <a:t> </a:t>
            </a:r>
            <a:r>
              <a:rPr lang="en-US" sz="1700" dirty="0" err="1">
                <a:solidFill>
                  <a:srgbClr val="0D04C8"/>
                </a:solidFill>
              </a:rPr>
              <a:t>hạn</a:t>
            </a:r>
            <a:r>
              <a:rPr lang="en-US" sz="1700" dirty="0">
                <a:solidFill>
                  <a:srgbClr val="0D04C8"/>
                </a:solidFill>
              </a:rPr>
              <a:t> </a:t>
            </a:r>
            <a:r>
              <a:rPr lang="en-US" sz="1700" dirty="0" err="1">
                <a:solidFill>
                  <a:srgbClr val="0D04C8"/>
                </a:solidFill>
              </a:rPr>
              <a:t>quy</a:t>
            </a:r>
            <a:r>
              <a:rPr lang="en-US" sz="1700" dirty="0">
                <a:solidFill>
                  <a:srgbClr val="0D04C8"/>
                </a:solidFill>
              </a:rPr>
              <a:t> </a:t>
            </a:r>
            <a:r>
              <a:rPr lang="en-US" sz="1700" dirty="0" err="1">
                <a:solidFill>
                  <a:srgbClr val="0D04C8"/>
                </a:solidFill>
              </a:rPr>
              <a:t>định</a:t>
            </a:r>
            <a:r>
              <a:rPr lang="en-US" sz="1700" dirty="0">
                <a:solidFill>
                  <a:srgbClr val="0D04C8"/>
                </a:solidFill>
              </a:rPr>
              <a:t> </a:t>
            </a:r>
            <a:r>
              <a:rPr lang="en-US" sz="1700" u="sng" dirty="0">
                <a:solidFill>
                  <a:srgbClr val="0D04C8"/>
                </a:solidFill>
              </a:rPr>
              <a:t>(</a:t>
            </a:r>
            <a:r>
              <a:rPr lang="en-US" sz="1700" u="sng" dirty="0" err="1">
                <a:solidFill>
                  <a:srgbClr val="0D04C8"/>
                </a:solidFill>
              </a:rPr>
              <a:t>hằng</a:t>
            </a:r>
            <a:r>
              <a:rPr lang="en-US" sz="1700" u="sng" dirty="0">
                <a:solidFill>
                  <a:srgbClr val="0D04C8"/>
                </a:solidFill>
              </a:rPr>
              <a:t> </a:t>
            </a:r>
            <a:r>
              <a:rPr lang="en-US" sz="1700" u="sng" dirty="0" err="1">
                <a:solidFill>
                  <a:srgbClr val="0D04C8"/>
                </a:solidFill>
              </a:rPr>
              <a:t>năm</a:t>
            </a:r>
            <a:r>
              <a:rPr lang="en-US" sz="1700" u="sng" dirty="0">
                <a:solidFill>
                  <a:srgbClr val="0D04C8"/>
                </a:solidFill>
              </a:rPr>
              <a:t> </a:t>
            </a:r>
            <a:r>
              <a:rPr lang="en-US" sz="1700" u="sng" dirty="0" err="1">
                <a:solidFill>
                  <a:srgbClr val="0D04C8"/>
                </a:solidFill>
              </a:rPr>
              <a:t>bị</a:t>
            </a:r>
            <a:r>
              <a:rPr lang="en-US" sz="1700" u="sng" dirty="0">
                <a:solidFill>
                  <a:srgbClr val="0D04C8"/>
                </a:solidFill>
              </a:rPr>
              <a:t> </a:t>
            </a:r>
            <a:r>
              <a:rPr lang="en-US" sz="1700" u="sng" dirty="0" err="1">
                <a:solidFill>
                  <a:srgbClr val="0D04C8"/>
                </a:solidFill>
              </a:rPr>
              <a:t>chậm</a:t>
            </a:r>
            <a:r>
              <a:rPr lang="en-US" sz="1700" u="sng" dirty="0">
                <a:solidFill>
                  <a:srgbClr val="0D04C8"/>
                </a:solidFill>
              </a:rPr>
              <a:t>);</a:t>
            </a:r>
          </a:p>
          <a:p>
            <a:pPr marL="285750" indent="-285750">
              <a:spcBef>
                <a:spcPts val="300"/>
              </a:spcBef>
              <a:spcAft>
                <a:spcPts val="300"/>
              </a:spcAft>
              <a:buFont typeface="Arial" panose="020B0604020202020204" pitchFamily="34" charset="0"/>
              <a:buChar char="•"/>
            </a:pPr>
            <a:r>
              <a:rPr lang="en-US" sz="1700" dirty="0" err="1">
                <a:solidFill>
                  <a:srgbClr val="0D04C8"/>
                </a:solidFill>
              </a:rPr>
              <a:t>Thí</a:t>
            </a:r>
            <a:r>
              <a:rPr lang="en-US" sz="1700" dirty="0">
                <a:solidFill>
                  <a:srgbClr val="0D04C8"/>
                </a:solidFill>
              </a:rPr>
              <a:t> </a:t>
            </a:r>
            <a:r>
              <a:rPr lang="en-US" sz="1700" dirty="0" err="1">
                <a:solidFill>
                  <a:srgbClr val="0D04C8"/>
                </a:solidFill>
              </a:rPr>
              <a:t>sinh</a:t>
            </a:r>
            <a:r>
              <a:rPr lang="en-US" sz="1700" dirty="0">
                <a:solidFill>
                  <a:srgbClr val="0D04C8"/>
                </a:solidFill>
              </a:rPr>
              <a:t> </a:t>
            </a:r>
            <a:r>
              <a:rPr lang="en-US" sz="1700" dirty="0" err="1">
                <a:solidFill>
                  <a:srgbClr val="0D04C8"/>
                </a:solidFill>
              </a:rPr>
              <a:t>kiểm</a:t>
            </a:r>
            <a:r>
              <a:rPr lang="en-US" sz="1700" dirty="0">
                <a:solidFill>
                  <a:srgbClr val="0D04C8"/>
                </a:solidFill>
              </a:rPr>
              <a:t> </a:t>
            </a:r>
            <a:r>
              <a:rPr lang="en-US" sz="1700" dirty="0" err="1">
                <a:solidFill>
                  <a:srgbClr val="0D04C8"/>
                </a:solidFill>
              </a:rPr>
              <a:t>tra</a:t>
            </a:r>
            <a:r>
              <a:rPr lang="en-US" sz="1700" dirty="0">
                <a:solidFill>
                  <a:srgbClr val="0D04C8"/>
                </a:solidFill>
              </a:rPr>
              <a:t>, </a:t>
            </a:r>
            <a:r>
              <a:rPr lang="en-US" sz="1700" dirty="0" err="1">
                <a:solidFill>
                  <a:srgbClr val="0D04C8"/>
                </a:solidFill>
              </a:rPr>
              <a:t>rà</a:t>
            </a:r>
            <a:r>
              <a:rPr lang="en-US" sz="1700" dirty="0">
                <a:solidFill>
                  <a:srgbClr val="0D04C8"/>
                </a:solidFill>
              </a:rPr>
              <a:t> </a:t>
            </a:r>
            <a:r>
              <a:rPr lang="en-US" sz="1700" dirty="0" err="1">
                <a:solidFill>
                  <a:srgbClr val="0D04C8"/>
                </a:solidFill>
              </a:rPr>
              <a:t>soát</a:t>
            </a:r>
            <a:r>
              <a:rPr lang="en-US" sz="1700" dirty="0">
                <a:solidFill>
                  <a:srgbClr val="0D04C8"/>
                </a:solidFill>
              </a:rPr>
              <a:t> </a:t>
            </a:r>
            <a:r>
              <a:rPr lang="en-US" sz="1700" dirty="0" err="1">
                <a:solidFill>
                  <a:srgbClr val="0D04C8"/>
                </a:solidFill>
              </a:rPr>
              <a:t>kỹ</a:t>
            </a:r>
            <a:r>
              <a:rPr lang="en-US" sz="1700" dirty="0">
                <a:solidFill>
                  <a:srgbClr val="0D04C8"/>
                </a:solidFill>
              </a:rPr>
              <a:t> </a:t>
            </a:r>
            <a:r>
              <a:rPr lang="en-US" sz="1700" dirty="0" err="1">
                <a:solidFill>
                  <a:srgbClr val="0D04C8"/>
                </a:solidFill>
              </a:rPr>
              <a:t>việc</a:t>
            </a:r>
            <a:r>
              <a:rPr lang="en-US" sz="1700" dirty="0">
                <a:solidFill>
                  <a:srgbClr val="0D04C8"/>
                </a:solidFill>
              </a:rPr>
              <a:t> </a:t>
            </a:r>
            <a:r>
              <a:rPr lang="en-US" sz="1700" dirty="0" err="1">
                <a:solidFill>
                  <a:srgbClr val="FF0000"/>
                </a:solidFill>
              </a:rPr>
              <a:t>lựa</a:t>
            </a:r>
            <a:r>
              <a:rPr lang="en-US" sz="1700" dirty="0">
                <a:solidFill>
                  <a:srgbClr val="FF0000"/>
                </a:solidFill>
              </a:rPr>
              <a:t> </a:t>
            </a:r>
            <a:r>
              <a:rPr lang="en-US" sz="1700" dirty="0" err="1">
                <a:solidFill>
                  <a:srgbClr val="FF0000"/>
                </a:solidFill>
              </a:rPr>
              <a:t>chọn</a:t>
            </a:r>
            <a:r>
              <a:rPr lang="en-US" sz="1700" dirty="0">
                <a:solidFill>
                  <a:srgbClr val="FF0000"/>
                </a:solidFill>
              </a:rPr>
              <a:t> </a:t>
            </a:r>
            <a:r>
              <a:rPr lang="en-US" sz="1700" dirty="0" err="1">
                <a:solidFill>
                  <a:srgbClr val="FF0000"/>
                </a:solidFill>
              </a:rPr>
              <a:t>môn</a:t>
            </a:r>
            <a:r>
              <a:rPr lang="en-US" sz="1700" dirty="0">
                <a:solidFill>
                  <a:srgbClr val="FF0000"/>
                </a:solidFill>
              </a:rPr>
              <a:t> </a:t>
            </a:r>
            <a:r>
              <a:rPr lang="en-US" sz="1700" dirty="0" err="1">
                <a:solidFill>
                  <a:srgbClr val="FF0000"/>
                </a:solidFill>
              </a:rPr>
              <a:t>thi</a:t>
            </a:r>
            <a:r>
              <a:rPr lang="en-US" sz="1700" dirty="0">
                <a:solidFill>
                  <a:srgbClr val="FF0000"/>
                </a:solidFill>
              </a:rPr>
              <a:t>/</a:t>
            </a:r>
            <a:r>
              <a:rPr lang="en-US" sz="1700" dirty="0" err="1">
                <a:solidFill>
                  <a:srgbClr val="FF0000"/>
                </a:solidFill>
              </a:rPr>
              <a:t>bài</a:t>
            </a:r>
            <a:r>
              <a:rPr lang="en-US" sz="1700" dirty="0">
                <a:solidFill>
                  <a:srgbClr val="FF0000"/>
                </a:solidFill>
              </a:rPr>
              <a:t> </a:t>
            </a:r>
            <a:r>
              <a:rPr lang="en-US" sz="1700" dirty="0" err="1">
                <a:solidFill>
                  <a:srgbClr val="FF0000"/>
                </a:solidFill>
              </a:rPr>
              <a:t>thi</a:t>
            </a:r>
            <a:r>
              <a:rPr lang="en-US" sz="1700" dirty="0">
                <a:solidFill>
                  <a:srgbClr val="FF0000"/>
                </a:solidFill>
              </a:rPr>
              <a:t> </a:t>
            </a:r>
            <a:r>
              <a:rPr lang="en-US" sz="1700" dirty="0" err="1">
                <a:solidFill>
                  <a:srgbClr val="0D04C8"/>
                </a:solidFill>
              </a:rPr>
              <a:t>khi</a:t>
            </a:r>
            <a:r>
              <a:rPr lang="en-US" sz="1700" dirty="0">
                <a:solidFill>
                  <a:srgbClr val="0D04C8"/>
                </a:solidFill>
              </a:rPr>
              <a:t> </a:t>
            </a:r>
            <a:r>
              <a:rPr lang="en-US" sz="1700" dirty="0" err="1">
                <a:solidFill>
                  <a:srgbClr val="0D04C8"/>
                </a:solidFill>
              </a:rPr>
              <a:t>đăng</a:t>
            </a:r>
            <a:r>
              <a:rPr lang="en-US" sz="1700" dirty="0">
                <a:solidFill>
                  <a:srgbClr val="0D04C8"/>
                </a:solidFill>
              </a:rPr>
              <a:t> </a:t>
            </a:r>
            <a:r>
              <a:rPr lang="en-US" sz="1700" dirty="0" err="1">
                <a:solidFill>
                  <a:srgbClr val="0D04C8"/>
                </a:solidFill>
              </a:rPr>
              <a:t>ký</a:t>
            </a:r>
            <a:r>
              <a:rPr lang="en-US" sz="1700" dirty="0">
                <a:solidFill>
                  <a:srgbClr val="0D04C8"/>
                </a:solidFill>
              </a:rPr>
              <a:t> </a:t>
            </a:r>
            <a:r>
              <a:rPr lang="en-US" sz="1700" dirty="0" err="1">
                <a:solidFill>
                  <a:srgbClr val="0D04C8"/>
                </a:solidFill>
              </a:rPr>
              <a:t>dự</a:t>
            </a:r>
            <a:r>
              <a:rPr lang="en-US" sz="1700" dirty="0">
                <a:solidFill>
                  <a:srgbClr val="0D04C8"/>
                </a:solidFill>
              </a:rPr>
              <a:t> </a:t>
            </a:r>
            <a:r>
              <a:rPr lang="en-US" sz="1700" dirty="0" err="1">
                <a:solidFill>
                  <a:srgbClr val="0D04C8"/>
                </a:solidFill>
              </a:rPr>
              <a:t>thi</a:t>
            </a:r>
            <a:r>
              <a:rPr lang="en-US" sz="1700" dirty="0">
                <a:solidFill>
                  <a:srgbClr val="0D04C8"/>
                </a:solidFill>
              </a:rPr>
              <a:t>;</a:t>
            </a:r>
          </a:p>
          <a:p>
            <a:pPr marL="285750" indent="-285750">
              <a:spcBef>
                <a:spcPts val="300"/>
              </a:spcBef>
              <a:spcAft>
                <a:spcPts val="300"/>
              </a:spcAft>
              <a:buFont typeface="Arial" panose="020B0604020202020204" pitchFamily="34" charset="0"/>
              <a:buChar char="•"/>
            </a:pPr>
            <a:r>
              <a:rPr lang="en-US" sz="1700" dirty="0" err="1">
                <a:solidFill>
                  <a:srgbClr val="0D04C8"/>
                </a:solidFill>
              </a:rPr>
              <a:t>Thí</a:t>
            </a:r>
            <a:r>
              <a:rPr lang="en-US" sz="1700" dirty="0">
                <a:solidFill>
                  <a:srgbClr val="0D04C8"/>
                </a:solidFill>
              </a:rPr>
              <a:t> </a:t>
            </a:r>
            <a:r>
              <a:rPr lang="en-US" sz="1700" dirty="0" err="1">
                <a:solidFill>
                  <a:srgbClr val="0D04C8"/>
                </a:solidFill>
              </a:rPr>
              <a:t>sinh</a:t>
            </a:r>
            <a:r>
              <a:rPr lang="en-US" sz="1700" dirty="0">
                <a:solidFill>
                  <a:srgbClr val="0D04C8"/>
                </a:solidFill>
              </a:rPr>
              <a:t> l</a:t>
            </a:r>
            <a:r>
              <a:rPr lang="vi-VN" sz="1700" dirty="0">
                <a:solidFill>
                  <a:srgbClr val="0D04C8"/>
                </a:solidFill>
              </a:rPr>
              <a:t>ư</a:t>
            </a:r>
            <a:r>
              <a:rPr lang="en-US" sz="1700" dirty="0">
                <a:solidFill>
                  <a:srgbClr val="0D04C8"/>
                </a:solidFill>
              </a:rPr>
              <a:t>u ý </a:t>
            </a:r>
            <a:r>
              <a:rPr lang="en-US" sz="1700" dirty="0" err="1">
                <a:solidFill>
                  <a:srgbClr val="FF0000"/>
                </a:solidFill>
              </a:rPr>
              <a:t>Có</a:t>
            </a:r>
            <a:r>
              <a:rPr lang="en-US" sz="1700" dirty="0">
                <a:solidFill>
                  <a:srgbClr val="FF0000"/>
                </a:solidFill>
              </a:rPr>
              <a:t>/</a:t>
            </a:r>
            <a:r>
              <a:rPr lang="en-US" sz="1700" dirty="0" err="1">
                <a:solidFill>
                  <a:srgbClr val="FF0000"/>
                </a:solidFill>
              </a:rPr>
              <a:t>Không</a:t>
            </a:r>
            <a:r>
              <a:rPr lang="en-US" sz="1700" dirty="0">
                <a:solidFill>
                  <a:srgbClr val="FF0000"/>
                </a:solidFill>
              </a:rPr>
              <a:t> </a:t>
            </a:r>
            <a:r>
              <a:rPr lang="en-US" sz="1700" dirty="0" err="1">
                <a:solidFill>
                  <a:srgbClr val="0D04C8"/>
                </a:solidFill>
              </a:rPr>
              <a:t>dùng</a:t>
            </a:r>
            <a:r>
              <a:rPr lang="en-US" sz="1700" dirty="0">
                <a:solidFill>
                  <a:srgbClr val="0D04C8"/>
                </a:solidFill>
              </a:rPr>
              <a:t> </a:t>
            </a:r>
            <a:r>
              <a:rPr lang="en-US" sz="1700" dirty="0" err="1">
                <a:solidFill>
                  <a:srgbClr val="0D04C8"/>
                </a:solidFill>
              </a:rPr>
              <a:t>kết</a:t>
            </a:r>
            <a:r>
              <a:rPr lang="en-US" sz="1700" dirty="0">
                <a:solidFill>
                  <a:srgbClr val="0D04C8"/>
                </a:solidFill>
              </a:rPr>
              <a:t> </a:t>
            </a:r>
            <a:r>
              <a:rPr lang="en-US" sz="1700" dirty="0" err="1">
                <a:solidFill>
                  <a:srgbClr val="0D04C8"/>
                </a:solidFill>
              </a:rPr>
              <a:t>quả</a:t>
            </a:r>
            <a:r>
              <a:rPr lang="en-US" sz="1700" dirty="0">
                <a:solidFill>
                  <a:srgbClr val="0D04C8"/>
                </a:solidFill>
              </a:rPr>
              <a:t> </a:t>
            </a:r>
            <a:r>
              <a:rPr lang="en-US" sz="1700" dirty="0" err="1">
                <a:solidFill>
                  <a:srgbClr val="0D04C8"/>
                </a:solidFill>
              </a:rPr>
              <a:t>thi</a:t>
            </a:r>
            <a:r>
              <a:rPr lang="en-US" sz="1700" dirty="0">
                <a:solidFill>
                  <a:srgbClr val="0D04C8"/>
                </a:solidFill>
              </a:rPr>
              <a:t> </a:t>
            </a:r>
            <a:r>
              <a:rPr lang="en-US" sz="1700" dirty="0" err="1">
                <a:solidFill>
                  <a:srgbClr val="0D04C8"/>
                </a:solidFill>
              </a:rPr>
              <a:t>để</a:t>
            </a:r>
            <a:r>
              <a:rPr lang="en-US" sz="1700" dirty="0">
                <a:solidFill>
                  <a:srgbClr val="0D04C8"/>
                </a:solidFill>
              </a:rPr>
              <a:t> </a:t>
            </a:r>
            <a:r>
              <a:rPr lang="en-US" sz="1700" dirty="0" err="1">
                <a:solidFill>
                  <a:srgbClr val="0D04C8"/>
                </a:solidFill>
              </a:rPr>
              <a:t>xét</a:t>
            </a:r>
            <a:r>
              <a:rPr lang="en-US" sz="1700" dirty="0">
                <a:solidFill>
                  <a:srgbClr val="0D04C8"/>
                </a:solidFill>
              </a:rPr>
              <a:t> </a:t>
            </a:r>
            <a:r>
              <a:rPr lang="en-US" sz="1700" dirty="0" err="1">
                <a:solidFill>
                  <a:srgbClr val="0D04C8"/>
                </a:solidFill>
              </a:rPr>
              <a:t>tuyển</a:t>
            </a:r>
            <a:r>
              <a:rPr lang="en-US" sz="1700" dirty="0">
                <a:solidFill>
                  <a:srgbClr val="0D04C8"/>
                </a:solidFill>
              </a:rPr>
              <a:t> </a:t>
            </a:r>
            <a:r>
              <a:rPr lang="en-US" sz="1700" dirty="0" err="1">
                <a:solidFill>
                  <a:srgbClr val="0D04C8"/>
                </a:solidFill>
              </a:rPr>
              <a:t>sinh</a:t>
            </a:r>
            <a:r>
              <a:rPr lang="en-US" sz="1700" dirty="0">
                <a:solidFill>
                  <a:srgbClr val="0D04C8"/>
                </a:solidFill>
              </a:rPr>
              <a:t> ĐH, CĐ;</a:t>
            </a:r>
          </a:p>
          <a:p>
            <a:pPr marL="285750" indent="-285750">
              <a:spcBef>
                <a:spcPts val="300"/>
              </a:spcBef>
              <a:spcAft>
                <a:spcPts val="300"/>
              </a:spcAft>
              <a:buFont typeface="Arial" panose="020B0604020202020204" pitchFamily="34" charset="0"/>
              <a:buChar char="•"/>
            </a:pPr>
            <a:r>
              <a:rPr lang="vi-VN" sz="1700" dirty="0">
                <a:solidFill>
                  <a:srgbClr val="FF0000"/>
                </a:solidFill>
              </a:rPr>
              <a:t>Nơi thường trú </a:t>
            </a:r>
            <a:r>
              <a:rPr lang="vi-VN" sz="1700" dirty="0">
                <a:solidFill>
                  <a:srgbClr val="0D04C8"/>
                </a:solidFill>
              </a:rPr>
              <a:t>thay cho </a:t>
            </a:r>
            <a:r>
              <a:rPr lang="vi-VN" sz="1700" dirty="0">
                <a:solidFill>
                  <a:srgbClr val="FF0000"/>
                </a:solidFill>
              </a:rPr>
              <a:t>Hộ khẩu thường trú</a:t>
            </a:r>
            <a:r>
              <a:rPr lang="en-US" sz="1700" dirty="0">
                <a:solidFill>
                  <a:srgbClr val="FF0000"/>
                </a:solidFill>
              </a:rPr>
              <a:t>;</a:t>
            </a:r>
          </a:p>
          <a:p>
            <a:pPr marL="285750" indent="-285750">
              <a:spcBef>
                <a:spcPts val="300"/>
              </a:spcBef>
              <a:spcAft>
                <a:spcPts val="300"/>
              </a:spcAft>
              <a:buFont typeface="Arial" panose="020B0604020202020204" pitchFamily="34" charset="0"/>
              <a:buChar char="•"/>
            </a:pPr>
            <a:endParaRPr lang="vi-VN" sz="1800" dirty="0">
              <a:solidFill>
                <a:srgbClr val="FFC000"/>
              </a:solidFill>
            </a:endParaRPr>
          </a:p>
        </p:txBody>
      </p:sp>
    </p:spTree>
    <p:extLst>
      <p:ext uri="{BB962C8B-B14F-4D97-AF65-F5344CB8AC3E}">
        <p14:creationId xmlns:p14="http://schemas.microsoft.com/office/powerpoint/2010/main" val="6269403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1" y="4859081"/>
            <a:ext cx="3317351" cy="74428"/>
            <a:chOff x="1" y="4901613"/>
            <a:chExt cx="3317351" cy="74428"/>
          </a:xfrm>
        </p:grpSpPr>
        <p:sp>
          <p:nvSpPr>
            <p:cNvPr id="9" name="Snip Single Corner Rectangle 8"/>
            <p:cNvSpPr/>
            <p:nvPr/>
          </p:nvSpPr>
          <p:spPr>
            <a:xfrm>
              <a:off x="1" y="4901613"/>
              <a:ext cx="3157863" cy="74428"/>
            </a:xfrm>
            <a:prstGeom prst="snip1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Triangle 11"/>
            <p:cNvSpPr/>
            <p:nvPr/>
          </p:nvSpPr>
          <p:spPr>
            <a:xfrm>
              <a:off x="3157864" y="4907589"/>
              <a:ext cx="159488" cy="68452"/>
            </a:xfrm>
            <a:prstGeom prst="rtTriangl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p:cNvGrpSpPr/>
          <p:nvPr/>
        </p:nvGrpSpPr>
        <p:grpSpPr>
          <a:xfrm>
            <a:off x="3327994" y="4956361"/>
            <a:ext cx="5816006" cy="74017"/>
            <a:chOff x="3327994" y="4860244"/>
            <a:chExt cx="5837270" cy="74438"/>
          </a:xfrm>
        </p:grpSpPr>
        <p:sp>
          <p:nvSpPr>
            <p:cNvPr id="22" name="Snip Single Corner Rectangle 21"/>
            <p:cNvSpPr/>
            <p:nvPr/>
          </p:nvSpPr>
          <p:spPr>
            <a:xfrm rot="10800000">
              <a:off x="3519376" y="4860244"/>
              <a:ext cx="5645888" cy="74437"/>
            </a:xfrm>
            <a:prstGeom prst="snip1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ight Triangle 24"/>
            <p:cNvSpPr/>
            <p:nvPr/>
          </p:nvSpPr>
          <p:spPr>
            <a:xfrm rot="16200000" flipH="1">
              <a:off x="3397313" y="4791347"/>
              <a:ext cx="74016" cy="212653"/>
            </a:xfrm>
            <a:prstGeom prst="rtTriangl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026" name="Picture 2" descr="Đồ hoạ vector miễn phí của Đồng hồ báo thức">
            <a:extLst>
              <a:ext uri="{FF2B5EF4-FFF2-40B4-BE49-F238E27FC236}">
                <a16:creationId xmlns:a16="http://schemas.microsoft.com/office/drawing/2014/main" id="{F229F766-8A23-450F-A4EE-A419C99F92D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78933" y="2055806"/>
            <a:ext cx="569535" cy="721946"/>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Đồ hoạ vector miễn phí của Đồng hồ báo thức">
            <a:extLst>
              <a:ext uri="{FF2B5EF4-FFF2-40B4-BE49-F238E27FC236}">
                <a16:creationId xmlns:a16="http://schemas.microsoft.com/office/drawing/2014/main" id="{05D7663E-FB92-48A4-B989-74E0F4D0C82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22134" y="2055806"/>
            <a:ext cx="569535" cy="721946"/>
          </a:xfrm>
          <a:prstGeom prst="rect">
            <a:avLst/>
          </a:prstGeom>
          <a:solidFill>
            <a:schemeClr val="bg1"/>
          </a:solidFill>
        </p:spPr>
      </p:pic>
      <p:pic>
        <p:nvPicPr>
          <p:cNvPr id="18" name="Picture 2" descr="Đồ hoạ vector miễn phí của Đồng hồ báo thức">
            <a:extLst>
              <a:ext uri="{FF2B5EF4-FFF2-40B4-BE49-F238E27FC236}">
                <a16:creationId xmlns:a16="http://schemas.microsoft.com/office/drawing/2014/main" id="{051015D9-DA41-4041-B404-20E56551E07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37585" y="2018636"/>
            <a:ext cx="569535" cy="721946"/>
          </a:xfrm>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Connector 5">
            <a:extLst>
              <a:ext uri="{FF2B5EF4-FFF2-40B4-BE49-F238E27FC236}">
                <a16:creationId xmlns:a16="http://schemas.microsoft.com/office/drawing/2014/main" id="{36DE3150-F245-44B6-B7E2-669D6B843F92}"/>
              </a:ext>
            </a:extLst>
          </p:cNvPr>
          <p:cNvCxnSpPr>
            <a:cxnSpLocks/>
          </p:cNvCxnSpPr>
          <p:nvPr/>
        </p:nvCxnSpPr>
        <p:spPr>
          <a:xfrm>
            <a:off x="379140" y="2639801"/>
            <a:ext cx="1199792" cy="0"/>
          </a:xfrm>
          <a:prstGeom prst="line">
            <a:avLst/>
          </a:prstGeom>
          <a:ln w="38100">
            <a:solidFill>
              <a:srgbClr val="0D04C8"/>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6EB3D248-AF8A-40DA-9F96-7E295C0AD03E}"/>
              </a:ext>
            </a:extLst>
          </p:cNvPr>
          <p:cNvCxnSpPr>
            <a:cxnSpLocks/>
          </p:cNvCxnSpPr>
          <p:nvPr/>
        </p:nvCxnSpPr>
        <p:spPr>
          <a:xfrm>
            <a:off x="2103864" y="2627303"/>
            <a:ext cx="2267415" cy="0"/>
          </a:xfrm>
          <a:prstGeom prst="line">
            <a:avLst/>
          </a:prstGeom>
          <a:ln w="38100">
            <a:solidFill>
              <a:srgbClr val="0D04C8"/>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5E8A0D47-6422-4488-A014-9CCBC244BD88}"/>
              </a:ext>
            </a:extLst>
          </p:cNvPr>
          <p:cNvSpPr txBox="1"/>
          <p:nvPr/>
        </p:nvSpPr>
        <p:spPr>
          <a:xfrm>
            <a:off x="490657" y="1708166"/>
            <a:ext cx="2952047" cy="369332"/>
          </a:xfrm>
          <a:prstGeom prst="rect">
            <a:avLst/>
          </a:prstGeom>
          <a:noFill/>
        </p:spPr>
        <p:txBody>
          <a:bodyPr wrap="square" rtlCol="0">
            <a:spAutoFit/>
          </a:bodyPr>
          <a:lstStyle/>
          <a:p>
            <a:r>
              <a:rPr lang="en-US" sz="1800" b="1">
                <a:solidFill>
                  <a:srgbClr val="FF0000"/>
                </a:solidFill>
              </a:rPr>
              <a:t>04/5 - 17h ngày 13/5/2023 </a:t>
            </a:r>
          </a:p>
        </p:txBody>
      </p:sp>
      <p:sp>
        <p:nvSpPr>
          <p:cNvPr id="11" name="TextBox 10">
            <a:extLst>
              <a:ext uri="{FF2B5EF4-FFF2-40B4-BE49-F238E27FC236}">
                <a16:creationId xmlns:a16="http://schemas.microsoft.com/office/drawing/2014/main" id="{31446CBB-DB7D-4794-A316-CBFA9ADB69EF}"/>
              </a:ext>
            </a:extLst>
          </p:cNvPr>
          <p:cNvSpPr txBox="1"/>
          <p:nvPr/>
        </p:nvSpPr>
        <p:spPr>
          <a:xfrm>
            <a:off x="943314" y="2834998"/>
            <a:ext cx="1680941" cy="646331"/>
          </a:xfrm>
          <a:prstGeom prst="rect">
            <a:avLst/>
          </a:prstGeom>
          <a:noFill/>
        </p:spPr>
        <p:txBody>
          <a:bodyPr wrap="square" rtlCol="0">
            <a:spAutoFit/>
          </a:bodyPr>
          <a:lstStyle/>
          <a:p>
            <a:pPr algn="ctr"/>
            <a:r>
              <a:rPr lang="en-US" sz="1800" b="1">
                <a:solidFill>
                  <a:srgbClr val="FF0000"/>
                </a:solidFill>
              </a:rPr>
              <a:t>Thí sinh đăng ký dự thi</a:t>
            </a:r>
          </a:p>
        </p:txBody>
      </p:sp>
      <p:sp>
        <p:nvSpPr>
          <p:cNvPr id="26" name="TextBox 25">
            <a:extLst>
              <a:ext uri="{FF2B5EF4-FFF2-40B4-BE49-F238E27FC236}">
                <a16:creationId xmlns:a16="http://schemas.microsoft.com/office/drawing/2014/main" id="{9EE92A12-DF64-4139-BA59-8B8EB5FC0AF2}"/>
              </a:ext>
            </a:extLst>
          </p:cNvPr>
          <p:cNvSpPr txBox="1"/>
          <p:nvPr/>
        </p:nvSpPr>
        <p:spPr>
          <a:xfrm>
            <a:off x="3665725" y="1691533"/>
            <a:ext cx="1941294" cy="369332"/>
          </a:xfrm>
          <a:prstGeom prst="rect">
            <a:avLst/>
          </a:prstGeom>
          <a:noFill/>
        </p:spPr>
        <p:txBody>
          <a:bodyPr wrap="square" rtlCol="0">
            <a:spAutoFit/>
          </a:bodyPr>
          <a:lstStyle/>
          <a:p>
            <a:r>
              <a:rPr lang="en-US" sz="1800" b="1" dirty="0">
                <a:solidFill>
                  <a:srgbClr val="FF0000"/>
                </a:solidFill>
              </a:rPr>
              <a:t>27/6 - 30/6/2023 </a:t>
            </a:r>
          </a:p>
        </p:txBody>
      </p:sp>
      <p:sp>
        <p:nvSpPr>
          <p:cNvPr id="27" name="TextBox 26">
            <a:extLst>
              <a:ext uri="{FF2B5EF4-FFF2-40B4-BE49-F238E27FC236}">
                <a16:creationId xmlns:a16="http://schemas.microsoft.com/office/drawing/2014/main" id="{20BC51E3-15A2-4185-9F7D-3DA9B5C24A6C}"/>
              </a:ext>
            </a:extLst>
          </p:cNvPr>
          <p:cNvSpPr txBox="1"/>
          <p:nvPr/>
        </p:nvSpPr>
        <p:spPr>
          <a:xfrm>
            <a:off x="6162308" y="1686936"/>
            <a:ext cx="2342362" cy="369332"/>
          </a:xfrm>
          <a:prstGeom prst="rect">
            <a:avLst/>
          </a:prstGeom>
          <a:noFill/>
        </p:spPr>
        <p:txBody>
          <a:bodyPr wrap="square" rtlCol="0">
            <a:spAutoFit/>
          </a:bodyPr>
          <a:lstStyle/>
          <a:p>
            <a:r>
              <a:rPr lang="en-US" sz="1800" b="1" dirty="0">
                <a:solidFill>
                  <a:srgbClr val="FF0000"/>
                </a:solidFill>
              </a:rPr>
              <a:t>08h </a:t>
            </a:r>
            <a:r>
              <a:rPr lang="en-US" sz="1800" b="1" dirty="0" err="1">
                <a:solidFill>
                  <a:srgbClr val="FF0000"/>
                </a:solidFill>
              </a:rPr>
              <a:t>ngày</a:t>
            </a:r>
            <a:r>
              <a:rPr lang="en-US" sz="1800" b="1" dirty="0">
                <a:solidFill>
                  <a:srgbClr val="FF0000"/>
                </a:solidFill>
              </a:rPr>
              <a:t> 18/7/2023 </a:t>
            </a:r>
          </a:p>
        </p:txBody>
      </p:sp>
      <p:sp>
        <p:nvSpPr>
          <p:cNvPr id="29" name="TextBox 28">
            <a:extLst>
              <a:ext uri="{FF2B5EF4-FFF2-40B4-BE49-F238E27FC236}">
                <a16:creationId xmlns:a16="http://schemas.microsoft.com/office/drawing/2014/main" id="{B1ACF8CF-ABC9-428F-AAB3-D7F47CBE5079}"/>
              </a:ext>
            </a:extLst>
          </p:cNvPr>
          <p:cNvSpPr txBox="1"/>
          <p:nvPr/>
        </p:nvSpPr>
        <p:spPr>
          <a:xfrm>
            <a:off x="3828512" y="2887833"/>
            <a:ext cx="1680941" cy="646331"/>
          </a:xfrm>
          <a:prstGeom prst="rect">
            <a:avLst/>
          </a:prstGeom>
          <a:noFill/>
        </p:spPr>
        <p:txBody>
          <a:bodyPr wrap="square" rtlCol="0">
            <a:spAutoFit/>
          </a:bodyPr>
          <a:lstStyle/>
          <a:p>
            <a:pPr algn="ctr"/>
            <a:r>
              <a:rPr lang="en-US" sz="1800" b="1" dirty="0" err="1">
                <a:solidFill>
                  <a:srgbClr val="FF0000"/>
                </a:solidFill>
              </a:rPr>
              <a:t>Hội</a:t>
            </a:r>
            <a:r>
              <a:rPr lang="en-US" sz="1800" b="1" dirty="0">
                <a:solidFill>
                  <a:srgbClr val="FF0000"/>
                </a:solidFill>
              </a:rPr>
              <a:t> </a:t>
            </a:r>
            <a:r>
              <a:rPr lang="en-US" sz="1800" b="1" dirty="0" err="1">
                <a:solidFill>
                  <a:srgbClr val="FF0000"/>
                </a:solidFill>
              </a:rPr>
              <a:t>đồng</a:t>
            </a:r>
            <a:r>
              <a:rPr lang="en-US" sz="1800" b="1" dirty="0">
                <a:solidFill>
                  <a:srgbClr val="FF0000"/>
                </a:solidFill>
              </a:rPr>
              <a:t> </a:t>
            </a:r>
            <a:r>
              <a:rPr lang="en-US" sz="1800" b="1" dirty="0" err="1">
                <a:solidFill>
                  <a:srgbClr val="FF0000"/>
                </a:solidFill>
              </a:rPr>
              <a:t>tổ</a:t>
            </a:r>
            <a:r>
              <a:rPr lang="en-US" sz="1800" b="1" dirty="0">
                <a:solidFill>
                  <a:srgbClr val="FF0000"/>
                </a:solidFill>
              </a:rPr>
              <a:t> </a:t>
            </a:r>
            <a:r>
              <a:rPr lang="en-US" sz="1800" b="1" dirty="0" err="1">
                <a:solidFill>
                  <a:srgbClr val="FF0000"/>
                </a:solidFill>
              </a:rPr>
              <a:t>chức</a:t>
            </a:r>
            <a:r>
              <a:rPr lang="en-US" sz="1800" b="1" dirty="0">
                <a:solidFill>
                  <a:srgbClr val="FF0000"/>
                </a:solidFill>
              </a:rPr>
              <a:t> </a:t>
            </a:r>
            <a:r>
              <a:rPr lang="en-US" sz="1800" b="1" dirty="0" err="1">
                <a:solidFill>
                  <a:srgbClr val="FF0000"/>
                </a:solidFill>
              </a:rPr>
              <a:t>coi</a:t>
            </a:r>
            <a:r>
              <a:rPr lang="en-US" sz="1800" b="1" dirty="0">
                <a:solidFill>
                  <a:srgbClr val="FF0000"/>
                </a:solidFill>
              </a:rPr>
              <a:t> </a:t>
            </a:r>
            <a:r>
              <a:rPr lang="en-US" sz="1800" b="1" dirty="0" err="1">
                <a:solidFill>
                  <a:srgbClr val="FF0000"/>
                </a:solidFill>
              </a:rPr>
              <a:t>thi</a:t>
            </a:r>
            <a:endParaRPr lang="en-US" sz="1800" b="1" dirty="0">
              <a:solidFill>
                <a:srgbClr val="FF0000"/>
              </a:solidFill>
            </a:endParaRPr>
          </a:p>
        </p:txBody>
      </p:sp>
      <p:sp>
        <p:nvSpPr>
          <p:cNvPr id="30" name="TextBox 29">
            <a:extLst>
              <a:ext uri="{FF2B5EF4-FFF2-40B4-BE49-F238E27FC236}">
                <a16:creationId xmlns:a16="http://schemas.microsoft.com/office/drawing/2014/main" id="{858A2B25-32AE-4556-BF4C-E87C3692F65E}"/>
              </a:ext>
            </a:extLst>
          </p:cNvPr>
          <p:cNvSpPr txBox="1"/>
          <p:nvPr/>
        </p:nvSpPr>
        <p:spPr>
          <a:xfrm>
            <a:off x="6637813" y="2817958"/>
            <a:ext cx="1461525" cy="646331"/>
          </a:xfrm>
          <a:prstGeom prst="rect">
            <a:avLst/>
          </a:prstGeom>
          <a:noFill/>
        </p:spPr>
        <p:txBody>
          <a:bodyPr wrap="square" rtlCol="0">
            <a:spAutoFit/>
          </a:bodyPr>
          <a:lstStyle/>
          <a:p>
            <a:pPr algn="ctr"/>
            <a:r>
              <a:rPr lang="en-US" sz="1800" b="1" dirty="0" err="1">
                <a:solidFill>
                  <a:srgbClr val="FF0000"/>
                </a:solidFill>
              </a:rPr>
              <a:t>Công</a:t>
            </a:r>
            <a:r>
              <a:rPr lang="en-US" sz="1800" b="1" dirty="0">
                <a:solidFill>
                  <a:srgbClr val="FF0000"/>
                </a:solidFill>
              </a:rPr>
              <a:t> </a:t>
            </a:r>
            <a:r>
              <a:rPr lang="en-US" sz="1800" b="1" dirty="0" err="1">
                <a:solidFill>
                  <a:srgbClr val="FF0000"/>
                </a:solidFill>
              </a:rPr>
              <a:t>bố</a:t>
            </a:r>
            <a:r>
              <a:rPr lang="en-US" sz="1800" b="1" dirty="0">
                <a:solidFill>
                  <a:srgbClr val="FF0000"/>
                </a:solidFill>
              </a:rPr>
              <a:t> </a:t>
            </a:r>
            <a:r>
              <a:rPr lang="en-US" sz="1800" b="1" dirty="0" err="1">
                <a:solidFill>
                  <a:srgbClr val="FF0000"/>
                </a:solidFill>
              </a:rPr>
              <a:t>kết</a:t>
            </a:r>
            <a:r>
              <a:rPr lang="en-US" sz="1800" b="1" dirty="0">
                <a:solidFill>
                  <a:srgbClr val="FF0000"/>
                </a:solidFill>
              </a:rPr>
              <a:t> </a:t>
            </a:r>
            <a:r>
              <a:rPr lang="en-US" sz="1800" b="1" dirty="0" err="1">
                <a:solidFill>
                  <a:srgbClr val="FF0000"/>
                </a:solidFill>
              </a:rPr>
              <a:t>quả</a:t>
            </a:r>
            <a:r>
              <a:rPr lang="en-US" sz="1800" b="1" dirty="0">
                <a:solidFill>
                  <a:srgbClr val="FF0000"/>
                </a:solidFill>
              </a:rPr>
              <a:t> </a:t>
            </a:r>
            <a:r>
              <a:rPr lang="en-US" sz="1800" b="1" dirty="0" err="1">
                <a:solidFill>
                  <a:srgbClr val="FF0000"/>
                </a:solidFill>
              </a:rPr>
              <a:t>thi</a:t>
            </a:r>
            <a:endParaRPr lang="en-US" sz="1800" b="1" dirty="0">
              <a:solidFill>
                <a:srgbClr val="FF0000"/>
              </a:solidFill>
            </a:endParaRPr>
          </a:p>
        </p:txBody>
      </p:sp>
      <p:cxnSp>
        <p:nvCxnSpPr>
          <p:cNvPr id="31" name="Straight Connector 30">
            <a:extLst>
              <a:ext uri="{FF2B5EF4-FFF2-40B4-BE49-F238E27FC236}">
                <a16:creationId xmlns:a16="http://schemas.microsoft.com/office/drawing/2014/main" id="{28A786FB-2CCF-49C7-95B2-F5B7B6C210C6}"/>
              </a:ext>
            </a:extLst>
          </p:cNvPr>
          <p:cNvCxnSpPr>
            <a:cxnSpLocks/>
          </p:cNvCxnSpPr>
          <p:nvPr/>
        </p:nvCxnSpPr>
        <p:spPr>
          <a:xfrm>
            <a:off x="4832196" y="2627303"/>
            <a:ext cx="2267415" cy="0"/>
          </a:xfrm>
          <a:prstGeom prst="line">
            <a:avLst/>
          </a:prstGeom>
          <a:ln w="38100">
            <a:solidFill>
              <a:srgbClr val="0D04C8"/>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DF39A4ED-993C-43CE-B4C6-0FA38D92D24E}"/>
              </a:ext>
            </a:extLst>
          </p:cNvPr>
          <p:cNvCxnSpPr>
            <a:cxnSpLocks/>
          </p:cNvCxnSpPr>
          <p:nvPr/>
        </p:nvCxnSpPr>
        <p:spPr>
          <a:xfrm>
            <a:off x="7508486" y="2627300"/>
            <a:ext cx="1199792" cy="0"/>
          </a:xfrm>
          <a:prstGeom prst="line">
            <a:avLst/>
          </a:prstGeom>
          <a:ln w="38100">
            <a:solidFill>
              <a:srgbClr val="0D04C8"/>
            </a:solidFill>
          </a:ln>
        </p:spPr>
        <p:style>
          <a:lnRef idx="1">
            <a:schemeClr val="accent1"/>
          </a:lnRef>
          <a:fillRef idx="0">
            <a:schemeClr val="accent1"/>
          </a:fillRef>
          <a:effectRef idx="0">
            <a:schemeClr val="accent1"/>
          </a:effectRef>
          <a:fontRef idx="minor">
            <a:schemeClr val="tx1"/>
          </a:fontRef>
        </p:style>
      </p:cxnSp>
      <p:sp>
        <p:nvSpPr>
          <p:cNvPr id="23" name="Flowchart: Alternate Process 22">
            <a:extLst>
              <a:ext uri="{FF2B5EF4-FFF2-40B4-BE49-F238E27FC236}">
                <a16:creationId xmlns:a16="http://schemas.microsoft.com/office/drawing/2014/main" id="{2598C6CE-D45C-4CB6-BDA6-66266B8A3D8E}"/>
              </a:ext>
            </a:extLst>
          </p:cNvPr>
          <p:cNvSpPr/>
          <p:nvPr/>
        </p:nvSpPr>
        <p:spPr>
          <a:xfrm>
            <a:off x="387927" y="674888"/>
            <a:ext cx="8368146" cy="377425"/>
          </a:xfrm>
          <a:prstGeom prst="flowChartAlternateProcess">
            <a:avLst/>
          </a:prstGeom>
          <a:solidFill>
            <a:srgbClr val="0D04C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kern="0" dirty="0">
                <a:solidFill>
                  <a:schemeClr val="bg1"/>
                </a:solidFill>
                <a:ea typeface="Source Sans Pro"/>
                <a:cs typeface="Source Sans Pro"/>
                <a:sym typeface="Source Sans Pro"/>
              </a:rPr>
              <a:t>II. NHỮNG NỘI DUNG L</a:t>
            </a:r>
            <a:r>
              <a:rPr lang="vi-VN" sz="1800" b="1" kern="0" dirty="0">
                <a:solidFill>
                  <a:schemeClr val="bg1"/>
                </a:solidFill>
                <a:ea typeface="Source Sans Pro"/>
                <a:cs typeface="Source Sans Pro"/>
                <a:sym typeface="Source Sans Pro"/>
              </a:rPr>
              <a:t>Ư</a:t>
            </a:r>
            <a:r>
              <a:rPr lang="en-US" sz="1800" b="1" kern="0" dirty="0">
                <a:solidFill>
                  <a:schemeClr val="bg1"/>
                </a:solidFill>
                <a:ea typeface="Source Sans Pro"/>
                <a:cs typeface="Source Sans Pro"/>
                <a:sym typeface="Source Sans Pro"/>
              </a:rPr>
              <a:t>U Ý TRONG CHUẨN BỊ VÀ TỔ CHỨC KỲ THI (</a:t>
            </a:r>
            <a:r>
              <a:rPr lang="en-US" sz="1800" b="1" kern="0" dirty="0" err="1">
                <a:solidFill>
                  <a:schemeClr val="bg1"/>
                </a:solidFill>
                <a:ea typeface="Source Sans Pro"/>
                <a:cs typeface="Source Sans Pro"/>
                <a:sym typeface="Source Sans Pro"/>
              </a:rPr>
              <a:t>tt</a:t>
            </a:r>
            <a:r>
              <a:rPr lang="en-US" sz="1800" b="1" kern="0" dirty="0">
                <a:solidFill>
                  <a:schemeClr val="bg1"/>
                </a:solidFill>
                <a:ea typeface="Source Sans Pro"/>
                <a:cs typeface="Source Sans Pro"/>
                <a:sym typeface="Source Sans Pro"/>
              </a:rPr>
              <a:t>)</a:t>
            </a:r>
            <a:endParaRPr lang="en-US" sz="1800" b="1" dirty="0"/>
          </a:p>
        </p:txBody>
      </p:sp>
      <p:sp>
        <p:nvSpPr>
          <p:cNvPr id="2" name="Rectangle 1">
            <a:extLst>
              <a:ext uri="{FF2B5EF4-FFF2-40B4-BE49-F238E27FC236}">
                <a16:creationId xmlns:a16="http://schemas.microsoft.com/office/drawing/2014/main" id="{3BE5A037-ACE8-425F-97B7-35041016CC53}"/>
              </a:ext>
            </a:extLst>
          </p:cNvPr>
          <p:cNvSpPr/>
          <p:nvPr/>
        </p:nvSpPr>
        <p:spPr>
          <a:xfrm>
            <a:off x="475642" y="1190263"/>
            <a:ext cx="4131259" cy="369332"/>
          </a:xfrm>
          <a:prstGeom prst="rect">
            <a:avLst/>
          </a:prstGeom>
        </p:spPr>
        <p:txBody>
          <a:bodyPr wrap="none">
            <a:spAutoFit/>
          </a:bodyPr>
          <a:lstStyle/>
          <a:p>
            <a:pPr algn="just">
              <a:spcBef>
                <a:spcPts val="300"/>
              </a:spcBef>
              <a:spcAft>
                <a:spcPts val="300"/>
              </a:spcAft>
            </a:pPr>
            <a:r>
              <a:rPr lang="en-US" sz="1800" b="1" dirty="0">
                <a:solidFill>
                  <a:srgbClr val="0D04C8"/>
                </a:solidFill>
              </a:rPr>
              <a:t>3. </a:t>
            </a:r>
            <a:r>
              <a:rPr lang="en-US" sz="1800" b="1" dirty="0" err="1">
                <a:solidFill>
                  <a:srgbClr val="0D04C8"/>
                </a:solidFill>
              </a:rPr>
              <a:t>Những</a:t>
            </a:r>
            <a:r>
              <a:rPr lang="en-US" sz="1800" b="1" dirty="0">
                <a:solidFill>
                  <a:srgbClr val="0D04C8"/>
                </a:solidFill>
              </a:rPr>
              <a:t> </a:t>
            </a:r>
            <a:r>
              <a:rPr lang="en-US" sz="1800" b="1" dirty="0" err="1">
                <a:solidFill>
                  <a:srgbClr val="0D04C8"/>
                </a:solidFill>
              </a:rPr>
              <a:t>mốc</a:t>
            </a:r>
            <a:r>
              <a:rPr lang="en-US" sz="1800" b="1" dirty="0">
                <a:solidFill>
                  <a:srgbClr val="0D04C8"/>
                </a:solidFill>
              </a:rPr>
              <a:t> </a:t>
            </a:r>
            <a:r>
              <a:rPr lang="en-US" sz="1800" b="1" dirty="0" err="1">
                <a:solidFill>
                  <a:srgbClr val="0D04C8"/>
                </a:solidFill>
              </a:rPr>
              <a:t>thời</a:t>
            </a:r>
            <a:r>
              <a:rPr lang="en-US" sz="1800" b="1" dirty="0">
                <a:solidFill>
                  <a:srgbClr val="0D04C8"/>
                </a:solidFill>
              </a:rPr>
              <a:t> </a:t>
            </a:r>
            <a:r>
              <a:rPr lang="en-US" sz="1800" b="1" dirty="0" err="1">
                <a:solidFill>
                  <a:srgbClr val="0D04C8"/>
                </a:solidFill>
              </a:rPr>
              <a:t>gian</a:t>
            </a:r>
            <a:r>
              <a:rPr lang="en-US" sz="1800" b="1" dirty="0">
                <a:solidFill>
                  <a:srgbClr val="0D04C8"/>
                </a:solidFill>
              </a:rPr>
              <a:t> </a:t>
            </a:r>
            <a:r>
              <a:rPr lang="en-US" sz="1800" b="1" dirty="0" err="1">
                <a:solidFill>
                  <a:srgbClr val="0D04C8"/>
                </a:solidFill>
              </a:rPr>
              <a:t>quan</a:t>
            </a:r>
            <a:r>
              <a:rPr lang="en-US" sz="1800" b="1" dirty="0">
                <a:solidFill>
                  <a:srgbClr val="0D04C8"/>
                </a:solidFill>
              </a:rPr>
              <a:t> </a:t>
            </a:r>
            <a:r>
              <a:rPr lang="en-US" sz="1800" b="1" dirty="0" err="1">
                <a:solidFill>
                  <a:srgbClr val="0D04C8"/>
                </a:solidFill>
              </a:rPr>
              <a:t>trọng</a:t>
            </a:r>
            <a:r>
              <a:rPr lang="vi-VN" sz="1800" b="1" dirty="0">
                <a:solidFill>
                  <a:srgbClr val="0D04C8"/>
                </a:solidFill>
              </a:rPr>
              <a:t>:</a:t>
            </a:r>
            <a:endParaRPr lang="en-US" sz="1800" b="1" dirty="0">
              <a:solidFill>
                <a:srgbClr val="0D04C8"/>
              </a:solidFill>
            </a:endParaRPr>
          </a:p>
        </p:txBody>
      </p:sp>
    </p:spTree>
    <p:extLst>
      <p:ext uri="{BB962C8B-B14F-4D97-AF65-F5344CB8AC3E}">
        <p14:creationId xmlns:p14="http://schemas.microsoft.com/office/powerpoint/2010/main" val="16044758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7BAFB61E-0D19-4DB1-82DC-B2ECE6D1C1A0}"/>
              </a:ext>
            </a:extLst>
          </p:cNvPr>
          <p:cNvGraphicFramePr>
            <a:graphicFrameLocks noGrp="1"/>
          </p:cNvGraphicFramePr>
          <p:nvPr>
            <p:extLst>
              <p:ext uri="{D42A27DB-BD31-4B8C-83A1-F6EECF244321}">
                <p14:modId xmlns:p14="http://schemas.microsoft.com/office/powerpoint/2010/main" val="2303910597"/>
              </p:ext>
            </p:extLst>
          </p:nvPr>
        </p:nvGraphicFramePr>
        <p:xfrm>
          <a:off x="110143" y="1120777"/>
          <a:ext cx="8923713" cy="4108958"/>
        </p:xfrm>
        <a:graphic>
          <a:graphicData uri="http://schemas.openxmlformats.org/drawingml/2006/table">
            <a:tbl>
              <a:tblPr>
                <a:tableStyleId>{5C22544A-7EE6-4342-B048-85BDC9FD1C3A}</a:tableStyleId>
              </a:tblPr>
              <a:tblGrid>
                <a:gridCol w="508552">
                  <a:extLst>
                    <a:ext uri="{9D8B030D-6E8A-4147-A177-3AD203B41FA5}">
                      <a16:colId xmlns:a16="http://schemas.microsoft.com/office/drawing/2014/main" val="1247795192"/>
                    </a:ext>
                  </a:extLst>
                </a:gridCol>
                <a:gridCol w="4513720">
                  <a:extLst>
                    <a:ext uri="{9D8B030D-6E8A-4147-A177-3AD203B41FA5}">
                      <a16:colId xmlns:a16="http://schemas.microsoft.com/office/drawing/2014/main" val="818174510"/>
                    </a:ext>
                  </a:extLst>
                </a:gridCol>
                <a:gridCol w="2438400">
                  <a:extLst>
                    <a:ext uri="{9D8B030D-6E8A-4147-A177-3AD203B41FA5}">
                      <a16:colId xmlns:a16="http://schemas.microsoft.com/office/drawing/2014/main" val="4264807082"/>
                    </a:ext>
                  </a:extLst>
                </a:gridCol>
                <a:gridCol w="1463041">
                  <a:extLst>
                    <a:ext uri="{9D8B030D-6E8A-4147-A177-3AD203B41FA5}">
                      <a16:colId xmlns:a16="http://schemas.microsoft.com/office/drawing/2014/main" val="2453094197"/>
                    </a:ext>
                  </a:extLst>
                </a:gridCol>
              </a:tblGrid>
              <a:tr h="263618">
                <a:tc>
                  <a:txBody>
                    <a:bodyPr/>
                    <a:lstStyle/>
                    <a:p>
                      <a:pPr algn="ctr">
                        <a:lnSpc>
                          <a:spcPct val="107000"/>
                        </a:lnSpc>
                        <a:spcAft>
                          <a:spcPts val="0"/>
                        </a:spcAft>
                      </a:pPr>
                      <a:r>
                        <a:rPr lang="en-US" sz="1800" b="1" dirty="0">
                          <a:solidFill>
                            <a:srgbClr val="0D04C8"/>
                          </a:solidFill>
                          <a:effectLst/>
                        </a:rPr>
                        <a:t>TT</a:t>
                      </a:r>
                      <a:endParaRPr lang="en-US" sz="1800" b="1" dirty="0">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1585" marR="11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en-US" sz="1800" b="1" dirty="0" err="1">
                          <a:solidFill>
                            <a:srgbClr val="0D04C8"/>
                          </a:solidFill>
                          <a:effectLst/>
                        </a:rPr>
                        <a:t>Nội</a:t>
                      </a:r>
                      <a:r>
                        <a:rPr lang="en-US" sz="1800" b="1" dirty="0">
                          <a:solidFill>
                            <a:srgbClr val="0D04C8"/>
                          </a:solidFill>
                          <a:effectLst/>
                        </a:rPr>
                        <a:t> dung </a:t>
                      </a:r>
                      <a:r>
                        <a:rPr lang="en-US" sz="1800" b="1" dirty="0" err="1">
                          <a:solidFill>
                            <a:srgbClr val="0D04C8"/>
                          </a:solidFill>
                          <a:effectLst/>
                        </a:rPr>
                        <a:t>công</a:t>
                      </a:r>
                      <a:r>
                        <a:rPr lang="en-US" sz="1800" b="1" dirty="0">
                          <a:solidFill>
                            <a:srgbClr val="0D04C8"/>
                          </a:solidFill>
                          <a:effectLst/>
                        </a:rPr>
                        <a:t> </a:t>
                      </a:r>
                      <a:r>
                        <a:rPr lang="en-US" sz="1800" b="1" dirty="0" err="1">
                          <a:solidFill>
                            <a:srgbClr val="0D04C8"/>
                          </a:solidFill>
                          <a:effectLst/>
                        </a:rPr>
                        <a:t>việc</a:t>
                      </a:r>
                      <a:endParaRPr lang="en-US" sz="1800" b="1" dirty="0">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1585" marR="11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en-US" sz="1800" b="1" dirty="0" err="1">
                          <a:solidFill>
                            <a:srgbClr val="0D04C8"/>
                          </a:solidFill>
                          <a:effectLst/>
                        </a:rPr>
                        <a:t>Đơn</a:t>
                      </a:r>
                      <a:r>
                        <a:rPr lang="en-US" sz="1800" b="1" dirty="0">
                          <a:solidFill>
                            <a:srgbClr val="0D04C8"/>
                          </a:solidFill>
                          <a:effectLst/>
                        </a:rPr>
                        <a:t> </a:t>
                      </a:r>
                      <a:r>
                        <a:rPr lang="en-US" sz="1800" b="1" dirty="0" err="1">
                          <a:solidFill>
                            <a:srgbClr val="0D04C8"/>
                          </a:solidFill>
                          <a:effectLst/>
                        </a:rPr>
                        <a:t>vị</a:t>
                      </a:r>
                      <a:endParaRPr lang="en-US" sz="1800" b="1" dirty="0">
                        <a:solidFill>
                          <a:srgbClr val="0D04C8"/>
                        </a:solidFill>
                        <a:effectLst/>
                      </a:endParaRPr>
                    </a:p>
                  </a:txBody>
                  <a:tcPr marL="11585" marR="11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en-US" sz="1800" b="1" dirty="0" err="1">
                          <a:solidFill>
                            <a:srgbClr val="0D04C8"/>
                          </a:solidFill>
                          <a:effectLst/>
                        </a:rPr>
                        <a:t>Thời</a:t>
                      </a:r>
                      <a:r>
                        <a:rPr lang="en-US" sz="1800" b="1" dirty="0">
                          <a:solidFill>
                            <a:srgbClr val="0D04C8"/>
                          </a:solidFill>
                          <a:effectLst/>
                        </a:rPr>
                        <a:t> </a:t>
                      </a:r>
                      <a:r>
                        <a:rPr lang="en-US" sz="1800" b="1" dirty="0" err="1">
                          <a:solidFill>
                            <a:srgbClr val="0D04C8"/>
                          </a:solidFill>
                          <a:effectLst/>
                        </a:rPr>
                        <a:t>gian</a:t>
                      </a:r>
                      <a:endParaRPr lang="en-US" sz="1800" b="1" dirty="0">
                        <a:solidFill>
                          <a:srgbClr val="0D04C8"/>
                        </a:solidFill>
                        <a:effectLst/>
                      </a:endParaRPr>
                    </a:p>
                  </a:txBody>
                  <a:tcPr marL="11585" marR="11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3385369665"/>
                  </a:ext>
                </a:extLst>
              </a:tr>
              <a:tr h="829545">
                <a:tc>
                  <a:txBody>
                    <a:bodyPr/>
                    <a:lstStyle/>
                    <a:p>
                      <a:pPr marL="0" lvl="0" indent="0" algn="ctr">
                        <a:lnSpc>
                          <a:spcPct val="107000"/>
                        </a:lnSpc>
                        <a:spcAft>
                          <a:spcPts val="600"/>
                        </a:spcAft>
                        <a:buFont typeface="+mj-lt"/>
                        <a:buNone/>
                        <a:tabLst>
                          <a:tab pos="511175" algn="l"/>
                        </a:tabLst>
                      </a:pPr>
                      <a:r>
                        <a:rPr lang="en-US" sz="1800">
                          <a:solidFill>
                            <a:srgbClr val="0D04C8"/>
                          </a:solidFill>
                          <a:effectLst/>
                        </a:rPr>
                        <a:t>1 </a:t>
                      </a:r>
                      <a:endParaRPr lang="en-US" sz="1800">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1585" marR="11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spcAft>
                          <a:spcPts val="600"/>
                        </a:spcAft>
                      </a:pPr>
                      <a:r>
                        <a:rPr lang="en-US" sz="1800" spc="-30" dirty="0" err="1">
                          <a:solidFill>
                            <a:srgbClr val="0D04C8"/>
                          </a:solidFill>
                          <a:effectLst/>
                        </a:rPr>
                        <a:t>Đăng</a:t>
                      </a:r>
                      <a:r>
                        <a:rPr lang="en-US" sz="1800" spc="-30" dirty="0">
                          <a:solidFill>
                            <a:srgbClr val="0D04C8"/>
                          </a:solidFill>
                          <a:effectLst/>
                        </a:rPr>
                        <a:t> </a:t>
                      </a:r>
                      <a:r>
                        <a:rPr lang="en-US" sz="1800" spc="-30" dirty="0" err="1">
                          <a:solidFill>
                            <a:srgbClr val="0D04C8"/>
                          </a:solidFill>
                          <a:effectLst/>
                        </a:rPr>
                        <a:t>ký</a:t>
                      </a:r>
                      <a:r>
                        <a:rPr lang="en-US" sz="1800" spc="-30" dirty="0">
                          <a:solidFill>
                            <a:srgbClr val="0D04C8"/>
                          </a:solidFill>
                          <a:effectLst/>
                        </a:rPr>
                        <a:t> </a:t>
                      </a:r>
                      <a:r>
                        <a:rPr lang="en-US" sz="1800" spc="-30" dirty="0" err="1">
                          <a:solidFill>
                            <a:srgbClr val="0D04C8"/>
                          </a:solidFill>
                          <a:effectLst/>
                        </a:rPr>
                        <a:t>dự</a:t>
                      </a:r>
                      <a:r>
                        <a:rPr lang="en-US" sz="1800" spc="-30" dirty="0">
                          <a:solidFill>
                            <a:srgbClr val="0D04C8"/>
                          </a:solidFill>
                          <a:effectLst/>
                        </a:rPr>
                        <a:t> </a:t>
                      </a:r>
                      <a:r>
                        <a:rPr lang="en-US" sz="1800" spc="-30" dirty="0" err="1">
                          <a:solidFill>
                            <a:srgbClr val="0D04C8"/>
                          </a:solidFill>
                          <a:effectLst/>
                        </a:rPr>
                        <a:t>thi</a:t>
                      </a:r>
                      <a:r>
                        <a:rPr lang="en-US" sz="1800" spc="-30" dirty="0">
                          <a:solidFill>
                            <a:srgbClr val="0D04C8"/>
                          </a:solidFill>
                          <a:effectLst/>
                        </a:rPr>
                        <a:t> (</a:t>
                      </a:r>
                      <a:r>
                        <a:rPr lang="en-US" sz="1800" spc="-30" dirty="0" err="1">
                          <a:solidFill>
                            <a:srgbClr val="0D04C8"/>
                          </a:solidFill>
                          <a:effectLst/>
                        </a:rPr>
                        <a:t>trực</a:t>
                      </a:r>
                      <a:r>
                        <a:rPr lang="en-US" sz="1800" spc="-30" dirty="0">
                          <a:solidFill>
                            <a:srgbClr val="0D04C8"/>
                          </a:solidFill>
                          <a:effectLst/>
                        </a:rPr>
                        <a:t> </a:t>
                      </a:r>
                      <a:r>
                        <a:rPr lang="en-US" sz="1800" spc="-30" dirty="0" err="1">
                          <a:solidFill>
                            <a:srgbClr val="0D04C8"/>
                          </a:solidFill>
                          <a:effectLst/>
                        </a:rPr>
                        <a:t>tuyến</a:t>
                      </a:r>
                      <a:r>
                        <a:rPr lang="en-US" sz="1800" spc="-30" dirty="0">
                          <a:solidFill>
                            <a:srgbClr val="0D04C8"/>
                          </a:solidFill>
                          <a:effectLst/>
                        </a:rPr>
                        <a:t> </a:t>
                      </a:r>
                      <a:r>
                        <a:rPr lang="en-US" sz="1800" spc="-30" dirty="0" err="1">
                          <a:solidFill>
                            <a:srgbClr val="0D04C8"/>
                          </a:solidFill>
                          <a:effectLst/>
                        </a:rPr>
                        <a:t>và</a:t>
                      </a:r>
                      <a:r>
                        <a:rPr lang="en-US" sz="1800" spc="-30" dirty="0">
                          <a:solidFill>
                            <a:srgbClr val="0D04C8"/>
                          </a:solidFill>
                          <a:effectLst/>
                        </a:rPr>
                        <a:t> </a:t>
                      </a:r>
                      <a:r>
                        <a:rPr lang="en-US" sz="1800" spc="-30" dirty="0" err="1">
                          <a:solidFill>
                            <a:srgbClr val="0D04C8"/>
                          </a:solidFill>
                          <a:effectLst/>
                        </a:rPr>
                        <a:t>trực</a:t>
                      </a:r>
                      <a:r>
                        <a:rPr lang="en-US" sz="1800" spc="-30" dirty="0">
                          <a:solidFill>
                            <a:srgbClr val="0D04C8"/>
                          </a:solidFill>
                          <a:effectLst/>
                        </a:rPr>
                        <a:t> </a:t>
                      </a:r>
                      <a:r>
                        <a:rPr lang="en-US" sz="1800" spc="-30" dirty="0" err="1">
                          <a:solidFill>
                            <a:srgbClr val="0D04C8"/>
                          </a:solidFill>
                          <a:effectLst/>
                        </a:rPr>
                        <a:t>tiếp</a:t>
                      </a:r>
                      <a:r>
                        <a:rPr lang="en-US" sz="1800" spc="-30" dirty="0">
                          <a:solidFill>
                            <a:srgbClr val="0D04C8"/>
                          </a:solidFill>
                          <a:effectLst/>
                        </a:rPr>
                        <a:t>)</a:t>
                      </a:r>
                      <a:endParaRPr lang="en-US" sz="1800" dirty="0">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1585" marR="11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600"/>
                        </a:spcAft>
                      </a:pPr>
                      <a:r>
                        <a:rPr lang="en-US" sz="1800" dirty="0" err="1">
                          <a:solidFill>
                            <a:srgbClr val="0D04C8"/>
                          </a:solidFill>
                          <a:effectLst/>
                        </a:rPr>
                        <a:t>Các</a:t>
                      </a:r>
                      <a:r>
                        <a:rPr lang="en-US" sz="1800" dirty="0">
                          <a:solidFill>
                            <a:srgbClr val="0D04C8"/>
                          </a:solidFill>
                          <a:effectLst/>
                        </a:rPr>
                        <a:t> </a:t>
                      </a:r>
                      <a:r>
                        <a:rPr lang="en-US" sz="1800" dirty="0" err="1">
                          <a:solidFill>
                            <a:srgbClr val="0D04C8"/>
                          </a:solidFill>
                          <a:effectLst/>
                        </a:rPr>
                        <a:t>trường</a:t>
                      </a:r>
                      <a:r>
                        <a:rPr lang="en-US" sz="1800" dirty="0">
                          <a:solidFill>
                            <a:srgbClr val="0D04C8"/>
                          </a:solidFill>
                          <a:effectLst/>
                        </a:rPr>
                        <a:t> </a:t>
                      </a:r>
                      <a:r>
                        <a:rPr lang="en-US" sz="1800" dirty="0" err="1">
                          <a:solidFill>
                            <a:srgbClr val="0D04C8"/>
                          </a:solidFill>
                          <a:effectLst/>
                        </a:rPr>
                        <a:t>phổ</a:t>
                      </a:r>
                      <a:r>
                        <a:rPr lang="en-US" sz="1800" dirty="0">
                          <a:solidFill>
                            <a:srgbClr val="0D04C8"/>
                          </a:solidFill>
                          <a:effectLst/>
                        </a:rPr>
                        <a:t> </a:t>
                      </a:r>
                      <a:r>
                        <a:rPr lang="en-US" sz="1800" dirty="0" err="1">
                          <a:solidFill>
                            <a:srgbClr val="0D04C8"/>
                          </a:solidFill>
                          <a:effectLst/>
                        </a:rPr>
                        <a:t>thông</a:t>
                      </a:r>
                      <a:r>
                        <a:rPr lang="en-US" sz="1800" dirty="0">
                          <a:solidFill>
                            <a:srgbClr val="0D04C8"/>
                          </a:solidFill>
                          <a:effectLst/>
                        </a:rPr>
                        <a:t> (</a:t>
                      </a:r>
                      <a:r>
                        <a:rPr lang="en-US" sz="1800" dirty="0" err="1">
                          <a:solidFill>
                            <a:srgbClr val="0D04C8"/>
                          </a:solidFill>
                          <a:effectLst/>
                        </a:rPr>
                        <a:t>gồm</a:t>
                      </a:r>
                      <a:r>
                        <a:rPr lang="en-US" sz="1800" dirty="0">
                          <a:solidFill>
                            <a:srgbClr val="0D04C8"/>
                          </a:solidFill>
                          <a:effectLst/>
                        </a:rPr>
                        <a:t> </a:t>
                      </a:r>
                      <a:r>
                        <a:rPr lang="en-US" sz="1800" dirty="0" err="1">
                          <a:solidFill>
                            <a:srgbClr val="0D04C8"/>
                          </a:solidFill>
                          <a:effectLst/>
                        </a:rPr>
                        <a:t>cả</a:t>
                      </a:r>
                      <a:r>
                        <a:rPr lang="en-US" sz="1800" dirty="0">
                          <a:solidFill>
                            <a:srgbClr val="0D04C8"/>
                          </a:solidFill>
                          <a:effectLst/>
                        </a:rPr>
                        <a:t> TTGDTX) </a:t>
                      </a:r>
                      <a:r>
                        <a:rPr lang="en-US" sz="1800" dirty="0" err="1">
                          <a:solidFill>
                            <a:srgbClr val="0D04C8"/>
                          </a:solidFill>
                          <a:effectLst/>
                        </a:rPr>
                        <a:t>thuộc</a:t>
                      </a:r>
                      <a:r>
                        <a:rPr lang="en-US" sz="1800" dirty="0">
                          <a:solidFill>
                            <a:srgbClr val="0D04C8"/>
                          </a:solidFill>
                          <a:effectLst/>
                        </a:rPr>
                        <a:t> </a:t>
                      </a:r>
                      <a:r>
                        <a:rPr lang="en-US" sz="1800" dirty="0" err="1">
                          <a:solidFill>
                            <a:srgbClr val="0D04C8"/>
                          </a:solidFill>
                          <a:effectLst/>
                        </a:rPr>
                        <a:t>Sở</a:t>
                      </a:r>
                      <a:r>
                        <a:rPr lang="en-US" sz="1800" dirty="0">
                          <a:solidFill>
                            <a:srgbClr val="0D04C8"/>
                          </a:solidFill>
                          <a:effectLst/>
                        </a:rPr>
                        <a:t> GDĐT</a:t>
                      </a:r>
                      <a:endParaRPr lang="en-US" sz="1800" dirty="0">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1585" marR="11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US" sz="1800">
                          <a:solidFill>
                            <a:srgbClr val="0D04C8"/>
                          </a:solidFill>
                          <a:effectLst/>
                        </a:rPr>
                        <a:t>04/5 - 17h ngày 13/5/2023 </a:t>
                      </a:r>
                      <a:endParaRPr lang="en-US" sz="1800">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1585" marR="11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08152240"/>
                  </a:ext>
                </a:extLst>
              </a:tr>
              <a:tr h="546581">
                <a:tc>
                  <a:txBody>
                    <a:bodyPr/>
                    <a:lstStyle/>
                    <a:p>
                      <a:pPr marL="0" lvl="0" indent="0" algn="ctr">
                        <a:lnSpc>
                          <a:spcPct val="107000"/>
                        </a:lnSpc>
                        <a:spcAft>
                          <a:spcPts val="600"/>
                        </a:spcAft>
                        <a:buFont typeface="+mj-lt"/>
                        <a:buNone/>
                        <a:tabLst>
                          <a:tab pos="511175" algn="l"/>
                        </a:tabLst>
                      </a:pPr>
                      <a:r>
                        <a:rPr lang="en-US" sz="1800">
                          <a:solidFill>
                            <a:srgbClr val="0D04C8"/>
                          </a:solidFill>
                          <a:effectLst/>
                        </a:rPr>
                        <a:t>2 </a:t>
                      </a:r>
                      <a:endParaRPr lang="en-US" sz="1800">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1585" marR="11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spcAft>
                          <a:spcPts val="600"/>
                        </a:spcAft>
                      </a:pPr>
                      <a:r>
                        <a:rPr lang="en-US" sz="1800" spc="-40" dirty="0" err="1">
                          <a:solidFill>
                            <a:srgbClr val="0D04C8"/>
                          </a:solidFill>
                          <a:effectLst/>
                        </a:rPr>
                        <a:t>Nộp</a:t>
                      </a:r>
                      <a:r>
                        <a:rPr lang="en-US" sz="1800" spc="-40" dirty="0">
                          <a:solidFill>
                            <a:srgbClr val="0D04C8"/>
                          </a:solidFill>
                          <a:effectLst/>
                        </a:rPr>
                        <a:t> </a:t>
                      </a:r>
                      <a:r>
                        <a:rPr lang="en-US" sz="1800" spc="-40" dirty="0" err="1">
                          <a:solidFill>
                            <a:srgbClr val="0D04C8"/>
                          </a:solidFill>
                          <a:effectLst/>
                        </a:rPr>
                        <a:t>Phiếu</a:t>
                      </a:r>
                      <a:r>
                        <a:rPr lang="en-US" sz="1800" spc="-40" dirty="0">
                          <a:solidFill>
                            <a:srgbClr val="0D04C8"/>
                          </a:solidFill>
                          <a:effectLst/>
                        </a:rPr>
                        <a:t> </a:t>
                      </a:r>
                      <a:r>
                        <a:rPr lang="en-US" sz="1800" spc="-40" dirty="0" err="1">
                          <a:solidFill>
                            <a:srgbClr val="0D04C8"/>
                          </a:solidFill>
                          <a:effectLst/>
                        </a:rPr>
                        <a:t>đăng</a:t>
                      </a:r>
                      <a:r>
                        <a:rPr lang="en-US" sz="1800" spc="-40" dirty="0">
                          <a:solidFill>
                            <a:srgbClr val="0D04C8"/>
                          </a:solidFill>
                          <a:effectLst/>
                        </a:rPr>
                        <a:t> </a:t>
                      </a:r>
                      <a:r>
                        <a:rPr lang="en-US" sz="1800" spc="-40" dirty="0" err="1">
                          <a:solidFill>
                            <a:srgbClr val="0D04C8"/>
                          </a:solidFill>
                          <a:effectLst/>
                        </a:rPr>
                        <a:t>ký</a:t>
                      </a:r>
                      <a:r>
                        <a:rPr lang="en-US" sz="1800" spc="-40" dirty="0">
                          <a:solidFill>
                            <a:srgbClr val="0D04C8"/>
                          </a:solidFill>
                          <a:effectLst/>
                        </a:rPr>
                        <a:t> </a:t>
                      </a:r>
                      <a:r>
                        <a:rPr lang="en-US" sz="1800" spc="-40" dirty="0" err="1">
                          <a:solidFill>
                            <a:srgbClr val="0D04C8"/>
                          </a:solidFill>
                          <a:effectLst/>
                        </a:rPr>
                        <a:t>xét</a:t>
                      </a:r>
                      <a:r>
                        <a:rPr lang="en-US" sz="1800" spc="-40" dirty="0">
                          <a:solidFill>
                            <a:srgbClr val="0D04C8"/>
                          </a:solidFill>
                          <a:effectLst/>
                        </a:rPr>
                        <a:t> </a:t>
                      </a:r>
                      <a:r>
                        <a:rPr lang="en-US" sz="1800" spc="-40" dirty="0" err="1">
                          <a:solidFill>
                            <a:srgbClr val="0D04C8"/>
                          </a:solidFill>
                          <a:effectLst/>
                        </a:rPr>
                        <a:t>công</a:t>
                      </a:r>
                      <a:r>
                        <a:rPr lang="en-US" sz="1800" spc="-40" dirty="0">
                          <a:solidFill>
                            <a:srgbClr val="0D04C8"/>
                          </a:solidFill>
                          <a:effectLst/>
                        </a:rPr>
                        <a:t> </a:t>
                      </a:r>
                      <a:r>
                        <a:rPr lang="en-US" sz="1800" spc="-40" dirty="0" err="1">
                          <a:solidFill>
                            <a:srgbClr val="0D04C8"/>
                          </a:solidFill>
                          <a:effectLst/>
                        </a:rPr>
                        <a:t>nhận</a:t>
                      </a:r>
                      <a:r>
                        <a:rPr lang="en-US" sz="1800" spc="-40" dirty="0">
                          <a:solidFill>
                            <a:srgbClr val="0D04C8"/>
                          </a:solidFill>
                          <a:effectLst/>
                        </a:rPr>
                        <a:t> </a:t>
                      </a:r>
                      <a:r>
                        <a:rPr lang="en-US" sz="1800" spc="-40" dirty="0" err="1">
                          <a:solidFill>
                            <a:srgbClr val="0D04C8"/>
                          </a:solidFill>
                          <a:effectLst/>
                        </a:rPr>
                        <a:t>tốt</a:t>
                      </a:r>
                      <a:r>
                        <a:rPr lang="en-US" sz="1800" spc="-40" dirty="0">
                          <a:solidFill>
                            <a:srgbClr val="0D04C8"/>
                          </a:solidFill>
                          <a:effectLst/>
                        </a:rPr>
                        <a:t> </a:t>
                      </a:r>
                      <a:r>
                        <a:rPr lang="en-US" sz="1800" spc="-40" dirty="0" err="1">
                          <a:solidFill>
                            <a:srgbClr val="0D04C8"/>
                          </a:solidFill>
                          <a:effectLst/>
                        </a:rPr>
                        <a:t>nghiệp</a:t>
                      </a:r>
                      <a:r>
                        <a:rPr lang="en-US" sz="1800" spc="-40" dirty="0">
                          <a:solidFill>
                            <a:srgbClr val="0D04C8"/>
                          </a:solidFill>
                          <a:effectLst/>
                        </a:rPr>
                        <a:t> THPT </a:t>
                      </a:r>
                      <a:r>
                        <a:rPr lang="en-US" sz="1800" spc="-40" dirty="0" err="1">
                          <a:solidFill>
                            <a:srgbClr val="0D04C8"/>
                          </a:solidFill>
                          <a:effectLst/>
                        </a:rPr>
                        <a:t>và</a:t>
                      </a:r>
                      <a:r>
                        <a:rPr lang="en-US" sz="1800" spc="-40" dirty="0">
                          <a:solidFill>
                            <a:srgbClr val="0D04C8"/>
                          </a:solidFill>
                          <a:effectLst/>
                        </a:rPr>
                        <a:t> </a:t>
                      </a:r>
                      <a:r>
                        <a:rPr lang="en-US" sz="1800" u="sng" spc="-40" dirty="0" err="1">
                          <a:solidFill>
                            <a:srgbClr val="FF0000"/>
                          </a:solidFill>
                          <a:effectLst/>
                        </a:rPr>
                        <a:t>hồ</a:t>
                      </a:r>
                      <a:r>
                        <a:rPr lang="en-US" sz="1800" u="sng" spc="-40" dirty="0">
                          <a:solidFill>
                            <a:srgbClr val="FF0000"/>
                          </a:solidFill>
                          <a:effectLst/>
                        </a:rPr>
                        <a:t> </a:t>
                      </a:r>
                      <a:r>
                        <a:rPr lang="en-US" sz="1800" u="sng" spc="-40" dirty="0" err="1">
                          <a:solidFill>
                            <a:srgbClr val="FF0000"/>
                          </a:solidFill>
                          <a:effectLst/>
                        </a:rPr>
                        <a:t>sơ</a:t>
                      </a:r>
                      <a:r>
                        <a:rPr lang="en-US" sz="1800" u="sng" spc="-40" dirty="0">
                          <a:solidFill>
                            <a:srgbClr val="FF0000"/>
                          </a:solidFill>
                          <a:effectLst/>
                        </a:rPr>
                        <a:t> </a:t>
                      </a:r>
                      <a:r>
                        <a:rPr lang="en-US" sz="1800" u="sng" spc="-40" dirty="0" err="1">
                          <a:solidFill>
                            <a:srgbClr val="FF0000"/>
                          </a:solidFill>
                          <a:effectLst/>
                        </a:rPr>
                        <a:t>kèm</a:t>
                      </a:r>
                      <a:r>
                        <a:rPr lang="en-US" sz="1800" u="sng" spc="-40" dirty="0">
                          <a:solidFill>
                            <a:srgbClr val="FF0000"/>
                          </a:solidFill>
                          <a:effectLst/>
                        </a:rPr>
                        <a:t> </a:t>
                      </a:r>
                      <a:r>
                        <a:rPr lang="en-US" sz="1800" u="sng" spc="-40" dirty="0" err="1">
                          <a:solidFill>
                            <a:srgbClr val="FF0000"/>
                          </a:solidFill>
                          <a:effectLst/>
                        </a:rPr>
                        <a:t>theo.</a:t>
                      </a:r>
                      <a:endParaRPr lang="en-US" sz="1800" u="sng"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1585" marR="11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600"/>
                        </a:spcAft>
                      </a:pPr>
                      <a:r>
                        <a:rPr lang="en-US" sz="1800" dirty="0" err="1">
                          <a:solidFill>
                            <a:srgbClr val="0D04C8"/>
                          </a:solidFill>
                          <a:effectLst/>
                        </a:rPr>
                        <a:t>Các</a:t>
                      </a:r>
                      <a:r>
                        <a:rPr lang="en-US" sz="1800" dirty="0">
                          <a:solidFill>
                            <a:srgbClr val="0D04C8"/>
                          </a:solidFill>
                          <a:effectLst/>
                        </a:rPr>
                        <a:t> </a:t>
                      </a:r>
                      <a:r>
                        <a:rPr lang="en-US" sz="1800" dirty="0" err="1">
                          <a:solidFill>
                            <a:srgbClr val="0D04C8"/>
                          </a:solidFill>
                          <a:effectLst/>
                        </a:rPr>
                        <a:t>trường</a:t>
                      </a:r>
                      <a:r>
                        <a:rPr lang="en-US" sz="1800" dirty="0">
                          <a:solidFill>
                            <a:srgbClr val="0D04C8"/>
                          </a:solidFill>
                          <a:effectLst/>
                        </a:rPr>
                        <a:t> </a:t>
                      </a:r>
                      <a:r>
                        <a:rPr lang="en-US" sz="1800" dirty="0" err="1">
                          <a:solidFill>
                            <a:srgbClr val="0D04C8"/>
                          </a:solidFill>
                          <a:effectLst/>
                        </a:rPr>
                        <a:t>phổ</a:t>
                      </a:r>
                      <a:r>
                        <a:rPr lang="en-US" sz="1800" dirty="0">
                          <a:solidFill>
                            <a:srgbClr val="0D04C8"/>
                          </a:solidFill>
                          <a:effectLst/>
                        </a:rPr>
                        <a:t> </a:t>
                      </a:r>
                      <a:r>
                        <a:rPr lang="en-US" sz="1800" dirty="0" err="1">
                          <a:solidFill>
                            <a:srgbClr val="0D04C8"/>
                          </a:solidFill>
                          <a:effectLst/>
                        </a:rPr>
                        <a:t>thông</a:t>
                      </a:r>
                      <a:r>
                        <a:rPr lang="en-US" sz="1800" dirty="0">
                          <a:solidFill>
                            <a:srgbClr val="0D04C8"/>
                          </a:solidFill>
                          <a:effectLst/>
                        </a:rPr>
                        <a:t> </a:t>
                      </a:r>
                      <a:r>
                        <a:rPr lang="en-US" sz="1800" dirty="0" err="1">
                          <a:solidFill>
                            <a:srgbClr val="0D04C8"/>
                          </a:solidFill>
                          <a:effectLst/>
                        </a:rPr>
                        <a:t>thuộc</a:t>
                      </a:r>
                      <a:r>
                        <a:rPr lang="en-US" sz="1800" dirty="0">
                          <a:solidFill>
                            <a:srgbClr val="0D04C8"/>
                          </a:solidFill>
                          <a:effectLst/>
                        </a:rPr>
                        <a:t> </a:t>
                      </a:r>
                      <a:r>
                        <a:rPr lang="en-US" sz="1800" dirty="0" err="1">
                          <a:solidFill>
                            <a:srgbClr val="0D04C8"/>
                          </a:solidFill>
                          <a:effectLst/>
                        </a:rPr>
                        <a:t>Sở</a:t>
                      </a:r>
                      <a:r>
                        <a:rPr lang="en-US" sz="1800" dirty="0">
                          <a:solidFill>
                            <a:srgbClr val="0D04C8"/>
                          </a:solidFill>
                          <a:effectLst/>
                        </a:rPr>
                        <a:t> GDĐT</a:t>
                      </a:r>
                      <a:endParaRPr lang="en-US" sz="1800" dirty="0">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1585" marR="11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200"/>
                        </a:spcBef>
                        <a:spcAft>
                          <a:spcPts val="200"/>
                        </a:spcAft>
                      </a:pPr>
                      <a:r>
                        <a:rPr lang="en-US" sz="1800">
                          <a:solidFill>
                            <a:srgbClr val="0D04C8"/>
                          </a:solidFill>
                          <a:effectLst/>
                        </a:rPr>
                        <a:t>31/5/2023</a:t>
                      </a:r>
                      <a:endParaRPr lang="en-US" sz="1800">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1585" marR="11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32453876"/>
                  </a:ext>
                </a:extLst>
              </a:tr>
              <a:tr h="546581">
                <a:tc>
                  <a:txBody>
                    <a:bodyPr/>
                    <a:lstStyle/>
                    <a:p>
                      <a:pPr marL="0" lvl="0" indent="0" algn="ctr">
                        <a:lnSpc>
                          <a:spcPct val="107000"/>
                        </a:lnSpc>
                        <a:spcAft>
                          <a:spcPts val="600"/>
                        </a:spcAft>
                        <a:buFont typeface="+mj-lt"/>
                        <a:buNone/>
                        <a:tabLst>
                          <a:tab pos="511175" algn="l"/>
                        </a:tabLst>
                      </a:pPr>
                      <a:r>
                        <a:rPr lang="en-US" sz="1800">
                          <a:solidFill>
                            <a:srgbClr val="0D04C8"/>
                          </a:solidFill>
                          <a:effectLst/>
                        </a:rPr>
                        <a:t>3 </a:t>
                      </a:r>
                      <a:endParaRPr lang="en-US" sz="1800">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1585" marR="11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spcAft>
                          <a:spcPts val="600"/>
                        </a:spcAft>
                      </a:pPr>
                      <a:r>
                        <a:rPr lang="en-US" sz="1800" dirty="0" err="1">
                          <a:solidFill>
                            <a:srgbClr val="0D04C8"/>
                          </a:solidFill>
                          <a:effectLst/>
                        </a:rPr>
                        <a:t>Nhận</a:t>
                      </a:r>
                      <a:r>
                        <a:rPr lang="en-US" sz="1800" dirty="0">
                          <a:solidFill>
                            <a:srgbClr val="0D04C8"/>
                          </a:solidFill>
                          <a:effectLst/>
                        </a:rPr>
                        <a:t> </a:t>
                      </a:r>
                      <a:r>
                        <a:rPr lang="en-US" sz="1800" dirty="0" err="1">
                          <a:solidFill>
                            <a:srgbClr val="0D04C8"/>
                          </a:solidFill>
                          <a:effectLst/>
                        </a:rPr>
                        <a:t>Giấy</a:t>
                      </a:r>
                      <a:r>
                        <a:rPr lang="en-US" sz="1800" dirty="0">
                          <a:solidFill>
                            <a:srgbClr val="0D04C8"/>
                          </a:solidFill>
                          <a:effectLst/>
                        </a:rPr>
                        <a:t> </a:t>
                      </a:r>
                      <a:r>
                        <a:rPr lang="en-US" sz="1800" dirty="0" err="1">
                          <a:solidFill>
                            <a:srgbClr val="0D04C8"/>
                          </a:solidFill>
                          <a:effectLst/>
                        </a:rPr>
                        <a:t>báo</a:t>
                      </a:r>
                      <a:r>
                        <a:rPr lang="en-US" sz="1800" dirty="0">
                          <a:solidFill>
                            <a:srgbClr val="0D04C8"/>
                          </a:solidFill>
                          <a:effectLst/>
                        </a:rPr>
                        <a:t> </a:t>
                      </a:r>
                      <a:r>
                        <a:rPr lang="en-US" sz="1800" dirty="0" err="1">
                          <a:solidFill>
                            <a:srgbClr val="0D04C8"/>
                          </a:solidFill>
                          <a:effectLst/>
                        </a:rPr>
                        <a:t>dự</a:t>
                      </a:r>
                      <a:r>
                        <a:rPr lang="en-US" sz="1800" dirty="0">
                          <a:solidFill>
                            <a:srgbClr val="0D04C8"/>
                          </a:solidFill>
                          <a:effectLst/>
                        </a:rPr>
                        <a:t> </a:t>
                      </a:r>
                      <a:r>
                        <a:rPr lang="en-US" sz="1800" dirty="0" err="1">
                          <a:solidFill>
                            <a:srgbClr val="0D04C8"/>
                          </a:solidFill>
                          <a:effectLst/>
                        </a:rPr>
                        <a:t>thi</a:t>
                      </a:r>
                      <a:r>
                        <a:rPr lang="en-US" sz="1800" dirty="0">
                          <a:solidFill>
                            <a:srgbClr val="0D04C8"/>
                          </a:solidFill>
                          <a:effectLst/>
                        </a:rPr>
                        <a:t>.</a:t>
                      </a:r>
                      <a:endParaRPr lang="en-US" sz="1800" dirty="0">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1585" marR="11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85766" rtl="0" eaLnBrk="1" fontAlgn="auto" latinLnBrk="0" hangingPunct="1">
                        <a:lnSpc>
                          <a:spcPct val="107000"/>
                        </a:lnSpc>
                        <a:spcBef>
                          <a:spcPts val="0"/>
                        </a:spcBef>
                        <a:spcAft>
                          <a:spcPts val="0"/>
                        </a:spcAft>
                        <a:buClrTx/>
                        <a:buSzTx/>
                        <a:buFontTx/>
                        <a:buNone/>
                        <a:tabLst/>
                        <a:defRPr/>
                      </a:pPr>
                      <a:r>
                        <a:rPr lang="en-US" sz="1800">
                          <a:solidFill>
                            <a:srgbClr val="0D04C8"/>
                          </a:solidFill>
                          <a:effectLst/>
                        </a:rPr>
                        <a:t>Các trường phổ thông thuộc Sở GDĐT </a:t>
                      </a:r>
                      <a:endParaRPr lang="en-US" sz="1800">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1585" marR="11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200"/>
                        </a:spcBef>
                        <a:spcAft>
                          <a:spcPts val="200"/>
                        </a:spcAft>
                      </a:pPr>
                      <a:r>
                        <a:rPr lang="en-US" sz="1800">
                          <a:solidFill>
                            <a:srgbClr val="0D04C8"/>
                          </a:solidFill>
                          <a:effectLst/>
                        </a:rPr>
                        <a:t>18/6/2023</a:t>
                      </a:r>
                      <a:endParaRPr lang="en-US" sz="1800">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1585" marR="11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5317985"/>
                  </a:ext>
                </a:extLst>
              </a:tr>
              <a:tr h="829545">
                <a:tc>
                  <a:txBody>
                    <a:bodyPr/>
                    <a:lstStyle/>
                    <a:p>
                      <a:pPr marL="0" lvl="0" indent="0" algn="ctr">
                        <a:lnSpc>
                          <a:spcPct val="107000"/>
                        </a:lnSpc>
                        <a:spcBef>
                          <a:spcPts val="200"/>
                        </a:spcBef>
                        <a:spcAft>
                          <a:spcPts val="0"/>
                        </a:spcAft>
                        <a:buFont typeface="+mj-lt"/>
                        <a:buNone/>
                        <a:tabLst>
                          <a:tab pos="511175" algn="l"/>
                        </a:tabLst>
                      </a:pPr>
                      <a:r>
                        <a:rPr lang="en-US" sz="1800" b="1">
                          <a:solidFill>
                            <a:srgbClr val="0D04C8"/>
                          </a:solidFill>
                          <a:effectLst/>
                        </a:rPr>
                        <a:t>4 </a:t>
                      </a:r>
                      <a:endParaRPr lang="en-US" sz="1800" b="1">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1585" marR="11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a:lnSpc>
                          <a:spcPct val="107000"/>
                        </a:lnSpc>
                        <a:spcBef>
                          <a:spcPts val="200"/>
                        </a:spcBef>
                        <a:spcAft>
                          <a:spcPts val="0"/>
                        </a:spcAft>
                      </a:pPr>
                      <a:r>
                        <a:rPr lang="en-US" sz="1800" b="1">
                          <a:solidFill>
                            <a:srgbClr val="0D04C8"/>
                          </a:solidFill>
                          <a:effectLst/>
                        </a:rPr>
                        <a:t>Tra cứu kết quả thi</a:t>
                      </a:r>
                      <a:endParaRPr lang="en-US" sz="1800" b="1">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1585" marR="11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Bef>
                          <a:spcPts val="200"/>
                        </a:spcBef>
                        <a:spcAft>
                          <a:spcPts val="0"/>
                        </a:spcAft>
                      </a:pPr>
                      <a:r>
                        <a:rPr lang="en-US" sz="1800" b="1" dirty="0" err="1">
                          <a:solidFill>
                            <a:srgbClr val="0D04C8"/>
                          </a:solidFill>
                          <a:effectLst/>
                        </a:rPr>
                        <a:t>Bộ</a:t>
                      </a:r>
                      <a:r>
                        <a:rPr lang="en-US" sz="1800" b="1" dirty="0">
                          <a:solidFill>
                            <a:srgbClr val="0D04C8"/>
                          </a:solidFill>
                          <a:effectLst/>
                        </a:rPr>
                        <a:t> GDĐT, </a:t>
                      </a:r>
                      <a:r>
                        <a:rPr lang="en-US" sz="1800" b="1" dirty="0" err="1">
                          <a:solidFill>
                            <a:srgbClr val="FF0000"/>
                          </a:solidFill>
                          <a:effectLst/>
                        </a:rPr>
                        <a:t>Các</a:t>
                      </a:r>
                      <a:r>
                        <a:rPr lang="en-US" sz="1800" b="1" dirty="0">
                          <a:solidFill>
                            <a:srgbClr val="FF0000"/>
                          </a:solidFill>
                          <a:effectLst/>
                        </a:rPr>
                        <a:t> </a:t>
                      </a:r>
                      <a:r>
                        <a:rPr lang="en-US" sz="1800" b="1" dirty="0" err="1">
                          <a:solidFill>
                            <a:srgbClr val="FF0000"/>
                          </a:solidFill>
                          <a:effectLst/>
                        </a:rPr>
                        <a:t>Sở</a:t>
                      </a:r>
                      <a:r>
                        <a:rPr lang="en-US" sz="1800" b="1" dirty="0">
                          <a:solidFill>
                            <a:srgbClr val="FF0000"/>
                          </a:solidFill>
                          <a:effectLst/>
                        </a:rPr>
                        <a:t> GDĐT</a:t>
                      </a:r>
                      <a:r>
                        <a:rPr lang="en-US" sz="1800" b="1" dirty="0">
                          <a:solidFill>
                            <a:srgbClr val="0D04C8"/>
                          </a:solidFill>
                          <a:effectLst/>
                        </a:rPr>
                        <a:t>; </a:t>
                      </a:r>
                      <a:r>
                        <a:rPr lang="en-US" sz="1800" b="1" dirty="0" err="1">
                          <a:solidFill>
                            <a:srgbClr val="0D04C8"/>
                          </a:solidFill>
                          <a:effectLst/>
                        </a:rPr>
                        <a:t>các</a:t>
                      </a:r>
                      <a:r>
                        <a:rPr lang="en-US" sz="1800" b="1" dirty="0">
                          <a:solidFill>
                            <a:srgbClr val="0D04C8"/>
                          </a:solidFill>
                          <a:effectLst/>
                        </a:rPr>
                        <a:t> </a:t>
                      </a:r>
                      <a:r>
                        <a:rPr lang="en-US" sz="1800" b="1" dirty="0" err="1">
                          <a:solidFill>
                            <a:srgbClr val="0D04C8"/>
                          </a:solidFill>
                          <a:effectLst/>
                        </a:rPr>
                        <a:t>đơn</a:t>
                      </a:r>
                      <a:r>
                        <a:rPr lang="en-US" sz="1800" b="1" dirty="0">
                          <a:solidFill>
                            <a:srgbClr val="0D04C8"/>
                          </a:solidFill>
                          <a:effectLst/>
                        </a:rPr>
                        <a:t> </a:t>
                      </a:r>
                      <a:r>
                        <a:rPr lang="en-US" sz="1800" b="1" dirty="0" err="1">
                          <a:solidFill>
                            <a:srgbClr val="0D04C8"/>
                          </a:solidFill>
                          <a:effectLst/>
                        </a:rPr>
                        <a:t>vị</a:t>
                      </a:r>
                      <a:r>
                        <a:rPr lang="en-US" sz="1800" b="1" dirty="0">
                          <a:solidFill>
                            <a:srgbClr val="0D04C8"/>
                          </a:solidFill>
                          <a:effectLst/>
                        </a:rPr>
                        <a:t> ĐKDT</a:t>
                      </a:r>
                      <a:endParaRPr lang="en-US" sz="1800" b="1" dirty="0">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1585" marR="11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Bef>
                          <a:spcPts val="200"/>
                        </a:spcBef>
                        <a:spcAft>
                          <a:spcPts val="0"/>
                        </a:spcAft>
                      </a:pPr>
                      <a:r>
                        <a:rPr lang="en-US" sz="1800" b="1" dirty="0">
                          <a:solidFill>
                            <a:srgbClr val="0D04C8"/>
                          </a:solidFill>
                          <a:effectLst/>
                        </a:rPr>
                        <a:t> 08h00 </a:t>
                      </a:r>
                      <a:r>
                        <a:rPr lang="en-US" sz="1800" b="1" dirty="0" err="1">
                          <a:solidFill>
                            <a:srgbClr val="0D04C8"/>
                          </a:solidFill>
                          <a:effectLst/>
                        </a:rPr>
                        <a:t>sáng</a:t>
                      </a:r>
                      <a:r>
                        <a:rPr lang="en-US" sz="1800" b="1" dirty="0">
                          <a:solidFill>
                            <a:srgbClr val="0D04C8"/>
                          </a:solidFill>
                          <a:effectLst/>
                        </a:rPr>
                        <a:t> </a:t>
                      </a:r>
                      <a:r>
                        <a:rPr lang="en-US" sz="1800" b="1" dirty="0" err="1">
                          <a:solidFill>
                            <a:srgbClr val="0D04C8"/>
                          </a:solidFill>
                          <a:effectLst/>
                        </a:rPr>
                        <a:t>ngày</a:t>
                      </a:r>
                      <a:r>
                        <a:rPr lang="en-US" sz="1800" b="1" dirty="0">
                          <a:solidFill>
                            <a:srgbClr val="0D04C8"/>
                          </a:solidFill>
                          <a:effectLst/>
                        </a:rPr>
                        <a:t> 18/7/2023</a:t>
                      </a:r>
                      <a:endParaRPr lang="en-US" sz="1800" b="1" dirty="0">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1585" marR="11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45294534"/>
                  </a:ext>
                </a:extLst>
              </a:tr>
              <a:tr h="829545">
                <a:tc>
                  <a:txBody>
                    <a:bodyPr/>
                    <a:lstStyle/>
                    <a:p>
                      <a:pPr marL="0" lvl="0" indent="0" algn="ctr">
                        <a:lnSpc>
                          <a:spcPct val="107000"/>
                        </a:lnSpc>
                        <a:spcBef>
                          <a:spcPts val="200"/>
                        </a:spcBef>
                        <a:spcAft>
                          <a:spcPts val="0"/>
                        </a:spcAft>
                        <a:buFont typeface="+mj-lt"/>
                        <a:buNone/>
                        <a:tabLst>
                          <a:tab pos="511175" algn="l"/>
                        </a:tabLst>
                      </a:pPr>
                      <a:r>
                        <a:rPr lang="en-US" sz="1800">
                          <a:solidFill>
                            <a:srgbClr val="0D04C8"/>
                          </a:solidFill>
                          <a:effectLst/>
                        </a:rPr>
                        <a:t>5 </a:t>
                      </a:r>
                      <a:endParaRPr lang="en-US" sz="1800">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1585" marR="11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spcBef>
                          <a:spcPts val="200"/>
                        </a:spcBef>
                        <a:spcAft>
                          <a:spcPts val="0"/>
                        </a:spcAft>
                      </a:pPr>
                      <a:r>
                        <a:rPr lang="en-US" sz="1800">
                          <a:solidFill>
                            <a:srgbClr val="0D04C8"/>
                          </a:solidFill>
                          <a:effectLst/>
                        </a:rPr>
                        <a:t>Nhận Giấy chứng nhận tốt nghiệp tạm thời; học bạ; Giấy chứng nhận kết quả thi và các loại Giấy chứng nhận liên quan (bản chính).</a:t>
                      </a:r>
                      <a:endParaRPr lang="en-US" sz="1800">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1585" marR="1158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85766" rtl="0" eaLnBrk="1" fontAlgn="auto" latinLnBrk="0" hangingPunct="1">
                        <a:lnSpc>
                          <a:spcPct val="107000"/>
                        </a:lnSpc>
                        <a:spcBef>
                          <a:spcPts val="200"/>
                        </a:spcBef>
                        <a:spcAft>
                          <a:spcPts val="0"/>
                        </a:spcAft>
                        <a:buClrTx/>
                        <a:buSzTx/>
                        <a:buFontTx/>
                        <a:buNone/>
                        <a:tabLst/>
                        <a:defRPr/>
                      </a:pPr>
                      <a:r>
                        <a:rPr lang="en-US" sz="1800">
                          <a:solidFill>
                            <a:srgbClr val="0D04C8"/>
                          </a:solidFill>
                          <a:effectLst/>
                        </a:rPr>
                        <a:t>Các trường phổ thông thuộc Sở GDĐT </a:t>
                      </a:r>
                      <a:endParaRPr lang="en-US" sz="1800">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1585" marR="11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200"/>
                        </a:spcBef>
                        <a:spcAft>
                          <a:spcPts val="0"/>
                        </a:spcAft>
                      </a:pPr>
                      <a:r>
                        <a:rPr lang="en-US" sz="1800" dirty="0">
                          <a:solidFill>
                            <a:srgbClr val="0D04C8"/>
                          </a:solidFill>
                          <a:effectLst/>
                        </a:rPr>
                        <a:t>24/7/2023</a:t>
                      </a:r>
                      <a:endParaRPr lang="en-US" sz="1800" dirty="0">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1585" marR="11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87848656"/>
                  </a:ext>
                </a:extLst>
              </a:tr>
            </a:tbl>
          </a:graphicData>
        </a:graphic>
      </p:graphicFrame>
      <p:sp>
        <p:nvSpPr>
          <p:cNvPr id="6" name="Rectangle 5">
            <a:extLst>
              <a:ext uri="{FF2B5EF4-FFF2-40B4-BE49-F238E27FC236}">
                <a16:creationId xmlns:a16="http://schemas.microsoft.com/office/drawing/2014/main" id="{7A748E55-0D6C-4403-9F0F-2DD08D67FAC4}"/>
              </a:ext>
            </a:extLst>
          </p:cNvPr>
          <p:cNvSpPr/>
          <p:nvPr/>
        </p:nvSpPr>
        <p:spPr>
          <a:xfrm>
            <a:off x="80615" y="775894"/>
            <a:ext cx="5936240" cy="369332"/>
          </a:xfrm>
          <a:prstGeom prst="rect">
            <a:avLst/>
          </a:prstGeom>
        </p:spPr>
        <p:txBody>
          <a:bodyPr wrap="none">
            <a:spAutoFit/>
          </a:bodyPr>
          <a:lstStyle/>
          <a:p>
            <a:pPr algn="just">
              <a:spcBef>
                <a:spcPts val="300"/>
              </a:spcBef>
              <a:spcAft>
                <a:spcPts val="300"/>
              </a:spcAft>
            </a:pPr>
            <a:r>
              <a:rPr lang="en-US" sz="1800" b="1" dirty="0">
                <a:solidFill>
                  <a:srgbClr val="0D04C8"/>
                </a:solidFill>
              </a:rPr>
              <a:t>3. </a:t>
            </a:r>
            <a:r>
              <a:rPr lang="en-US" sz="1800" b="1" dirty="0" err="1">
                <a:solidFill>
                  <a:srgbClr val="0D04C8"/>
                </a:solidFill>
              </a:rPr>
              <a:t>Những</a:t>
            </a:r>
            <a:r>
              <a:rPr lang="en-US" sz="1800" b="1" dirty="0">
                <a:solidFill>
                  <a:srgbClr val="0D04C8"/>
                </a:solidFill>
              </a:rPr>
              <a:t> </a:t>
            </a:r>
            <a:r>
              <a:rPr lang="en-US" sz="1800" b="1" dirty="0" err="1">
                <a:solidFill>
                  <a:srgbClr val="0D04C8"/>
                </a:solidFill>
              </a:rPr>
              <a:t>mốc</a:t>
            </a:r>
            <a:r>
              <a:rPr lang="en-US" sz="1800" b="1" dirty="0">
                <a:solidFill>
                  <a:srgbClr val="0D04C8"/>
                </a:solidFill>
              </a:rPr>
              <a:t> </a:t>
            </a:r>
            <a:r>
              <a:rPr lang="en-US" sz="1800" b="1" dirty="0" err="1">
                <a:solidFill>
                  <a:srgbClr val="0D04C8"/>
                </a:solidFill>
              </a:rPr>
              <a:t>thời</a:t>
            </a:r>
            <a:r>
              <a:rPr lang="en-US" sz="1800" b="1" dirty="0">
                <a:solidFill>
                  <a:srgbClr val="0D04C8"/>
                </a:solidFill>
              </a:rPr>
              <a:t> </a:t>
            </a:r>
            <a:r>
              <a:rPr lang="en-US" sz="1800" b="1" dirty="0" err="1">
                <a:solidFill>
                  <a:srgbClr val="0D04C8"/>
                </a:solidFill>
              </a:rPr>
              <a:t>gian</a:t>
            </a:r>
            <a:r>
              <a:rPr lang="en-US" sz="1800" b="1" dirty="0">
                <a:solidFill>
                  <a:srgbClr val="0D04C8"/>
                </a:solidFill>
              </a:rPr>
              <a:t> </a:t>
            </a:r>
            <a:r>
              <a:rPr lang="en-US" sz="1800" b="1" dirty="0" err="1">
                <a:solidFill>
                  <a:srgbClr val="0D04C8"/>
                </a:solidFill>
              </a:rPr>
              <a:t>quan</a:t>
            </a:r>
            <a:r>
              <a:rPr lang="en-US" sz="1800" b="1" dirty="0">
                <a:solidFill>
                  <a:srgbClr val="0D04C8"/>
                </a:solidFill>
              </a:rPr>
              <a:t> </a:t>
            </a:r>
            <a:r>
              <a:rPr lang="en-US" sz="1800" b="1" dirty="0" err="1">
                <a:solidFill>
                  <a:srgbClr val="0D04C8"/>
                </a:solidFill>
              </a:rPr>
              <a:t>trọng</a:t>
            </a:r>
            <a:r>
              <a:rPr lang="vi-VN" sz="1800" b="1" dirty="0">
                <a:solidFill>
                  <a:srgbClr val="0D04C8"/>
                </a:solidFill>
              </a:rPr>
              <a:t>:</a:t>
            </a:r>
            <a:r>
              <a:rPr lang="en-US" sz="1800" b="1" dirty="0">
                <a:solidFill>
                  <a:srgbClr val="0D04C8"/>
                </a:solidFill>
              </a:rPr>
              <a:t> </a:t>
            </a:r>
            <a:r>
              <a:rPr lang="en-US" sz="1800" b="1" dirty="0" err="1">
                <a:solidFill>
                  <a:srgbClr val="FF0000"/>
                </a:solidFill>
              </a:rPr>
              <a:t>Đối</a:t>
            </a:r>
            <a:r>
              <a:rPr lang="en-US" sz="1800" b="1" dirty="0">
                <a:solidFill>
                  <a:srgbClr val="FF0000"/>
                </a:solidFill>
              </a:rPr>
              <a:t> </a:t>
            </a:r>
            <a:r>
              <a:rPr lang="en-US" sz="1800" b="1" dirty="0" err="1">
                <a:solidFill>
                  <a:srgbClr val="FF0000"/>
                </a:solidFill>
              </a:rPr>
              <a:t>với</a:t>
            </a:r>
            <a:r>
              <a:rPr lang="en-US" sz="1800" b="1" dirty="0">
                <a:solidFill>
                  <a:srgbClr val="FF0000"/>
                </a:solidFill>
              </a:rPr>
              <a:t> </a:t>
            </a:r>
            <a:r>
              <a:rPr lang="en-US" sz="1800" b="1" dirty="0" err="1">
                <a:solidFill>
                  <a:srgbClr val="FF0000"/>
                </a:solidFill>
              </a:rPr>
              <a:t>thí</a:t>
            </a:r>
            <a:r>
              <a:rPr lang="en-US" sz="1800" b="1" dirty="0">
                <a:solidFill>
                  <a:srgbClr val="FF0000"/>
                </a:solidFill>
              </a:rPr>
              <a:t> </a:t>
            </a:r>
            <a:r>
              <a:rPr lang="en-US" sz="1800" b="1" dirty="0" err="1">
                <a:solidFill>
                  <a:srgbClr val="FF0000"/>
                </a:solidFill>
              </a:rPr>
              <a:t>sinh</a:t>
            </a:r>
            <a:endParaRPr lang="en-US" sz="1800" b="1" dirty="0">
              <a:solidFill>
                <a:srgbClr val="FF0000"/>
              </a:solidFill>
            </a:endParaRPr>
          </a:p>
        </p:txBody>
      </p:sp>
      <p:sp>
        <p:nvSpPr>
          <p:cNvPr id="5" name="Flowchart: Alternate Process 4">
            <a:extLst>
              <a:ext uri="{FF2B5EF4-FFF2-40B4-BE49-F238E27FC236}">
                <a16:creationId xmlns:a16="http://schemas.microsoft.com/office/drawing/2014/main" id="{05014B0E-41A4-44E4-89EF-E361A13291EA}"/>
              </a:ext>
            </a:extLst>
          </p:cNvPr>
          <p:cNvSpPr/>
          <p:nvPr/>
        </p:nvSpPr>
        <p:spPr>
          <a:xfrm>
            <a:off x="484910" y="439718"/>
            <a:ext cx="8368146" cy="350814"/>
          </a:xfrm>
          <a:prstGeom prst="flowChartAlternateProcess">
            <a:avLst/>
          </a:prstGeom>
          <a:solidFill>
            <a:srgbClr val="0D04C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kern="0" dirty="0">
                <a:solidFill>
                  <a:schemeClr val="bg1"/>
                </a:solidFill>
                <a:ea typeface="Source Sans Pro"/>
                <a:cs typeface="Source Sans Pro"/>
                <a:sym typeface="Source Sans Pro"/>
              </a:rPr>
              <a:t>II. NHỮNG NỘI DUNG L</a:t>
            </a:r>
            <a:r>
              <a:rPr lang="vi-VN" sz="1800" b="1" kern="0" dirty="0">
                <a:solidFill>
                  <a:schemeClr val="bg1"/>
                </a:solidFill>
                <a:ea typeface="Source Sans Pro"/>
                <a:cs typeface="Source Sans Pro"/>
                <a:sym typeface="Source Sans Pro"/>
              </a:rPr>
              <a:t>Ư</a:t>
            </a:r>
            <a:r>
              <a:rPr lang="en-US" sz="1800" b="1" kern="0" dirty="0">
                <a:solidFill>
                  <a:schemeClr val="bg1"/>
                </a:solidFill>
                <a:ea typeface="Source Sans Pro"/>
                <a:cs typeface="Source Sans Pro"/>
                <a:sym typeface="Source Sans Pro"/>
              </a:rPr>
              <a:t>U Ý TRONG CHUẨN BỊ VÀ TỔ CHỨC KỲ THI (</a:t>
            </a:r>
            <a:r>
              <a:rPr lang="en-US" sz="1800" b="1" kern="0" dirty="0" err="1">
                <a:solidFill>
                  <a:schemeClr val="bg1"/>
                </a:solidFill>
                <a:ea typeface="Source Sans Pro"/>
                <a:cs typeface="Source Sans Pro"/>
                <a:sym typeface="Source Sans Pro"/>
              </a:rPr>
              <a:t>tt</a:t>
            </a:r>
            <a:r>
              <a:rPr lang="en-US" sz="1800" b="1" kern="0" dirty="0">
                <a:solidFill>
                  <a:schemeClr val="bg1"/>
                </a:solidFill>
                <a:ea typeface="Source Sans Pro"/>
                <a:cs typeface="Source Sans Pro"/>
                <a:sym typeface="Source Sans Pro"/>
              </a:rPr>
              <a:t>)</a:t>
            </a:r>
            <a:endParaRPr lang="en-US" sz="1800" b="1" dirty="0"/>
          </a:p>
        </p:txBody>
      </p:sp>
    </p:spTree>
    <p:extLst>
      <p:ext uri="{BB962C8B-B14F-4D97-AF65-F5344CB8AC3E}">
        <p14:creationId xmlns:p14="http://schemas.microsoft.com/office/powerpoint/2010/main" val="16199227"/>
      </p:ext>
    </p:extLst>
  </p:cSld>
  <p:clrMapOvr>
    <a:masterClrMapping/>
  </p:clrMapOvr>
  <mc:AlternateContent xmlns:mc="http://schemas.openxmlformats.org/markup-compatibility/2006" xmlns:p14="http://schemas.microsoft.com/office/powerpoint/2010/main">
    <mc:Choice Requires="p14">
      <p:transition>
        <p14:reveal/>
      </p:transition>
    </mc:Choice>
    <mc:Fallback xmlns="">
      <p:transition>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1" y="4859081"/>
            <a:ext cx="3317351" cy="74428"/>
            <a:chOff x="1" y="4901613"/>
            <a:chExt cx="3317351" cy="74428"/>
          </a:xfrm>
        </p:grpSpPr>
        <p:sp>
          <p:nvSpPr>
            <p:cNvPr id="9" name="Snip Single Corner Rectangle 8"/>
            <p:cNvSpPr/>
            <p:nvPr/>
          </p:nvSpPr>
          <p:spPr>
            <a:xfrm>
              <a:off x="1" y="4901613"/>
              <a:ext cx="3157863" cy="74428"/>
            </a:xfrm>
            <a:prstGeom prst="snip1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Triangle 11"/>
            <p:cNvSpPr/>
            <p:nvPr/>
          </p:nvSpPr>
          <p:spPr>
            <a:xfrm>
              <a:off x="3157864" y="4907589"/>
              <a:ext cx="159488" cy="68452"/>
            </a:xfrm>
            <a:prstGeom prst="rtTriangl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p:cNvGrpSpPr/>
          <p:nvPr/>
        </p:nvGrpSpPr>
        <p:grpSpPr>
          <a:xfrm>
            <a:off x="3327994" y="4956361"/>
            <a:ext cx="5816006" cy="74017"/>
            <a:chOff x="3327994" y="4860244"/>
            <a:chExt cx="5837270" cy="74438"/>
          </a:xfrm>
        </p:grpSpPr>
        <p:sp>
          <p:nvSpPr>
            <p:cNvPr id="22" name="Snip Single Corner Rectangle 21"/>
            <p:cNvSpPr/>
            <p:nvPr/>
          </p:nvSpPr>
          <p:spPr>
            <a:xfrm rot="10800000">
              <a:off x="3519376" y="4860244"/>
              <a:ext cx="5645888" cy="74437"/>
            </a:xfrm>
            <a:prstGeom prst="snip1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ight Triangle 24"/>
            <p:cNvSpPr/>
            <p:nvPr/>
          </p:nvSpPr>
          <p:spPr>
            <a:xfrm rot="16200000" flipH="1">
              <a:off x="3397313" y="4791347"/>
              <a:ext cx="74016" cy="212653"/>
            </a:xfrm>
            <a:prstGeom prst="rtTriangl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3" name="Table 2">
            <a:extLst>
              <a:ext uri="{FF2B5EF4-FFF2-40B4-BE49-F238E27FC236}">
                <a16:creationId xmlns:a16="http://schemas.microsoft.com/office/drawing/2014/main" id="{E1AC0869-0D4E-4174-97E6-6419FC3A7188}"/>
              </a:ext>
            </a:extLst>
          </p:cNvPr>
          <p:cNvGraphicFramePr>
            <a:graphicFrameLocks noGrp="1"/>
          </p:cNvGraphicFramePr>
          <p:nvPr>
            <p:extLst>
              <p:ext uri="{D42A27DB-BD31-4B8C-83A1-F6EECF244321}">
                <p14:modId xmlns:p14="http://schemas.microsoft.com/office/powerpoint/2010/main" val="986354217"/>
              </p:ext>
            </p:extLst>
          </p:nvPr>
        </p:nvGraphicFramePr>
        <p:xfrm>
          <a:off x="124693" y="1143195"/>
          <a:ext cx="8878547" cy="4051572"/>
        </p:xfrm>
        <a:graphic>
          <a:graphicData uri="http://schemas.openxmlformats.org/drawingml/2006/table">
            <a:tbl>
              <a:tblPr>
                <a:tableStyleId>{5C22544A-7EE6-4342-B048-85BDC9FD1C3A}</a:tableStyleId>
              </a:tblPr>
              <a:tblGrid>
                <a:gridCol w="553119">
                  <a:extLst>
                    <a:ext uri="{9D8B030D-6E8A-4147-A177-3AD203B41FA5}">
                      <a16:colId xmlns:a16="http://schemas.microsoft.com/office/drawing/2014/main" val="1949618650"/>
                    </a:ext>
                  </a:extLst>
                </a:gridCol>
                <a:gridCol w="4420661">
                  <a:extLst>
                    <a:ext uri="{9D8B030D-6E8A-4147-A177-3AD203B41FA5}">
                      <a16:colId xmlns:a16="http://schemas.microsoft.com/office/drawing/2014/main" val="3091993938"/>
                    </a:ext>
                  </a:extLst>
                </a:gridCol>
                <a:gridCol w="2126672">
                  <a:extLst>
                    <a:ext uri="{9D8B030D-6E8A-4147-A177-3AD203B41FA5}">
                      <a16:colId xmlns:a16="http://schemas.microsoft.com/office/drawing/2014/main" val="3726531801"/>
                    </a:ext>
                  </a:extLst>
                </a:gridCol>
                <a:gridCol w="1778095">
                  <a:extLst>
                    <a:ext uri="{9D8B030D-6E8A-4147-A177-3AD203B41FA5}">
                      <a16:colId xmlns:a16="http://schemas.microsoft.com/office/drawing/2014/main" val="4133551541"/>
                    </a:ext>
                  </a:extLst>
                </a:gridCol>
              </a:tblGrid>
              <a:tr h="274868">
                <a:tc>
                  <a:txBody>
                    <a:bodyPr/>
                    <a:lstStyle/>
                    <a:p>
                      <a:pPr algn="ctr">
                        <a:lnSpc>
                          <a:spcPct val="107000"/>
                        </a:lnSpc>
                        <a:spcAft>
                          <a:spcPts val="0"/>
                        </a:spcAft>
                      </a:pPr>
                      <a:r>
                        <a:rPr lang="en-US" sz="1800" b="1">
                          <a:solidFill>
                            <a:srgbClr val="0D04C8"/>
                          </a:solidFill>
                          <a:effectLst/>
                        </a:rPr>
                        <a:t>TT</a:t>
                      </a:r>
                      <a:endParaRPr lang="en-US" sz="1800" b="1">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953" marR="1095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en-US" sz="1800" b="1">
                          <a:solidFill>
                            <a:srgbClr val="0D04C8"/>
                          </a:solidFill>
                          <a:effectLst/>
                        </a:rPr>
                        <a:t>Nội dung công việc</a:t>
                      </a:r>
                      <a:endParaRPr lang="en-US" sz="1800" b="1">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953" marR="1095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en-US" sz="1800" b="1">
                          <a:solidFill>
                            <a:srgbClr val="0D04C8"/>
                          </a:solidFill>
                          <a:effectLst/>
                        </a:rPr>
                        <a:t>Đơn vị</a:t>
                      </a:r>
                    </a:p>
                  </a:txBody>
                  <a:tcPr marL="10953" marR="1095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en-US" sz="1800" b="1" dirty="0" err="1">
                          <a:solidFill>
                            <a:srgbClr val="0D04C8"/>
                          </a:solidFill>
                          <a:effectLst/>
                        </a:rPr>
                        <a:t>Thời</a:t>
                      </a:r>
                      <a:r>
                        <a:rPr lang="en-US" sz="1800" b="1" dirty="0">
                          <a:solidFill>
                            <a:srgbClr val="0D04C8"/>
                          </a:solidFill>
                          <a:effectLst/>
                        </a:rPr>
                        <a:t> </a:t>
                      </a:r>
                      <a:r>
                        <a:rPr lang="en-US" sz="1800" b="1" dirty="0" err="1">
                          <a:solidFill>
                            <a:srgbClr val="0D04C8"/>
                          </a:solidFill>
                          <a:effectLst/>
                        </a:rPr>
                        <a:t>gian</a:t>
                      </a:r>
                      <a:endParaRPr lang="en-US" sz="1800" b="1" dirty="0">
                        <a:solidFill>
                          <a:srgbClr val="0D04C8"/>
                        </a:solidFill>
                        <a:effectLst/>
                      </a:endParaRPr>
                    </a:p>
                  </a:txBody>
                  <a:tcPr marL="10953" marR="1095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1853192260"/>
                  </a:ext>
                </a:extLst>
              </a:tr>
              <a:tr h="351173">
                <a:tc>
                  <a:txBody>
                    <a:bodyPr/>
                    <a:lstStyle/>
                    <a:p>
                      <a:pPr marL="0" lvl="0" indent="0" algn="ctr">
                        <a:lnSpc>
                          <a:spcPct val="100000"/>
                        </a:lnSpc>
                        <a:spcBef>
                          <a:spcPts val="0"/>
                        </a:spcBef>
                        <a:spcAft>
                          <a:spcPts val="0"/>
                        </a:spcAft>
                        <a:buFont typeface="+mj-lt"/>
                        <a:buNone/>
                        <a:tabLst>
                          <a:tab pos="511175" algn="l"/>
                        </a:tabLst>
                      </a:pPr>
                      <a:r>
                        <a:rPr lang="en-US" sz="1800">
                          <a:solidFill>
                            <a:srgbClr val="0D04C8"/>
                          </a:solidFill>
                          <a:effectLst/>
                        </a:rPr>
                        <a:t>1 </a:t>
                      </a:r>
                      <a:endParaRPr lang="en-US" sz="1800">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953" marR="1095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0000"/>
                        </a:lnSpc>
                        <a:spcBef>
                          <a:spcPts val="0"/>
                        </a:spcBef>
                        <a:spcAft>
                          <a:spcPts val="0"/>
                        </a:spcAft>
                      </a:pPr>
                      <a:r>
                        <a:rPr lang="en-US" sz="1800">
                          <a:solidFill>
                            <a:srgbClr val="0D04C8"/>
                          </a:solidFill>
                          <a:effectLst/>
                        </a:rPr>
                        <a:t>Tập huấn Quy chế thi và nghiệp vụ</a:t>
                      </a:r>
                      <a:endParaRPr lang="en-US" sz="1800">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953" marR="1095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Bef>
                          <a:spcPts val="0"/>
                        </a:spcBef>
                        <a:spcAft>
                          <a:spcPts val="0"/>
                        </a:spcAft>
                      </a:pPr>
                      <a:r>
                        <a:rPr lang="en-US" sz="1800">
                          <a:solidFill>
                            <a:srgbClr val="0D04C8"/>
                          </a:solidFill>
                          <a:effectLst/>
                        </a:rPr>
                        <a:t>Các Sở GDĐT</a:t>
                      </a:r>
                      <a:endParaRPr lang="en-US" sz="1800">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953" marR="1095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Bef>
                          <a:spcPts val="0"/>
                        </a:spcBef>
                        <a:spcAft>
                          <a:spcPts val="0"/>
                        </a:spcAft>
                      </a:pPr>
                      <a:r>
                        <a:rPr lang="en-US" sz="1800" dirty="0" err="1" smtClean="0">
                          <a:solidFill>
                            <a:srgbClr val="0D04C8"/>
                          </a:solidFill>
                          <a:effectLst/>
                        </a:rPr>
                        <a:t>trước</a:t>
                      </a:r>
                      <a:r>
                        <a:rPr lang="en-US" sz="1800" dirty="0" smtClean="0">
                          <a:solidFill>
                            <a:srgbClr val="0D04C8"/>
                          </a:solidFill>
                          <a:effectLst/>
                        </a:rPr>
                        <a:t> 23/4/2023</a:t>
                      </a:r>
                      <a:endParaRPr lang="en-US" sz="1800" dirty="0">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953" marR="1095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79197544"/>
                  </a:ext>
                </a:extLst>
              </a:tr>
              <a:tr h="849998">
                <a:tc>
                  <a:txBody>
                    <a:bodyPr/>
                    <a:lstStyle/>
                    <a:p>
                      <a:pPr marL="0" lvl="0" indent="0" algn="ctr">
                        <a:lnSpc>
                          <a:spcPct val="100000"/>
                        </a:lnSpc>
                        <a:spcBef>
                          <a:spcPts val="0"/>
                        </a:spcBef>
                        <a:spcAft>
                          <a:spcPts val="0"/>
                        </a:spcAft>
                        <a:buFont typeface="+mj-lt"/>
                        <a:buNone/>
                        <a:tabLst>
                          <a:tab pos="511175" algn="l"/>
                        </a:tabLst>
                      </a:pPr>
                      <a:r>
                        <a:rPr lang="en-US" sz="1800">
                          <a:solidFill>
                            <a:srgbClr val="0D04C8"/>
                          </a:solidFill>
                          <a:effectLst/>
                        </a:rPr>
                        <a:t>2 </a:t>
                      </a:r>
                      <a:endParaRPr lang="en-US" sz="1800">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953" marR="1095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0000"/>
                        </a:lnSpc>
                        <a:spcBef>
                          <a:spcPts val="0"/>
                        </a:spcBef>
                        <a:spcAft>
                          <a:spcPts val="0"/>
                        </a:spcAft>
                      </a:pPr>
                      <a:r>
                        <a:rPr lang="en-US" sz="1800" dirty="0" err="1">
                          <a:solidFill>
                            <a:srgbClr val="0D04C8"/>
                          </a:solidFill>
                          <a:effectLst/>
                        </a:rPr>
                        <a:t>Cập</a:t>
                      </a:r>
                      <a:r>
                        <a:rPr lang="en-US" sz="1800" dirty="0">
                          <a:solidFill>
                            <a:srgbClr val="0D04C8"/>
                          </a:solidFill>
                          <a:effectLst/>
                        </a:rPr>
                        <a:t> </a:t>
                      </a:r>
                      <a:r>
                        <a:rPr lang="en-US" sz="1800" dirty="0" err="1">
                          <a:solidFill>
                            <a:srgbClr val="0D04C8"/>
                          </a:solidFill>
                          <a:effectLst/>
                        </a:rPr>
                        <a:t>nhật</a:t>
                      </a:r>
                      <a:r>
                        <a:rPr lang="en-US" sz="1800" dirty="0">
                          <a:solidFill>
                            <a:srgbClr val="0D04C8"/>
                          </a:solidFill>
                          <a:effectLst/>
                        </a:rPr>
                        <a:t> </a:t>
                      </a:r>
                      <a:r>
                        <a:rPr lang="en-US" sz="1800" dirty="0" err="1">
                          <a:solidFill>
                            <a:srgbClr val="FF0000"/>
                          </a:solidFill>
                          <a:effectLst/>
                        </a:rPr>
                        <a:t>thông</a:t>
                      </a:r>
                      <a:r>
                        <a:rPr lang="en-US" sz="1800" dirty="0">
                          <a:solidFill>
                            <a:srgbClr val="FF0000"/>
                          </a:solidFill>
                          <a:effectLst/>
                        </a:rPr>
                        <a:t> tin </a:t>
                      </a:r>
                      <a:r>
                        <a:rPr lang="en-US" sz="1800" dirty="0" err="1">
                          <a:solidFill>
                            <a:srgbClr val="FF0000"/>
                          </a:solidFill>
                          <a:effectLst/>
                        </a:rPr>
                        <a:t>lên</a:t>
                      </a:r>
                      <a:r>
                        <a:rPr lang="en-US" sz="1800" dirty="0">
                          <a:solidFill>
                            <a:srgbClr val="FF0000"/>
                          </a:solidFill>
                          <a:effectLst/>
                        </a:rPr>
                        <a:t> CSDL </a:t>
                      </a:r>
                      <a:r>
                        <a:rPr lang="en-US" sz="1800" dirty="0" err="1">
                          <a:solidFill>
                            <a:srgbClr val="FF0000"/>
                          </a:solidFill>
                          <a:effectLst/>
                        </a:rPr>
                        <a:t>ngành</a:t>
                      </a:r>
                      <a:r>
                        <a:rPr lang="en-US" sz="1800" dirty="0">
                          <a:solidFill>
                            <a:srgbClr val="0D04C8"/>
                          </a:solidFill>
                          <a:effectLst/>
                        </a:rPr>
                        <a:t>: </a:t>
                      </a:r>
                    </a:p>
                    <a:p>
                      <a:pPr algn="just">
                        <a:lnSpc>
                          <a:spcPct val="100000"/>
                        </a:lnSpc>
                        <a:spcBef>
                          <a:spcPts val="0"/>
                        </a:spcBef>
                        <a:spcAft>
                          <a:spcPts val="0"/>
                        </a:spcAft>
                      </a:pPr>
                      <a:r>
                        <a:rPr lang="en-US" sz="1800" dirty="0">
                          <a:solidFill>
                            <a:srgbClr val="0D04C8"/>
                          </a:solidFill>
                          <a:effectLst/>
                        </a:rPr>
                        <a:t>- </a:t>
                      </a:r>
                      <a:r>
                        <a:rPr lang="en-US" sz="1800" dirty="0" err="1">
                          <a:solidFill>
                            <a:srgbClr val="0D04C8"/>
                          </a:solidFill>
                          <a:effectLst/>
                        </a:rPr>
                        <a:t>Thông</a:t>
                      </a:r>
                      <a:r>
                        <a:rPr lang="en-US" sz="1800" dirty="0">
                          <a:solidFill>
                            <a:srgbClr val="0D04C8"/>
                          </a:solidFill>
                          <a:effectLst/>
                        </a:rPr>
                        <a:t> tin </a:t>
                      </a:r>
                      <a:r>
                        <a:rPr lang="en-US" sz="1800" dirty="0" err="1">
                          <a:solidFill>
                            <a:srgbClr val="0D04C8"/>
                          </a:solidFill>
                          <a:effectLst/>
                        </a:rPr>
                        <a:t>cá</a:t>
                      </a:r>
                      <a:r>
                        <a:rPr lang="en-US" sz="1800" dirty="0">
                          <a:solidFill>
                            <a:srgbClr val="0D04C8"/>
                          </a:solidFill>
                          <a:effectLst/>
                        </a:rPr>
                        <a:t> </a:t>
                      </a:r>
                      <a:r>
                        <a:rPr lang="en-US" sz="1800" dirty="0" err="1">
                          <a:solidFill>
                            <a:srgbClr val="0D04C8"/>
                          </a:solidFill>
                          <a:effectLst/>
                        </a:rPr>
                        <a:t>nhân</a:t>
                      </a:r>
                      <a:r>
                        <a:rPr lang="en-US" sz="1800" dirty="0">
                          <a:solidFill>
                            <a:srgbClr val="0D04C8"/>
                          </a:solidFill>
                          <a:effectLst/>
                        </a:rPr>
                        <a:t> </a:t>
                      </a:r>
                      <a:r>
                        <a:rPr lang="en-US" sz="1800" dirty="0" err="1">
                          <a:solidFill>
                            <a:srgbClr val="0D04C8"/>
                          </a:solidFill>
                          <a:effectLst/>
                        </a:rPr>
                        <a:t>học</a:t>
                      </a:r>
                      <a:r>
                        <a:rPr lang="en-US" sz="1800" dirty="0">
                          <a:solidFill>
                            <a:srgbClr val="0D04C8"/>
                          </a:solidFill>
                          <a:effectLst/>
                        </a:rPr>
                        <a:t> </a:t>
                      </a:r>
                      <a:r>
                        <a:rPr lang="en-US" sz="1800" dirty="0" err="1">
                          <a:solidFill>
                            <a:srgbClr val="0D04C8"/>
                          </a:solidFill>
                          <a:effectLst/>
                        </a:rPr>
                        <a:t>sinh</a:t>
                      </a:r>
                      <a:endParaRPr lang="en-US" sz="1800" dirty="0">
                        <a:solidFill>
                          <a:srgbClr val="0D04C8"/>
                        </a:solidFill>
                        <a:effectLst/>
                      </a:endParaRPr>
                    </a:p>
                    <a:p>
                      <a:pPr algn="just">
                        <a:lnSpc>
                          <a:spcPct val="100000"/>
                        </a:lnSpc>
                        <a:spcBef>
                          <a:spcPts val="0"/>
                        </a:spcBef>
                        <a:spcAft>
                          <a:spcPts val="0"/>
                        </a:spcAft>
                      </a:pPr>
                      <a:r>
                        <a:rPr lang="en-US" sz="1800" dirty="0">
                          <a:solidFill>
                            <a:srgbClr val="0D04C8"/>
                          </a:solidFill>
                          <a:effectLst/>
                        </a:rPr>
                        <a:t>- </a:t>
                      </a:r>
                      <a:r>
                        <a:rPr lang="en-US" sz="1800" dirty="0" err="1">
                          <a:solidFill>
                            <a:srgbClr val="0D04C8"/>
                          </a:solidFill>
                          <a:effectLst/>
                        </a:rPr>
                        <a:t>Kết</a:t>
                      </a:r>
                      <a:r>
                        <a:rPr lang="en-US" sz="1800" dirty="0">
                          <a:solidFill>
                            <a:srgbClr val="0D04C8"/>
                          </a:solidFill>
                          <a:effectLst/>
                        </a:rPr>
                        <a:t> </a:t>
                      </a:r>
                      <a:r>
                        <a:rPr lang="en-US" sz="1800" dirty="0" err="1">
                          <a:solidFill>
                            <a:srgbClr val="0D04C8"/>
                          </a:solidFill>
                          <a:effectLst/>
                        </a:rPr>
                        <a:t>quả</a:t>
                      </a:r>
                      <a:r>
                        <a:rPr lang="en-US" sz="1800" dirty="0">
                          <a:solidFill>
                            <a:srgbClr val="0D04C8"/>
                          </a:solidFill>
                          <a:effectLst/>
                        </a:rPr>
                        <a:t> </a:t>
                      </a:r>
                      <a:r>
                        <a:rPr lang="en-US" sz="1800" dirty="0" err="1">
                          <a:solidFill>
                            <a:srgbClr val="0D04C8"/>
                          </a:solidFill>
                          <a:effectLst/>
                        </a:rPr>
                        <a:t>học</a:t>
                      </a:r>
                      <a:r>
                        <a:rPr lang="en-US" sz="1800" dirty="0">
                          <a:solidFill>
                            <a:srgbClr val="0D04C8"/>
                          </a:solidFill>
                          <a:effectLst/>
                        </a:rPr>
                        <a:t> </a:t>
                      </a:r>
                      <a:r>
                        <a:rPr lang="en-US" sz="1800" dirty="0" err="1">
                          <a:solidFill>
                            <a:srgbClr val="0D04C8"/>
                          </a:solidFill>
                          <a:effectLst/>
                        </a:rPr>
                        <a:t>tập</a:t>
                      </a:r>
                      <a:r>
                        <a:rPr lang="en-US" sz="1800" dirty="0">
                          <a:solidFill>
                            <a:srgbClr val="0D04C8"/>
                          </a:solidFill>
                          <a:effectLst/>
                        </a:rPr>
                        <a:t>.</a:t>
                      </a:r>
                      <a:endParaRPr lang="en-US" sz="1800" dirty="0">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953" marR="1095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600"/>
                        </a:spcAft>
                      </a:pPr>
                      <a:r>
                        <a:rPr lang="en-US" sz="1800">
                          <a:solidFill>
                            <a:srgbClr val="0D04C8"/>
                          </a:solidFill>
                          <a:effectLst/>
                        </a:rPr>
                        <a:t>Các trường phổ thông thuộc Sở GDĐT</a:t>
                      </a:r>
                      <a:endParaRPr lang="en-US" sz="1800">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953" marR="1095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Bef>
                          <a:spcPts val="0"/>
                        </a:spcBef>
                        <a:spcAft>
                          <a:spcPts val="0"/>
                        </a:spcAft>
                      </a:pPr>
                      <a:endParaRPr lang="en-US" sz="1800" dirty="0">
                        <a:solidFill>
                          <a:srgbClr val="0D04C8"/>
                        </a:solidFill>
                        <a:effectLst/>
                      </a:endParaRPr>
                    </a:p>
                    <a:p>
                      <a:pPr algn="ctr">
                        <a:lnSpc>
                          <a:spcPct val="100000"/>
                        </a:lnSpc>
                        <a:spcBef>
                          <a:spcPts val="0"/>
                        </a:spcBef>
                        <a:spcAft>
                          <a:spcPts val="0"/>
                        </a:spcAft>
                      </a:pPr>
                      <a:r>
                        <a:rPr lang="en-US" sz="1800" dirty="0">
                          <a:solidFill>
                            <a:srgbClr val="0D04C8"/>
                          </a:solidFill>
                          <a:effectLst/>
                        </a:rPr>
                        <a:t>- 25/4/2023 </a:t>
                      </a:r>
                    </a:p>
                    <a:p>
                      <a:pPr algn="ctr">
                        <a:lnSpc>
                          <a:spcPct val="100000"/>
                        </a:lnSpc>
                        <a:spcBef>
                          <a:spcPts val="0"/>
                        </a:spcBef>
                        <a:spcAft>
                          <a:spcPts val="0"/>
                        </a:spcAft>
                      </a:pPr>
                      <a:r>
                        <a:rPr lang="en-US" sz="1800" dirty="0">
                          <a:solidFill>
                            <a:srgbClr val="0D04C8"/>
                          </a:solidFill>
                          <a:effectLst/>
                        </a:rPr>
                        <a:t>- 31/5/2023</a:t>
                      </a:r>
                      <a:endParaRPr lang="en-US" sz="1800" dirty="0">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953" marR="1095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6076892"/>
                  </a:ext>
                </a:extLst>
              </a:tr>
              <a:tr h="849998">
                <a:tc>
                  <a:txBody>
                    <a:bodyPr/>
                    <a:lstStyle/>
                    <a:p>
                      <a:pPr marL="0" lvl="0" indent="0" algn="ctr">
                        <a:lnSpc>
                          <a:spcPct val="100000"/>
                        </a:lnSpc>
                        <a:spcBef>
                          <a:spcPts val="0"/>
                        </a:spcBef>
                        <a:spcAft>
                          <a:spcPts val="0"/>
                        </a:spcAft>
                        <a:buFont typeface="+mj-lt"/>
                        <a:buNone/>
                        <a:tabLst>
                          <a:tab pos="511175" algn="l"/>
                        </a:tabLst>
                      </a:pPr>
                      <a:r>
                        <a:rPr lang="en-US" sz="1800">
                          <a:solidFill>
                            <a:srgbClr val="0D04C8"/>
                          </a:solidFill>
                          <a:effectLst/>
                        </a:rPr>
                        <a:t>3 </a:t>
                      </a:r>
                      <a:endParaRPr lang="en-US" sz="1800">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953" marR="1095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0000"/>
                        </a:lnSpc>
                        <a:spcBef>
                          <a:spcPts val="0"/>
                        </a:spcBef>
                        <a:spcAft>
                          <a:spcPts val="0"/>
                        </a:spcAft>
                      </a:pPr>
                      <a:r>
                        <a:rPr lang="en-US" sz="1800" spc="-30" dirty="0" err="1">
                          <a:solidFill>
                            <a:srgbClr val="0D04C8"/>
                          </a:solidFill>
                          <a:effectLst/>
                        </a:rPr>
                        <a:t>Tổ</a:t>
                      </a:r>
                      <a:r>
                        <a:rPr lang="en-US" sz="1800" spc="-30" dirty="0">
                          <a:solidFill>
                            <a:srgbClr val="0D04C8"/>
                          </a:solidFill>
                          <a:effectLst/>
                        </a:rPr>
                        <a:t> </a:t>
                      </a:r>
                      <a:r>
                        <a:rPr lang="en-US" sz="1800" spc="-30" dirty="0" err="1">
                          <a:solidFill>
                            <a:srgbClr val="0D04C8"/>
                          </a:solidFill>
                          <a:effectLst/>
                        </a:rPr>
                        <a:t>chức</a:t>
                      </a:r>
                      <a:r>
                        <a:rPr lang="en-US" sz="1800" spc="-30" dirty="0">
                          <a:solidFill>
                            <a:srgbClr val="0D04C8"/>
                          </a:solidFill>
                          <a:effectLst/>
                        </a:rPr>
                        <a:t> </a:t>
                      </a:r>
                      <a:r>
                        <a:rPr lang="en-US" sz="1800" spc="-30" dirty="0" err="1">
                          <a:solidFill>
                            <a:srgbClr val="0D04C8"/>
                          </a:solidFill>
                          <a:effectLst/>
                        </a:rPr>
                        <a:t>cho</a:t>
                      </a:r>
                      <a:r>
                        <a:rPr lang="en-US" sz="1800" spc="-30" dirty="0">
                          <a:solidFill>
                            <a:srgbClr val="0D04C8"/>
                          </a:solidFill>
                          <a:effectLst/>
                        </a:rPr>
                        <a:t> </a:t>
                      </a:r>
                      <a:r>
                        <a:rPr lang="en-US" sz="1800" spc="-30" dirty="0" err="1">
                          <a:solidFill>
                            <a:srgbClr val="0D04C8"/>
                          </a:solidFill>
                          <a:effectLst/>
                        </a:rPr>
                        <a:t>thí</a:t>
                      </a:r>
                      <a:r>
                        <a:rPr lang="en-US" sz="1800" spc="-30" dirty="0">
                          <a:solidFill>
                            <a:srgbClr val="0D04C8"/>
                          </a:solidFill>
                          <a:effectLst/>
                        </a:rPr>
                        <a:t> </a:t>
                      </a:r>
                      <a:r>
                        <a:rPr lang="en-US" sz="1800" spc="-30" dirty="0" err="1">
                          <a:solidFill>
                            <a:srgbClr val="0D04C8"/>
                          </a:solidFill>
                          <a:effectLst/>
                        </a:rPr>
                        <a:t>sinh</a:t>
                      </a:r>
                      <a:r>
                        <a:rPr lang="en-US" sz="1800" spc="-30" dirty="0">
                          <a:solidFill>
                            <a:srgbClr val="0D04C8"/>
                          </a:solidFill>
                          <a:effectLst/>
                        </a:rPr>
                        <a:t> </a:t>
                      </a:r>
                      <a:r>
                        <a:rPr lang="en-US" sz="1800" spc="-30" dirty="0" err="1">
                          <a:solidFill>
                            <a:srgbClr val="0D04C8"/>
                          </a:solidFill>
                          <a:effectLst/>
                        </a:rPr>
                        <a:t>đăng</a:t>
                      </a:r>
                      <a:r>
                        <a:rPr lang="en-US" sz="1800" spc="-30" dirty="0">
                          <a:solidFill>
                            <a:srgbClr val="0D04C8"/>
                          </a:solidFill>
                          <a:effectLst/>
                        </a:rPr>
                        <a:t> </a:t>
                      </a:r>
                      <a:r>
                        <a:rPr lang="en-US" sz="1800" spc="-30" dirty="0" err="1">
                          <a:solidFill>
                            <a:srgbClr val="0D04C8"/>
                          </a:solidFill>
                          <a:effectLst/>
                        </a:rPr>
                        <a:t>ký</a:t>
                      </a:r>
                      <a:r>
                        <a:rPr lang="en-US" sz="1800" spc="-30" dirty="0">
                          <a:solidFill>
                            <a:srgbClr val="0D04C8"/>
                          </a:solidFill>
                          <a:effectLst/>
                        </a:rPr>
                        <a:t> </a:t>
                      </a:r>
                      <a:r>
                        <a:rPr lang="en-US" sz="1800" spc="-30" dirty="0" err="1">
                          <a:solidFill>
                            <a:srgbClr val="0D04C8"/>
                          </a:solidFill>
                          <a:effectLst/>
                        </a:rPr>
                        <a:t>dự</a:t>
                      </a:r>
                      <a:r>
                        <a:rPr lang="en-US" sz="1800" spc="-30" dirty="0">
                          <a:solidFill>
                            <a:srgbClr val="0D04C8"/>
                          </a:solidFill>
                          <a:effectLst/>
                        </a:rPr>
                        <a:t> </a:t>
                      </a:r>
                      <a:r>
                        <a:rPr lang="en-US" sz="1800" spc="-30" dirty="0" err="1">
                          <a:solidFill>
                            <a:srgbClr val="0D04C8"/>
                          </a:solidFill>
                          <a:effectLst/>
                        </a:rPr>
                        <a:t>thi</a:t>
                      </a:r>
                      <a:r>
                        <a:rPr lang="en-US" sz="1800" spc="-30" dirty="0">
                          <a:solidFill>
                            <a:srgbClr val="0D04C8"/>
                          </a:solidFill>
                          <a:effectLst/>
                        </a:rPr>
                        <a:t> (</a:t>
                      </a:r>
                      <a:r>
                        <a:rPr lang="en-US" sz="1800" spc="-30" dirty="0" err="1">
                          <a:solidFill>
                            <a:srgbClr val="0D04C8"/>
                          </a:solidFill>
                          <a:effectLst/>
                        </a:rPr>
                        <a:t>trực</a:t>
                      </a:r>
                      <a:r>
                        <a:rPr lang="en-US" sz="1800" spc="-30" dirty="0">
                          <a:solidFill>
                            <a:srgbClr val="0D04C8"/>
                          </a:solidFill>
                          <a:effectLst/>
                        </a:rPr>
                        <a:t> </a:t>
                      </a:r>
                      <a:r>
                        <a:rPr lang="en-US" sz="1800" spc="-30" dirty="0" err="1">
                          <a:solidFill>
                            <a:srgbClr val="0D04C8"/>
                          </a:solidFill>
                          <a:effectLst/>
                        </a:rPr>
                        <a:t>tuyến</a:t>
                      </a:r>
                      <a:r>
                        <a:rPr lang="en-US" sz="1800" spc="-30" dirty="0">
                          <a:solidFill>
                            <a:srgbClr val="0D04C8"/>
                          </a:solidFill>
                          <a:effectLst/>
                        </a:rPr>
                        <a:t> </a:t>
                      </a:r>
                      <a:r>
                        <a:rPr lang="en-US" sz="1800" spc="-30" dirty="0" err="1">
                          <a:solidFill>
                            <a:srgbClr val="0D04C8"/>
                          </a:solidFill>
                          <a:effectLst/>
                        </a:rPr>
                        <a:t>và</a:t>
                      </a:r>
                      <a:r>
                        <a:rPr lang="en-US" sz="1800" spc="-30" dirty="0">
                          <a:solidFill>
                            <a:srgbClr val="0D04C8"/>
                          </a:solidFill>
                          <a:effectLst/>
                        </a:rPr>
                        <a:t> </a:t>
                      </a:r>
                      <a:r>
                        <a:rPr lang="en-US" sz="1800" spc="-30" dirty="0" err="1">
                          <a:solidFill>
                            <a:srgbClr val="0D04C8"/>
                          </a:solidFill>
                          <a:effectLst/>
                        </a:rPr>
                        <a:t>trực</a:t>
                      </a:r>
                      <a:r>
                        <a:rPr lang="en-US" sz="1800" spc="-30" dirty="0">
                          <a:solidFill>
                            <a:srgbClr val="0D04C8"/>
                          </a:solidFill>
                          <a:effectLst/>
                        </a:rPr>
                        <a:t> </a:t>
                      </a:r>
                      <a:r>
                        <a:rPr lang="en-US" sz="1800" spc="-30" dirty="0" err="1">
                          <a:solidFill>
                            <a:srgbClr val="0D04C8"/>
                          </a:solidFill>
                          <a:effectLst/>
                        </a:rPr>
                        <a:t>tiếp</a:t>
                      </a:r>
                      <a:r>
                        <a:rPr lang="en-US" sz="1800" spc="-30" dirty="0">
                          <a:solidFill>
                            <a:srgbClr val="0D04C8"/>
                          </a:solidFill>
                          <a:effectLst/>
                        </a:rPr>
                        <a:t>)</a:t>
                      </a:r>
                      <a:endParaRPr lang="en-US" sz="1800" dirty="0">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953" marR="1095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600"/>
                        </a:spcAft>
                      </a:pPr>
                      <a:r>
                        <a:rPr lang="en-US" sz="1800">
                          <a:solidFill>
                            <a:srgbClr val="0D04C8"/>
                          </a:solidFill>
                          <a:effectLst/>
                        </a:rPr>
                        <a:t>Các trường phổ thông thuộc Sở GDĐT</a:t>
                      </a:r>
                      <a:endParaRPr lang="en-US" sz="1800">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953" marR="1095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Bef>
                          <a:spcPts val="0"/>
                        </a:spcBef>
                        <a:spcAft>
                          <a:spcPts val="0"/>
                        </a:spcAft>
                      </a:pPr>
                      <a:r>
                        <a:rPr lang="en-US" sz="1800">
                          <a:solidFill>
                            <a:srgbClr val="0D04C8"/>
                          </a:solidFill>
                          <a:effectLst/>
                        </a:rPr>
                        <a:t>04/5 - 17h ngày 13/5/2023</a:t>
                      </a:r>
                      <a:endParaRPr lang="en-US" sz="1800">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953" marR="1095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61874524"/>
                  </a:ext>
                </a:extLst>
              </a:tr>
              <a:tr h="541991">
                <a:tc>
                  <a:txBody>
                    <a:bodyPr/>
                    <a:lstStyle/>
                    <a:p>
                      <a:pPr marL="0" lvl="0" indent="0" algn="ctr">
                        <a:lnSpc>
                          <a:spcPct val="100000"/>
                        </a:lnSpc>
                        <a:spcBef>
                          <a:spcPts val="0"/>
                        </a:spcBef>
                        <a:spcAft>
                          <a:spcPts val="0"/>
                        </a:spcAft>
                        <a:buFont typeface="+mj-lt"/>
                        <a:buNone/>
                        <a:tabLst>
                          <a:tab pos="511175" algn="l"/>
                        </a:tabLst>
                      </a:pPr>
                      <a:r>
                        <a:rPr lang="en-US" sz="1800">
                          <a:solidFill>
                            <a:srgbClr val="0D04C8"/>
                          </a:solidFill>
                          <a:effectLst/>
                        </a:rPr>
                        <a:t>4 </a:t>
                      </a:r>
                      <a:endParaRPr lang="en-US" sz="1800">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953" marR="1095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0000"/>
                        </a:lnSpc>
                        <a:spcBef>
                          <a:spcPts val="0"/>
                        </a:spcBef>
                        <a:spcAft>
                          <a:spcPts val="0"/>
                        </a:spcAft>
                      </a:pPr>
                      <a:r>
                        <a:rPr lang="en-US" sz="1800">
                          <a:solidFill>
                            <a:srgbClr val="0D04C8"/>
                          </a:solidFill>
                          <a:effectLst/>
                        </a:rPr>
                        <a:t>Thành lập Hội đồng thi, phân công nhiệm vụ các thành viên.</a:t>
                      </a:r>
                      <a:endParaRPr lang="en-US" sz="1800">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953" marR="1095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Bef>
                          <a:spcPts val="0"/>
                        </a:spcBef>
                        <a:spcAft>
                          <a:spcPts val="0"/>
                        </a:spcAft>
                      </a:pPr>
                      <a:r>
                        <a:rPr lang="en-US" sz="1800">
                          <a:solidFill>
                            <a:srgbClr val="0D04C8"/>
                          </a:solidFill>
                          <a:effectLst/>
                        </a:rPr>
                        <a:t>Các Sở GDĐT</a:t>
                      </a:r>
                      <a:endParaRPr lang="en-US" sz="1800">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953" marR="1095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Bef>
                          <a:spcPts val="0"/>
                        </a:spcBef>
                        <a:spcAft>
                          <a:spcPts val="0"/>
                        </a:spcAft>
                      </a:pPr>
                      <a:r>
                        <a:rPr lang="en-US" sz="1800">
                          <a:solidFill>
                            <a:srgbClr val="0D04C8"/>
                          </a:solidFill>
                          <a:effectLst/>
                        </a:rPr>
                        <a:t>21/5/2023.</a:t>
                      </a:r>
                      <a:endParaRPr lang="en-US" sz="1800">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953" marR="1095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9515240"/>
                  </a:ext>
                </a:extLst>
              </a:tr>
              <a:tr h="541991">
                <a:tc>
                  <a:txBody>
                    <a:bodyPr/>
                    <a:lstStyle/>
                    <a:p>
                      <a:pPr marL="0" lvl="0" indent="0" algn="ctr">
                        <a:lnSpc>
                          <a:spcPct val="100000"/>
                        </a:lnSpc>
                        <a:spcBef>
                          <a:spcPts val="0"/>
                        </a:spcBef>
                        <a:spcAft>
                          <a:spcPts val="0"/>
                        </a:spcAft>
                        <a:buFont typeface="+mj-lt"/>
                        <a:buNone/>
                        <a:tabLst>
                          <a:tab pos="511175" algn="l"/>
                        </a:tabLst>
                      </a:pPr>
                      <a:r>
                        <a:rPr lang="en-US" sz="1800" b="1">
                          <a:solidFill>
                            <a:srgbClr val="0D04C8"/>
                          </a:solidFill>
                          <a:effectLst/>
                        </a:rPr>
                        <a:t>5 </a:t>
                      </a:r>
                      <a:endParaRPr lang="en-US" sz="1800" b="1">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953" marR="1095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just">
                        <a:lnSpc>
                          <a:spcPct val="100000"/>
                        </a:lnSpc>
                        <a:spcBef>
                          <a:spcPts val="0"/>
                        </a:spcBef>
                        <a:spcAft>
                          <a:spcPts val="0"/>
                        </a:spcAft>
                      </a:pPr>
                      <a:r>
                        <a:rPr lang="en-US" sz="1800" b="1">
                          <a:solidFill>
                            <a:srgbClr val="0D04C8"/>
                          </a:solidFill>
                          <a:effectLst/>
                        </a:rPr>
                        <a:t>Tổ chức coi thi</a:t>
                      </a:r>
                      <a:endParaRPr lang="en-US" sz="1800" b="1">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953" marR="1095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0000"/>
                        </a:lnSpc>
                        <a:spcBef>
                          <a:spcPts val="0"/>
                        </a:spcBef>
                        <a:spcAft>
                          <a:spcPts val="0"/>
                        </a:spcAft>
                      </a:pPr>
                      <a:r>
                        <a:rPr lang="en-US" sz="1800" b="1">
                          <a:solidFill>
                            <a:srgbClr val="0D04C8"/>
                          </a:solidFill>
                          <a:effectLst/>
                        </a:rPr>
                        <a:t>Ban Coi thi của Hội đồng thi</a:t>
                      </a:r>
                      <a:endParaRPr lang="en-US" sz="1800" b="1">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953" marR="1095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0000"/>
                        </a:lnSpc>
                        <a:spcBef>
                          <a:spcPts val="0"/>
                        </a:spcBef>
                        <a:spcAft>
                          <a:spcPts val="0"/>
                        </a:spcAft>
                      </a:pPr>
                      <a:r>
                        <a:rPr lang="en-US" sz="1800" b="1">
                          <a:solidFill>
                            <a:srgbClr val="0D04C8"/>
                          </a:solidFill>
                          <a:effectLst/>
                        </a:rPr>
                        <a:t>27, 28, 29 và 30/6/2023 </a:t>
                      </a:r>
                      <a:endParaRPr lang="en-US" sz="1800" b="1">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953" marR="1095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79453919"/>
                  </a:ext>
                </a:extLst>
              </a:tr>
              <a:tr h="541991">
                <a:tc>
                  <a:txBody>
                    <a:bodyPr/>
                    <a:lstStyle/>
                    <a:p>
                      <a:pPr marL="0" lvl="0" indent="0" algn="ctr">
                        <a:lnSpc>
                          <a:spcPct val="100000"/>
                        </a:lnSpc>
                        <a:spcBef>
                          <a:spcPts val="0"/>
                        </a:spcBef>
                        <a:spcAft>
                          <a:spcPts val="0"/>
                        </a:spcAft>
                        <a:buFont typeface="+mj-lt"/>
                        <a:buNone/>
                        <a:tabLst>
                          <a:tab pos="511175" algn="l"/>
                        </a:tabLst>
                      </a:pPr>
                      <a:r>
                        <a:rPr lang="en-US" sz="1800" b="1">
                          <a:solidFill>
                            <a:srgbClr val="0D04C8"/>
                          </a:solidFill>
                          <a:effectLst/>
                        </a:rPr>
                        <a:t>6 </a:t>
                      </a:r>
                      <a:endParaRPr lang="en-US" sz="1800" b="1">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953" marR="1095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0000"/>
                        </a:lnSpc>
                        <a:spcBef>
                          <a:spcPts val="0"/>
                        </a:spcBef>
                        <a:spcAft>
                          <a:spcPts val="0"/>
                        </a:spcAft>
                      </a:pPr>
                      <a:r>
                        <a:rPr lang="en-US" sz="1800" b="1">
                          <a:solidFill>
                            <a:srgbClr val="0D04C8"/>
                          </a:solidFill>
                          <a:effectLst/>
                        </a:rPr>
                        <a:t>Công bố kết quả thi</a:t>
                      </a:r>
                      <a:endParaRPr lang="en-US" sz="1800" b="1">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953" marR="1095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Bef>
                          <a:spcPts val="0"/>
                        </a:spcBef>
                        <a:spcAft>
                          <a:spcPts val="0"/>
                        </a:spcAft>
                      </a:pPr>
                      <a:r>
                        <a:rPr lang="en-US" sz="1800" b="1">
                          <a:solidFill>
                            <a:srgbClr val="0D04C8"/>
                          </a:solidFill>
                          <a:effectLst/>
                        </a:rPr>
                        <a:t>Các Hội đồng thi </a:t>
                      </a:r>
                      <a:endParaRPr lang="en-US" sz="1800" b="1">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953" marR="1095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Bef>
                          <a:spcPts val="0"/>
                        </a:spcBef>
                        <a:spcAft>
                          <a:spcPts val="0"/>
                        </a:spcAft>
                      </a:pPr>
                      <a:r>
                        <a:rPr lang="en-US" sz="1800" b="1" dirty="0">
                          <a:solidFill>
                            <a:srgbClr val="0D04C8"/>
                          </a:solidFill>
                          <a:effectLst/>
                        </a:rPr>
                        <a:t>08h00 </a:t>
                      </a:r>
                      <a:r>
                        <a:rPr lang="en-US" sz="1800" b="1" dirty="0" err="1">
                          <a:solidFill>
                            <a:srgbClr val="0D04C8"/>
                          </a:solidFill>
                          <a:effectLst/>
                        </a:rPr>
                        <a:t>sáng</a:t>
                      </a:r>
                      <a:r>
                        <a:rPr lang="en-US" sz="1800" b="1" dirty="0">
                          <a:solidFill>
                            <a:srgbClr val="0D04C8"/>
                          </a:solidFill>
                          <a:effectLst/>
                        </a:rPr>
                        <a:t> </a:t>
                      </a:r>
                      <a:r>
                        <a:rPr lang="en-US" sz="1800" b="1" dirty="0" err="1">
                          <a:solidFill>
                            <a:srgbClr val="0D04C8"/>
                          </a:solidFill>
                          <a:effectLst/>
                        </a:rPr>
                        <a:t>ngày</a:t>
                      </a:r>
                      <a:r>
                        <a:rPr lang="en-US" sz="1800" b="1" dirty="0">
                          <a:solidFill>
                            <a:srgbClr val="0D04C8"/>
                          </a:solidFill>
                          <a:effectLst/>
                        </a:rPr>
                        <a:t> 18/7/2023</a:t>
                      </a:r>
                      <a:endParaRPr lang="en-US" sz="1800" b="1" dirty="0">
                        <a:solidFill>
                          <a:srgbClr val="0D04C8"/>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953" marR="1095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61767626"/>
                  </a:ext>
                </a:extLst>
              </a:tr>
            </a:tbl>
          </a:graphicData>
        </a:graphic>
      </p:graphicFrame>
      <p:sp>
        <p:nvSpPr>
          <p:cNvPr id="11" name="Rectangle 10">
            <a:extLst>
              <a:ext uri="{FF2B5EF4-FFF2-40B4-BE49-F238E27FC236}">
                <a16:creationId xmlns:a16="http://schemas.microsoft.com/office/drawing/2014/main" id="{0DCE7809-AC14-48A3-9D69-51E564083D17}"/>
              </a:ext>
            </a:extLst>
          </p:cNvPr>
          <p:cNvSpPr/>
          <p:nvPr/>
        </p:nvSpPr>
        <p:spPr>
          <a:xfrm>
            <a:off x="47312" y="788611"/>
            <a:ext cx="9033307" cy="369332"/>
          </a:xfrm>
          <a:prstGeom prst="rect">
            <a:avLst/>
          </a:prstGeom>
        </p:spPr>
        <p:txBody>
          <a:bodyPr wrap="none">
            <a:spAutoFit/>
          </a:bodyPr>
          <a:lstStyle/>
          <a:p>
            <a:pPr algn="just">
              <a:spcBef>
                <a:spcPts val="300"/>
              </a:spcBef>
              <a:spcAft>
                <a:spcPts val="300"/>
              </a:spcAft>
            </a:pPr>
            <a:r>
              <a:rPr lang="en-US" sz="1800" b="1" dirty="0">
                <a:solidFill>
                  <a:srgbClr val="0D04C8"/>
                </a:solidFill>
              </a:rPr>
              <a:t>3. </a:t>
            </a:r>
            <a:r>
              <a:rPr lang="en-US" sz="1800" b="1" dirty="0" err="1">
                <a:solidFill>
                  <a:srgbClr val="0D04C8"/>
                </a:solidFill>
              </a:rPr>
              <a:t>Những</a:t>
            </a:r>
            <a:r>
              <a:rPr lang="en-US" sz="1800" b="1" dirty="0">
                <a:solidFill>
                  <a:srgbClr val="0D04C8"/>
                </a:solidFill>
              </a:rPr>
              <a:t> </a:t>
            </a:r>
            <a:r>
              <a:rPr lang="en-US" sz="1800" b="1" dirty="0" err="1">
                <a:solidFill>
                  <a:srgbClr val="0D04C8"/>
                </a:solidFill>
              </a:rPr>
              <a:t>mốc</a:t>
            </a:r>
            <a:r>
              <a:rPr lang="en-US" sz="1800" b="1" dirty="0">
                <a:solidFill>
                  <a:srgbClr val="0D04C8"/>
                </a:solidFill>
              </a:rPr>
              <a:t> </a:t>
            </a:r>
            <a:r>
              <a:rPr lang="en-US" sz="1800" b="1" dirty="0" err="1">
                <a:solidFill>
                  <a:srgbClr val="0D04C8"/>
                </a:solidFill>
              </a:rPr>
              <a:t>thời</a:t>
            </a:r>
            <a:r>
              <a:rPr lang="en-US" sz="1800" b="1" dirty="0">
                <a:solidFill>
                  <a:srgbClr val="0D04C8"/>
                </a:solidFill>
              </a:rPr>
              <a:t> </a:t>
            </a:r>
            <a:r>
              <a:rPr lang="en-US" sz="1800" b="1" dirty="0" err="1">
                <a:solidFill>
                  <a:srgbClr val="0D04C8"/>
                </a:solidFill>
              </a:rPr>
              <a:t>gian</a:t>
            </a:r>
            <a:r>
              <a:rPr lang="en-US" sz="1800" b="1" dirty="0">
                <a:solidFill>
                  <a:srgbClr val="0D04C8"/>
                </a:solidFill>
              </a:rPr>
              <a:t> </a:t>
            </a:r>
            <a:r>
              <a:rPr lang="en-US" sz="1800" b="1" dirty="0" err="1">
                <a:solidFill>
                  <a:srgbClr val="0D04C8"/>
                </a:solidFill>
              </a:rPr>
              <a:t>quan</a:t>
            </a:r>
            <a:r>
              <a:rPr lang="en-US" sz="1800" b="1" dirty="0">
                <a:solidFill>
                  <a:srgbClr val="0D04C8"/>
                </a:solidFill>
              </a:rPr>
              <a:t> </a:t>
            </a:r>
            <a:r>
              <a:rPr lang="en-US" sz="1800" b="1" dirty="0" err="1">
                <a:solidFill>
                  <a:srgbClr val="0D04C8"/>
                </a:solidFill>
              </a:rPr>
              <a:t>trọng</a:t>
            </a:r>
            <a:r>
              <a:rPr lang="vi-VN" sz="1800" b="1" dirty="0">
                <a:solidFill>
                  <a:srgbClr val="0D04C8"/>
                </a:solidFill>
              </a:rPr>
              <a:t>:</a:t>
            </a:r>
            <a:r>
              <a:rPr lang="en-US" sz="1800" b="1" dirty="0">
                <a:solidFill>
                  <a:srgbClr val="0D04C8"/>
                </a:solidFill>
              </a:rPr>
              <a:t> </a:t>
            </a:r>
            <a:r>
              <a:rPr lang="en-US" sz="1800" b="1" dirty="0" err="1">
                <a:solidFill>
                  <a:srgbClr val="FF0000"/>
                </a:solidFill>
              </a:rPr>
              <a:t>Đối</a:t>
            </a:r>
            <a:r>
              <a:rPr lang="en-US" sz="1800" b="1" dirty="0">
                <a:solidFill>
                  <a:srgbClr val="FF0000"/>
                </a:solidFill>
              </a:rPr>
              <a:t> </a:t>
            </a:r>
            <a:r>
              <a:rPr lang="en-US" sz="1800" b="1" dirty="0" err="1">
                <a:solidFill>
                  <a:srgbClr val="FF0000"/>
                </a:solidFill>
              </a:rPr>
              <a:t>với</a:t>
            </a:r>
            <a:r>
              <a:rPr lang="en-US" sz="1800" b="1" dirty="0">
                <a:solidFill>
                  <a:srgbClr val="FF0000"/>
                </a:solidFill>
              </a:rPr>
              <a:t> </a:t>
            </a:r>
            <a:r>
              <a:rPr lang="en-US" sz="1800" b="1" dirty="0" err="1">
                <a:solidFill>
                  <a:srgbClr val="FF0000"/>
                </a:solidFill>
              </a:rPr>
              <a:t>Sở</a:t>
            </a:r>
            <a:r>
              <a:rPr lang="en-US" sz="1800" b="1" dirty="0">
                <a:solidFill>
                  <a:srgbClr val="FF0000"/>
                </a:solidFill>
              </a:rPr>
              <a:t> GDĐT </a:t>
            </a:r>
            <a:r>
              <a:rPr lang="en-US" sz="1800" b="1" dirty="0" err="1">
                <a:solidFill>
                  <a:srgbClr val="FF0000"/>
                </a:solidFill>
              </a:rPr>
              <a:t>và</a:t>
            </a:r>
            <a:r>
              <a:rPr lang="en-US" sz="1800" b="1" dirty="0">
                <a:solidFill>
                  <a:srgbClr val="FF0000"/>
                </a:solidFill>
              </a:rPr>
              <a:t> Tr</a:t>
            </a:r>
            <a:r>
              <a:rPr lang="vi-VN" sz="1800" b="1" dirty="0">
                <a:solidFill>
                  <a:srgbClr val="FF0000"/>
                </a:solidFill>
              </a:rPr>
              <a:t>ư</a:t>
            </a:r>
            <a:r>
              <a:rPr lang="en-US" sz="1800" b="1" dirty="0" err="1">
                <a:solidFill>
                  <a:srgbClr val="FF0000"/>
                </a:solidFill>
              </a:rPr>
              <a:t>ờng</a:t>
            </a:r>
            <a:r>
              <a:rPr lang="en-US" sz="1800" b="1" dirty="0">
                <a:solidFill>
                  <a:srgbClr val="FF0000"/>
                </a:solidFill>
              </a:rPr>
              <a:t> THPT (TTGDTX)</a:t>
            </a:r>
          </a:p>
        </p:txBody>
      </p:sp>
      <p:sp>
        <p:nvSpPr>
          <p:cNvPr id="14" name="Flowchart: Alternate Process 13">
            <a:extLst>
              <a:ext uri="{FF2B5EF4-FFF2-40B4-BE49-F238E27FC236}">
                <a16:creationId xmlns:a16="http://schemas.microsoft.com/office/drawing/2014/main" id="{D14581F2-6480-4A66-8C45-84FD8E15B967}"/>
              </a:ext>
            </a:extLst>
          </p:cNvPr>
          <p:cNvSpPr/>
          <p:nvPr/>
        </p:nvSpPr>
        <p:spPr>
          <a:xfrm>
            <a:off x="415636" y="423209"/>
            <a:ext cx="8368146" cy="377425"/>
          </a:xfrm>
          <a:prstGeom prst="flowChartAlternateProcess">
            <a:avLst/>
          </a:prstGeom>
          <a:solidFill>
            <a:srgbClr val="0D04C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kern="0" dirty="0">
                <a:solidFill>
                  <a:schemeClr val="bg1"/>
                </a:solidFill>
                <a:ea typeface="Source Sans Pro"/>
                <a:cs typeface="Source Sans Pro"/>
                <a:sym typeface="Source Sans Pro"/>
              </a:rPr>
              <a:t>II. NHỮNG NỘI DUNG L</a:t>
            </a:r>
            <a:r>
              <a:rPr lang="vi-VN" sz="1800" b="1" kern="0" dirty="0">
                <a:solidFill>
                  <a:schemeClr val="bg1"/>
                </a:solidFill>
                <a:ea typeface="Source Sans Pro"/>
                <a:cs typeface="Source Sans Pro"/>
                <a:sym typeface="Source Sans Pro"/>
              </a:rPr>
              <a:t>Ư</a:t>
            </a:r>
            <a:r>
              <a:rPr lang="en-US" sz="1800" b="1" kern="0" dirty="0">
                <a:solidFill>
                  <a:schemeClr val="bg1"/>
                </a:solidFill>
                <a:ea typeface="Source Sans Pro"/>
                <a:cs typeface="Source Sans Pro"/>
                <a:sym typeface="Source Sans Pro"/>
              </a:rPr>
              <a:t>U Ý TRONG CHUẨN BỊ VÀ TỔ CHỨC KỲ THI (</a:t>
            </a:r>
            <a:r>
              <a:rPr lang="en-US" sz="1800" b="1" kern="0" dirty="0" err="1">
                <a:solidFill>
                  <a:schemeClr val="bg1"/>
                </a:solidFill>
                <a:ea typeface="Source Sans Pro"/>
                <a:cs typeface="Source Sans Pro"/>
                <a:sym typeface="Source Sans Pro"/>
              </a:rPr>
              <a:t>tt</a:t>
            </a:r>
            <a:r>
              <a:rPr lang="en-US" sz="1800" b="1" kern="0" dirty="0">
                <a:solidFill>
                  <a:schemeClr val="bg1"/>
                </a:solidFill>
                <a:ea typeface="Source Sans Pro"/>
                <a:cs typeface="Source Sans Pro"/>
                <a:sym typeface="Source Sans Pro"/>
              </a:rPr>
              <a:t>)</a:t>
            </a:r>
            <a:endParaRPr lang="en-US" sz="1800" b="1" dirty="0"/>
          </a:p>
        </p:txBody>
      </p:sp>
    </p:spTree>
    <p:extLst>
      <p:ext uri="{BB962C8B-B14F-4D97-AF65-F5344CB8AC3E}">
        <p14:creationId xmlns:p14="http://schemas.microsoft.com/office/powerpoint/2010/main" val="32544700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p:cNvGrpSpPr/>
          <p:nvPr/>
        </p:nvGrpSpPr>
        <p:grpSpPr>
          <a:xfrm>
            <a:off x="1" y="4859081"/>
            <a:ext cx="3317351" cy="74428"/>
            <a:chOff x="1" y="4901613"/>
            <a:chExt cx="3317351" cy="74428"/>
          </a:xfrm>
        </p:grpSpPr>
        <p:sp>
          <p:nvSpPr>
            <p:cNvPr id="26" name="Snip Single Corner Rectangle 25"/>
            <p:cNvSpPr/>
            <p:nvPr/>
          </p:nvSpPr>
          <p:spPr>
            <a:xfrm>
              <a:off x="1" y="4901613"/>
              <a:ext cx="3157863" cy="74428"/>
            </a:xfrm>
            <a:prstGeom prst="snip1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ight Triangle 26"/>
            <p:cNvSpPr/>
            <p:nvPr/>
          </p:nvSpPr>
          <p:spPr>
            <a:xfrm>
              <a:off x="3157864" y="4901613"/>
              <a:ext cx="159488" cy="70636"/>
            </a:xfrm>
            <a:prstGeom prst="rtTriangl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p:cNvGrpSpPr/>
          <p:nvPr/>
        </p:nvGrpSpPr>
        <p:grpSpPr>
          <a:xfrm>
            <a:off x="3327994" y="4956361"/>
            <a:ext cx="5816006" cy="74017"/>
            <a:chOff x="3327994" y="4860244"/>
            <a:chExt cx="5837270" cy="74438"/>
          </a:xfrm>
        </p:grpSpPr>
        <p:sp>
          <p:nvSpPr>
            <p:cNvPr id="29" name="Snip Single Corner Rectangle 28"/>
            <p:cNvSpPr/>
            <p:nvPr/>
          </p:nvSpPr>
          <p:spPr>
            <a:xfrm rot="10800000">
              <a:off x="3519376" y="4860244"/>
              <a:ext cx="5645888" cy="74437"/>
            </a:xfrm>
            <a:prstGeom prst="snip1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Triangle 29"/>
            <p:cNvSpPr/>
            <p:nvPr/>
          </p:nvSpPr>
          <p:spPr>
            <a:xfrm rot="16200000" flipH="1">
              <a:off x="3397313" y="4791347"/>
              <a:ext cx="74016" cy="212653"/>
            </a:xfrm>
            <a:prstGeom prst="rtTriangl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TextBox 12">
            <a:extLst>
              <a:ext uri="{FF2B5EF4-FFF2-40B4-BE49-F238E27FC236}">
                <a16:creationId xmlns:a16="http://schemas.microsoft.com/office/drawing/2014/main" id="{DD969E7B-FFBD-4B0F-9D1C-69EFFB65C9AC}"/>
              </a:ext>
            </a:extLst>
          </p:cNvPr>
          <p:cNvSpPr txBox="1"/>
          <p:nvPr/>
        </p:nvSpPr>
        <p:spPr>
          <a:xfrm>
            <a:off x="388295" y="741122"/>
            <a:ext cx="8589450" cy="4278735"/>
          </a:xfrm>
          <a:prstGeom prst="rect">
            <a:avLst/>
          </a:prstGeom>
          <a:noFill/>
        </p:spPr>
        <p:txBody>
          <a:bodyPr wrap="square" rtlCol="0">
            <a:spAutoFit/>
          </a:bodyPr>
          <a:lstStyle/>
          <a:p>
            <a:pPr algn="just">
              <a:spcBef>
                <a:spcPts val="200"/>
              </a:spcBef>
            </a:pPr>
            <a:r>
              <a:rPr lang="en-US" sz="1800" b="1" dirty="0">
                <a:solidFill>
                  <a:srgbClr val="0D04C8"/>
                </a:solidFill>
              </a:rPr>
              <a:t>4. </a:t>
            </a:r>
            <a:r>
              <a:rPr lang="vi-VN" sz="1800" b="1" dirty="0">
                <a:solidFill>
                  <a:srgbClr val="0D04C8"/>
                </a:solidFill>
              </a:rPr>
              <a:t>Công tác coi thi</a:t>
            </a:r>
            <a:endParaRPr lang="en-US" sz="1800" b="1" dirty="0">
              <a:solidFill>
                <a:srgbClr val="0D04C8"/>
              </a:solidFill>
            </a:endParaRPr>
          </a:p>
          <a:p>
            <a:pPr marL="285750" indent="-285750" algn="just">
              <a:spcBef>
                <a:spcPts val="200"/>
              </a:spcBef>
              <a:buFont typeface="Arial" panose="020B0604020202020204" pitchFamily="34" charset="0"/>
              <a:buChar char="•"/>
            </a:pPr>
            <a:r>
              <a:rPr lang="en-US" sz="1800" dirty="0" err="1">
                <a:solidFill>
                  <a:srgbClr val="FF0000"/>
                </a:solidFill>
              </a:rPr>
              <a:t>Tổ</a:t>
            </a:r>
            <a:r>
              <a:rPr lang="en-US" sz="1800" dirty="0">
                <a:solidFill>
                  <a:srgbClr val="FF0000"/>
                </a:solidFill>
              </a:rPr>
              <a:t> </a:t>
            </a:r>
            <a:r>
              <a:rPr lang="en-US" sz="1800" dirty="0" err="1">
                <a:solidFill>
                  <a:srgbClr val="FF0000"/>
                </a:solidFill>
              </a:rPr>
              <a:t>chức</a:t>
            </a:r>
            <a:r>
              <a:rPr lang="en-US" sz="1800" dirty="0">
                <a:solidFill>
                  <a:srgbClr val="FF0000"/>
                </a:solidFill>
              </a:rPr>
              <a:t> </a:t>
            </a:r>
            <a:r>
              <a:rPr lang="en-US" sz="1800" dirty="0" err="1">
                <a:solidFill>
                  <a:srgbClr val="FF0000"/>
                </a:solidFill>
              </a:rPr>
              <a:t>tập</a:t>
            </a:r>
            <a:r>
              <a:rPr lang="en-US" sz="1800" dirty="0">
                <a:solidFill>
                  <a:srgbClr val="FF0000"/>
                </a:solidFill>
              </a:rPr>
              <a:t> </a:t>
            </a:r>
            <a:r>
              <a:rPr lang="en-US" sz="1800" dirty="0" err="1">
                <a:solidFill>
                  <a:srgbClr val="FF0000"/>
                </a:solidFill>
              </a:rPr>
              <a:t>huấn</a:t>
            </a:r>
            <a:r>
              <a:rPr lang="en-US" sz="1800" dirty="0">
                <a:solidFill>
                  <a:srgbClr val="FF0000"/>
                </a:solidFill>
              </a:rPr>
              <a:t>, </a:t>
            </a:r>
            <a:r>
              <a:rPr lang="en-US" sz="1800" dirty="0" err="1">
                <a:solidFill>
                  <a:srgbClr val="FF0000"/>
                </a:solidFill>
              </a:rPr>
              <a:t>hướng</a:t>
            </a:r>
            <a:r>
              <a:rPr lang="en-US" sz="1800" dirty="0">
                <a:solidFill>
                  <a:srgbClr val="FF0000"/>
                </a:solidFill>
              </a:rPr>
              <a:t> </a:t>
            </a:r>
            <a:r>
              <a:rPr lang="en-US" sz="1800" dirty="0" err="1">
                <a:solidFill>
                  <a:srgbClr val="FF0000"/>
                </a:solidFill>
              </a:rPr>
              <a:t>dẫn</a:t>
            </a:r>
            <a:r>
              <a:rPr lang="en-US" sz="1800" dirty="0">
                <a:solidFill>
                  <a:srgbClr val="FF0000"/>
                </a:solidFill>
              </a:rPr>
              <a:t> </a:t>
            </a:r>
            <a:r>
              <a:rPr lang="en-US" sz="1800" dirty="0" err="1">
                <a:solidFill>
                  <a:srgbClr val="0D04C8"/>
                </a:solidFill>
              </a:rPr>
              <a:t>coi</a:t>
            </a:r>
            <a:r>
              <a:rPr lang="en-US" sz="1800" dirty="0">
                <a:solidFill>
                  <a:srgbClr val="0D04C8"/>
                </a:solidFill>
              </a:rPr>
              <a:t> </a:t>
            </a:r>
            <a:r>
              <a:rPr lang="en-US" sz="1800" dirty="0" err="1">
                <a:solidFill>
                  <a:srgbClr val="0D04C8"/>
                </a:solidFill>
              </a:rPr>
              <a:t>thi</a:t>
            </a:r>
            <a:r>
              <a:rPr lang="en-US" sz="1800" dirty="0">
                <a:solidFill>
                  <a:srgbClr val="0D04C8"/>
                </a:solidFill>
              </a:rPr>
              <a:t> </a:t>
            </a:r>
            <a:r>
              <a:rPr lang="en-US" sz="1800" dirty="0" err="1">
                <a:solidFill>
                  <a:srgbClr val="0D04C8"/>
                </a:solidFill>
              </a:rPr>
              <a:t>bảo</a:t>
            </a:r>
            <a:r>
              <a:rPr lang="en-US" sz="1800" dirty="0">
                <a:solidFill>
                  <a:srgbClr val="0D04C8"/>
                </a:solidFill>
              </a:rPr>
              <a:t> </a:t>
            </a:r>
            <a:r>
              <a:rPr lang="en-US" sz="1800" dirty="0" err="1">
                <a:solidFill>
                  <a:srgbClr val="0D04C8"/>
                </a:solidFill>
              </a:rPr>
              <a:t>đảm</a:t>
            </a:r>
            <a:r>
              <a:rPr lang="en-US" sz="1800" dirty="0">
                <a:solidFill>
                  <a:srgbClr val="0D04C8"/>
                </a:solidFill>
              </a:rPr>
              <a:t> </a:t>
            </a:r>
            <a:r>
              <a:rPr lang="en-US" sz="1800" dirty="0" err="1">
                <a:solidFill>
                  <a:srgbClr val="0D04C8"/>
                </a:solidFill>
              </a:rPr>
              <a:t>quy</a:t>
            </a:r>
            <a:r>
              <a:rPr lang="en-US" sz="1800" dirty="0">
                <a:solidFill>
                  <a:srgbClr val="0D04C8"/>
                </a:solidFill>
              </a:rPr>
              <a:t> </a:t>
            </a:r>
            <a:r>
              <a:rPr lang="en-US" sz="1800" dirty="0" err="1">
                <a:solidFill>
                  <a:srgbClr val="0D04C8"/>
                </a:solidFill>
              </a:rPr>
              <a:t>định</a:t>
            </a:r>
            <a:r>
              <a:rPr lang="en-US" sz="1800" dirty="0">
                <a:solidFill>
                  <a:srgbClr val="0D04C8"/>
                </a:solidFill>
              </a:rPr>
              <a:t>, </a:t>
            </a:r>
            <a:r>
              <a:rPr lang="en-US" sz="1800" dirty="0" err="1">
                <a:solidFill>
                  <a:srgbClr val="0D04C8"/>
                </a:solidFill>
              </a:rPr>
              <a:t>đúng</a:t>
            </a:r>
            <a:r>
              <a:rPr lang="en-US" sz="1800" dirty="0">
                <a:solidFill>
                  <a:srgbClr val="0D04C8"/>
                </a:solidFill>
              </a:rPr>
              <a:t> </a:t>
            </a:r>
            <a:r>
              <a:rPr lang="en-US" sz="1800" dirty="0" err="1">
                <a:solidFill>
                  <a:srgbClr val="0D04C8"/>
                </a:solidFill>
              </a:rPr>
              <a:t>quy</a:t>
            </a:r>
            <a:r>
              <a:rPr lang="en-US" sz="1800" dirty="0">
                <a:solidFill>
                  <a:srgbClr val="0D04C8"/>
                </a:solidFill>
              </a:rPr>
              <a:t> </a:t>
            </a:r>
            <a:r>
              <a:rPr lang="en-US" sz="1800" dirty="0" err="1">
                <a:solidFill>
                  <a:srgbClr val="0D04C8"/>
                </a:solidFill>
              </a:rPr>
              <a:t>trình</a:t>
            </a:r>
            <a:r>
              <a:rPr lang="en-US" sz="1800" dirty="0">
                <a:solidFill>
                  <a:srgbClr val="0D04C8"/>
                </a:solidFill>
              </a:rPr>
              <a:t>, …;</a:t>
            </a:r>
          </a:p>
          <a:p>
            <a:pPr marL="285750" indent="-285750" algn="just">
              <a:spcBef>
                <a:spcPts val="200"/>
              </a:spcBef>
              <a:buFont typeface="Arial" panose="020B0604020202020204" pitchFamily="34" charset="0"/>
              <a:buChar char="•"/>
            </a:pPr>
            <a:r>
              <a:rPr lang="vi-VN" sz="1800" dirty="0">
                <a:solidFill>
                  <a:srgbClr val="0D04C8"/>
                </a:solidFill>
              </a:rPr>
              <a:t>Trưởng Điểm thi </a:t>
            </a:r>
            <a:r>
              <a:rPr lang="vi-VN" sz="1800" dirty="0">
                <a:solidFill>
                  <a:srgbClr val="FF0000"/>
                </a:solidFill>
              </a:rPr>
              <a:t>quy định một số cách đánh số báo danh </a:t>
            </a:r>
            <a:r>
              <a:rPr lang="vi-VN" sz="1800" dirty="0">
                <a:solidFill>
                  <a:srgbClr val="0D04C8"/>
                </a:solidFill>
              </a:rPr>
              <a:t>trong phòng thi cho từng buổi thi tại Điểm thi và tổ chức cho </a:t>
            </a:r>
            <a:r>
              <a:rPr lang="vi-VN" sz="1800" dirty="0">
                <a:solidFill>
                  <a:srgbClr val="FF0000"/>
                </a:solidFill>
              </a:rPr>
              <a:t>CBCT thứ hai bắt thăm cách đánh số báo danh </a:t>
            </a:r>
            <a:r>
              <a:rPr lang="vi-VN" sz="1800" dirty="0">
                <a:solidFill>
                  <a:srgbClr val="0D04C8"/>
                </a:solidFill>
              </a:rPr>
              <a:t>đồng thời với bắt thăm phòng thi trước buổi thi.</a:t>
            </a:r>
            <a:endParaRPr lang="en-US" sz="1800" dirty="0">
              <a:solidFill>
                <a:srgbClr val="0D04C8"/>
              </a:solidFill>
            </a:endParaRPr>
          </a:p>
          <a:p>
            <a:pPr marL="285750" indent="-285750" algn="just">
              <a:spcBef>
                <a:spcPts val="200"/>
              </a:spcBef>
              <a:buFont typeface="Arial" panose="020B0604020202020204" pitchFamily="34" charset="0"/>
              <a:buChar char="•"/>
            </a:pPr>
            <a:r>
              <a:rPr lang="vi-VN" sz="1800" dirty="0">
                <a:solidFill>
                  <a:srgbClr val="0D04C8"/>
                </a:solidFill>
              </a:rPr>
              <a:t>CBCT thông báo rõ:</a:t>
            </a:r>
            <a:r>
              <a:rPr lang="en-US" sz="1800" dirty="0">
                <a:solidFill>
                  <a:srgbClr val="0D04C8"/>
                </a:solidFill>
              </a:rPr>
              <a:t> </a:t>
            </a:r>
            <a:r>
              <a:rPr lang="en-US" sz="1800" dirty="0">
                <a:solidFill>
                  <a:srgbClr val="FF0000"/>
                </a:solidFill>
              </a:rPr>
              <a:t>T</a:t>
            </a:r>
            <a:r>
              <a:rPr lang="vi-VN" sz="1800" dirty="0">
                <a:solidFill>
                  <a:srgbClr val="FF0000"/>
                </a:solidFill>
              </a:rPr>
              <a:t>hời hạn bảo vệ bí mật nhà nước độ Tối mật đối với đề thi </a:t>
            </a:r>
            <a:r>
              <a:rPr lang="vi-VN" sz="1800" dirty="0">
                <a:solidFill>
                  <a:srgbClr val="0D04C8"/>
                </a:solidFill>
              </a:rPr>
              <a:t>của các bài thi/môn thi chỉ kết thúc khi hết thời gian làm bài của bài thi/môn thi trắc nghiệm và hết hai phần ba (2/3) thời gian làm bài của bài thi tự luận</a:t>
            </a:r>
            <a:r>
              <a:rPr lang="en-US" sz="1800" dirty="0">
                <a:solidFill>
                  <a:srgbClr val="0D04C8"/>
                </a:solidFill>
              </a:rPr>
              <a:t>; </a:t>
            </a:r>
            <a:r>
              <a:rPr lang="en-US" sz="1800" dirty="0" err="1">
                <a:solidFill>
                  <a:srgbClr val="0D04C8"/>
                </a:solidFill>
              </a:rPr>
              <a:t>vì</a:t>
            </a:r>
            <a:r>
              <a:rPr lang="en-US" sz="1800" dirty="0">
                <a:solidFill>
                  <a:srgbClr val="0D04C8"/>
                </a:solidFill>
              </a:rPr>
              <a:t> </a:t>
            </a:r>
            <a:r>
              <a:rPr lang="en-US" sz="1800" dirty="0" err="1">
                <a:solidFill>
                  <a:srgbClr val="0D04C8"/>
                </a:solidFill>
              </a:rPr>
              <a:t>vậy</a:t>
            </a:r>
            <a:r>
              <a:rPr lang="en-US" sz="1800" dirty="0">
                <a:solidFill>
                  <a:srgbClr val="0D04C8"/>
                </a:solidFill>
              </a:rPr>
              <a:t>, </a:t>
            </a:r>
            <a:r>
              <a:rPr lang="vi-VN" sz="1800" dirty="0">
                <a:solidFill>
                  <a:srgbClr val="FF0000"/>
                </a:solidFill>
              </a:rPr>
              <a:t>mọi hành vi cung cấp, tiết lộ đề thi </a:t>
            </a:r>
            <a:r>
              <a:rPr lang="vi-VN" sz="1800" dirty="0">
                <a:solidFill>
                  <a:srgbClr val="0D04C8"/>
                </a:solidFill>
              </a:rPr>
              <a:t>trong thời hạn bảo vệ bí mật nhà nước độ </a:t>
            </a:r>
            <a:r>
              <a:rPr lang="vi-VN" sz="1800" b="1" dirty="0">
                <a:solidFill>
                  <a:srgbClr val="FF0000"/>
                </a:solidFill>
              </a:rPr>
              <a:t>“Tối mật” </a:t>
            </a:r>
            <a:r>
              <a:rPr lang="vi-VN" sz="1800" dirty="0">
                <a:solidFill>
                  <a:srgbClr val="0D04C8"/>
                </a:solidFill>
              </a:rPr>
              <a:t>đối với đề thi đều bị coi là làm </a:t>
            </a:r>
            <a:r>
              <a:rPr lang="vi-VN" sz="1800" dirty="0">
                <a:solidFill>
                  <a:srgbClr val="FF0000"/>
                </a:solidFill>
              </a:rPr>
              <a:t>lộ bí mật nhà nước và bị xử lý theo quy định của pháp luật</a:t>
            </a:r>
            <a:r>
              <a:rPr lang="en-US" sz="1800" dirty="0">
                <a:solidFill>
                  <a:srgbClr val="FF0000"/>
                </a:solidFill>
              </a:rPr>
              <a:t>.</a:t>
            </a:r>
          </a:p>
          <a:p>
            <a:pPr marL="285750" indent="-285750" algn="just">
              <a:lnSpc>
                <a:spcPts val="2500"/>
              </a:lnSpc>
              <a:spcBef>
                <a:spcPts val="200"/>
              </a:spcBef>
              <a:buFont typeface="Arial" panose="020B0604020202020204" pitchFamily="34" charset="0"/>
              <a:buChar char="•"/>
            </a:pPr>
            <a:r>
              <a:rPr lang="en-US" sz="1800" dirty="0" err="1">
                <a:solidFill>
                  <a:srgbClr val="0D04C8"/>
                </a:solidFill>
              </a:rPr>
              <a:t>Thí</a:t>
            </a:r>
            <a:r>
              <a:rPr lang="en-US" sz="1800" dirty="0">
                <a:solidFill>
                  <a:srgbClr val="0D04C8"/>
                </a:solidFill>
              </a:rPr>
              <a:t> </a:t>
            </a:r>
            <a:r>
              <a:rPr lang="en-US" sz="1800" dirty="0" err="1">
                <a:solidFill>
                  <a:srgbClr val="0D04C8"/>
                </a:solidFill>
              </a:rPr>
              <a:t>sinh</a:t>
            </a:r>
            <a:r>
              <a:rPr lang="en-US" sz="1800" dirty="0">
                <a:solidFill>
                  <a:srgbClr val="0D04C8"/>
                </a:solidFill>
              </a:rPr>
              <a:t> </a:t>
            </a:r>
            <a:r>
              <a:rPr lang="en-US" sz="1800" dirty="0">
                <a:solidFill>
                  <a:srgbClr val="FF0000"/>
                </a:solidFill>
              </a:rPr>
              <a:t>c</a:t>
            </a:r>
            <a:r>
              <a:rPr lang="vi-VN" sz="1800" dirty="0">
                <a:solidFill>
                  <a:srgbClr val="FF0000"/>
                </a:solidFill>
              </a:rPr>
              <a:t>hỉ được mang vào phòng thi</a:t>
            </a:r>
            <a:r>
              <a:rPr lang="vi-VN" sz="1800" dirty="0">
                <a:solidFill>
                  <a:srgbClr val="0D04C8"/>
                </a:solidFill>
              </a:rPr>
              <a:t>: Bút viết, bút chì, compa, tẩy, thước kẻ, thước tính; máy tính bỏ túi không có chức năng soạn thảo văn bản, không có thẻ nhớ; Atlat Địa lí Việt Nam đối với môn thi Địa lí</a:t>
            </a:r>
            <a:r>
              <a:rPr lang="en-US" sz="1800" dirty="0">
                <a:solidFill>
                  <a:srgbClr val="0D04C8"/>
                </a:solidFill>
              </a:rPr>
              <a:t>.</a:t>
            </a:r>
          </a:p>
        </p:txBody>
      </p:sp>
      <p:sp>
        <p:nvSpPr>
          <p:cNvPr id="14" name="Flowchart: Alternate Process 13">
            <a:extLst>
              <a:ext uri="{FF2B5EF4-FFF2-40B4-BE49-F238E27FC236}">
                <a16:creationId xmlns:a16="http://schemas.microsoft.com/office/drawing/2014/main" id="{6A293036-60F5-45F3-8EED-49E921C15CEA}"/>
              </a:ext>
            </a:extLst>
          </p:cNvPr>
          <p:cNvSpPr/>
          <p:nvPr/>
        </p:nvSpPr>
        <p:spPr>
          <a:xfrm>
            <a:off x="436421" y="413747"/>
            <a:ext cx="8368146" cy="377425"/>
          </a:xfrm>
          <a:prstGeom prst="flowChartAlternateProcess">
            <a:avLst/>
          </a:prstGeom>
          <a:solidFill>
            <a:srgbClr val="0D04C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kern="0" dirty="0">
                <a:solidFill>
                  <a:schemeClr val="bg1"/>
                </a:solidFill>
                <a:ea typeface="Source Sans Pro"/>
                <a:cs typeface="Source Sans Pro"/>
                <a:sym typeface="Source Sans Pro"/>
              </a:rPr>
              <a:t>II. NHỮNG NỘI DUNG L</a:t>
            </a:r>
            <a:r>
              <a:rPr lang="vi-VN" sz="1800" b="1" kern="0" dirty="0">
                <a:solidFill>
                  <a:schemeClr val="bg1"/>
                </a:solidFill>
                <a:ea typeface="Source Sans Pro"/>
                <a:cs typeface="Source Sans Pro"/>
                <a:sym typeface="Source Sans Pro"/>
              </a:rPr>
              <a:t>Ư</a:t>
            </a:r>
            <a:r>
              <a:rPr lang="en-US" sz="1800" b="1" kern="0" dirty="0">
                <a:solidFill>
                  <a:schemeClr val="bg1"/>
                </a:solidFill>
                <a:ea typeface="Source Sans Pro"/>
                <a:cs typeface="Source Sans Pro"/>
                <a:sym typeface="Source Sans Pro"/>
              </a:rPr>
              <a:t>U Ý TRONG CHUẨN BỊ VÀ TỔ CHỨC KỲ THI (</a:t>
            </a:r>
            <a:r>
              <a:rPr lang="en-US" sz="1800" b="1" kern="0" dirty="0" err="1">
                <a:solidFill>
                  <a:schemeClr val="bg1"/>
                </a:solidFill>
                <a:ea typeface="Source Sans Pro"/>
                <a:cs typeface="Source Sans Pro"/>
                <a:sym typeface="Source Sans Pro"/>
              </a:rPr>
              <a:t>tt</a:t>
            </a:r>
            <a:r>
              <a:rPr lang="en-US" sz="1800" b="1" kern="0" dirty="0">
                <a:solidFill>
                  <a:schemeClr val="bg1"/>
                </a:solidFill>
                <a:ea typeface="Source Sans Pro"/>
                <a:cs typeface="Source Sans Pro"/>
                <a:sym typeface="Source Sans Pro"/>
              </a:rPr>
              <a:t>)</a:t>
            </a:r>
            <a:endParaRPr lang="en-US" sz="1800" b="1" dirty="0"/>
          </a:p>
        </p:txBody>
      </p:sp>
    </p:spTree>
    <p:extLst>
      <p:ext uri="{BB962C8B-B14F-4D97-AF65-F5344CB8AC3E}">
        <p14:creationId xmlns:p14="http://schemas.microsoft.com/office/powerpoint/2010/main" val="9138719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Custom 4">
      <a:dk1>
        <a:sysClr val="windowText" lastClr="000000"/>
      </a:dk1>
      <a:lt1>
        <a:sysClr val="window" lastClr="FFFFFF"/>
      </a:lt1>
      <a:dk2>
        <a:srgbClr val="32424F"/>
      </a:dk2>
      <a:lt2>
        <a:srgbClr val="C3AFCC"/>
      </a:lt2>
      <a:accent1>
        <a:srgbClr val="E28F16"/>
      </a:accent1>
      <a:accent2>
        <a:srgbClr val="FC1446"/>
      </a:accent2>
      <a:accent3>
        <a:srgbClr val="75436E"/>
      </a:accent3>
      <a:accent4>
        <a:srgbClr val="8DC63F"/>
      </a:accent4>
      <a:accent5>
        <a:srgbClr val="8DC63F"/>
      </a:accent5>
      <a:accent6>
        <a:srgbClr val="E28F16"/>
      </a:accent6>
      <a:hlink>
        <a:srgbClr val="E28F16"/>
      </a:hlink>
      <a:folHlink>
        <a:srgbClr val="A4CC29"/>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35441</TotalTime>
  <Words>3180</Words>
  <Application>Microsoft Office PowerPoint</Application>
  <PresentationFormat>On-screen Show (16:9)</PresentationFormat>
  <Paragraphs>230</Paragraphs>
  <Slides>28</Slides>
  <Notes>27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Arial</vt:lpstr>
      <vt:lpstr>Calibri</vt:lpstr>
      <vt:lpstr>Roboto Light</vt:lpstr>
      <vt:lpstr>Roboto Medium</vt:lpstr>
      <vt:lpstr>Source Sans Pro</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Hệ thống quản lý đại học</dc:title>
  <dc:creator>Vũ Thế Anh</dc:creator>
  <cp:keywords>UMAS, Univercity Management System</cp:keywords>
  <cp:lastModifiedBy>PC</cp:lastModifiedBy>
  <cp:revision>3590</cp:revision>
  <cp:lastPrinted>2023-04-12T03:39:22Z</cp:lastPrinted>
  <dcterms:created xsi:type="dcterms:W3CDTF">2014-10-04T04:19:21Z</dcterms:created>
  <dcterms:modified xsi:type="dcterms:W3CDTF">2023-04-22T10:58:02Z</dcterms:modified>
</cp:coreProperties>
</file>