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82" r:id="rId3"/>
    <p:sldId id="284" r:id="rId4"/>
    <p:sldId id="259" r:id="rId5"/>
    <p:sldId id="390" r:id="rId6"/>
    <p:sldId id="391" r:id="rId7"/>
    <p:sldId id="392" r:id="rId8"/>
    <p:sldId id="394" r:id="rId9"/>
    <p:sldId id="395" r:id="rId10"/>
    <p:sldId id="400" r:id="rId11"/>
    <p:sldId id="401" r:id="rId12"/>
    <p:sldId id="402" r:id="rId13"/>
    <p:sldId id="403" r:id="rId14"/>
    <p:sldId id="404" r:id="rId15"/>
    <p:sldId id="407" r:id="rId16"/>
    <p:sldId id="405" r:id="rId17"/>
    <p:sldId id="408" r:id="rId18"/>
    <p:sldId id="409" r:id="rId19"/>
    <p:sldId id="448" r:id="rId20"/>
    <p:sldId id="450" r:id="rId21"/>
    <p:sldId id="451" r:id="rId22"/>
    <p:sldId id="452" r:id="rId23"/>
    <p:sldId id="449" r:id="rId24"/>
    <p:sldId id="453" r:id="rId25"/>
    <p:sldId id="454" r:id="rId26"/>
    <p:sldId id="455" r:id="rId27"/>
    <p:sldId id="456" r:id="rId28"/>
    <p:sldId id="457" r:id="rId29"/>
    <p:sldId id="458" r:id="rId30"/>
    <p:sldId id="459" r:id="rId31"/>
    <p:sldId id="460" r:id="rId32"/>
    <p:sldId id="462" r:id="rId33"/>
    <p:sldId id="463" r:id="rId34"/>
    <p:sldId id="464" r:id="rId35"/>
    <p:sldId id="465" r:id="rId36"/>
    <p:sldId id="461" r:id="rId37"/>
    <p:sldId id="466" r:id="rId38"/>
    <p:sldId id="469" r:id="rId39"/>
    <p:sldId id="472" r:id="rId40"/>
    <p:sldId id="473" r:id="rId41"/>
    <p:sldId id="491" r:id="rId42"/>
    <p:sldId id="470" r:id="rId43"/>
    <p:sldId id="468" r:id="rId44"/>
    <p:sldId id="471" r:id="rId45"/>
    <p:sldId id="474" r:id="rId46"/>
    <p:sldId id="492" r:id="rId47"/>
    <p:sldId id="475" r:id="rId48"/>
    <p:sldId id="477" r:id="rId49"/>
    <p:sldId id="476" r:id="rId50"/>
    <p:sldId id="478" r:id="rId51"/>
    <p:sldId id="479" r:id="rId52"/>
    <p:sldId id="493" r:id="rId53"/>
    <p:sldId id="480" r:id="rId54"/>
    <p:sldId id="481" r:id="rId55"/>
    <p:sldId id="482" r:id="rId56"/>
    <p:sldId id="484" r:id="rId57"/>
    <p:sldId id="494" r:id="rId58"/>
    <p:sldId id="485" r:id="rId59"/>
    <p:sldId id="486" r:id="rId60"/>
    <p:sldId id="487" r:id="rId61"/>
    <p:sldId id="495" r:id="rId62"/>
    <p:sldId id="488" r:id="rId63"/>
    <p:sldId id="489" r:id="rId64"/>
    <p:sldId id="490" r:id="rId65"/>
    <p:sldId id="280"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78D"/>
    <a:srgbClr val="BC3649"/>
    <a:srgbClr val="6A868F"/>
    <a:srgbClr val="D6C8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44" autoAdjust="0"/>
    <p:restoredTop sz="94660"/>
  </p:normalViewPr>
  <p:slideViewPr>
    <p:cSldViewPr snapToGrid="0">
      <p:cViewPr varScale="1">
        <p:scale>
          <a:sx n="67" d="100"/>
          <a:sy n="67" d="100"/>
        </p:scale>
        <p:origin x="44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image" Target="../media/image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BC3649"/>
            </a:solidFill>
          </c:spPr>
          <c:dPt>
            <c:idx val="0"/>
            <c:bubble3D val="0"/>
            <c:spPr>
              <a:blipFill>
                <a:blip xmlns:r="http://schemas.openxmlformats.org/officeDocument/2006/relationships" r:embed="rId1"/>
                <a:tile tx="-3105150" ty="-38100" sx="100000" sy="100000" flip="none" algn="ctr"/>
              </a:blipFill>
              <a:ln w="19050">
                <a:solidFill>
                  <a:schemeClr val="lt1"/>
                </a:solidFill>
              </a:ln>
              <a:effectLst/>
            </c:spPr>
            <c:extLst xmlns:c16r2="http://schemas.microsoft.com/office/drawing/2015/06/chart">
              <c:ext xmlns:c16="http://schemas.microsoft.com/office/drawing/2014/chart" uri="{C3380CC4-5D6E-409C-BE32-E72D297353CC}">
                <c16:uniqueId val="{00000001-DA6D-49DD-A069-372A98484EB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A6D-49DD-A069-372A98484EB6}"/>
              </c:ext>
            </c:extLst>
          </c:dPt>
          <c:dPt>
            <c:idx val="2"/>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DA6D-49DD-A069-372A98484EB6}"/>
              </c:ext>
            </c:extLst>
          </c:dPt>
          <c:cat>
            <c:strRef>
              <c:f>Sheet1!$A$2:$A$4</c:f>
              <c:strCache>
                <c:ptCount val="3"/>
                <c:pt idx="0">
                  <c:v>第一季度</c:v>
                </c:pt>
                <c:pt idx="1">
                  <c:v>第二季度</c:v>
                </c:pt>
                <c:pt idx="2">
                  <c:v>第三季度</c:v>
                </c:pt>
              </c:strCache>
            </c:strRef>
          </c:cat>
          <c:val>
            <c:numRef>
              <c:f>Sheet1!$B$2:$B$4</c:f>
              <c:numCache>
                <c:formatCode>General</c:formatCode>
                <c:ptCount val="3"/>
                <c:pt idx="0">
                  <c:v>8.2000000000000011</c:v>
                </c:pt>
                <c:pt idx="1">
                  <c:v>3.2</c:v>
                </c:pt>
                <c:pt idx="2">
                  <c:v>1.4</c:v>
                </c:pt>
              </c:numCache>
            </c:numRef>
          </c:val>
          <c:extLst xmlns:c16r2="http://schemas.microsoft.com/office/drawing/2015/06/chart">
            <c:ext xmlns:c16="http://schemas.microsoft.com/office/drawing/2014/chart" uri="{C3380CC4-5D6E-409C-BE32-E72D297353CC}">
              <c16:uniqueId val="{00000006-DA6D-49DD-A069-372A98484EB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latin typeface="Montserrat" pitchFamily="2" charset="0"/>
          <a:sym typeface="Montserrat" pitchFamily="2"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6CB87-20C4-D94C-BDF2-A5D535544D86}" type="datetimeFigureOut">
              <a:rPr lang="x-none" smtClean="0"/>
              <a:t>11/4/2024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574E6-F541-A241-B090-874D110EDB83}" type="slidenum">
              <a:rPr lang="x-none" smtClean="0"/>
              <a:t>‹#›</a:t>
            </a:fld>
            <a:endParaRPr lang="x-none"/>
          </a:p>
        </p:txBody>
      </p:sp>
    </p:spTree>
    <p:extLst>
      <p:ext uri="{BB962C8B-B14F-4D97-AF65-F5344CB8AC3E}">
        <p14:creationId xmlns:p14="http://schemas.microsoft.com/office/powerpoint/2010/main" val="151487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4B9A4-8AFD-4A4C-9461-D4905E3580AD}" type="slidenum">
              <a:rPr lang="en-US" smtClean="0"/>
              <a:t>5</a:t>
            </a:fld>
            <a:endParaRPr lang="en-US"/>
          </a:p>
        </p:txBody>
      </p:sp>
    </p:spTree>
    <p:extLst>
      <p:ext uri="{BB962C8B-B14F-4D97-AF65-F5344CB8AC3E}">
        <p14:creationId xmlns:p14="http://schemas.microsoft.com/office/powerpoint/2010/main" val="593530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C365A9E-723B-A133-ABE3-18D7F6F0C8A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F928F28-0A79-2D43-49A3-11D35ECB2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5E0AEA94-D371-C03D-2D92-949F43EA506D}"/>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DC926E0C-B775-CB21-94F6-53C0E67186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ADC55E2-8284-D776-9821-E155E0A1062C}"/>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3083756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DDEE988-59BE-5300-24EB-76ED28D1197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702DEF33-B144-6045-FF3B-7DDF0F2F477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1092F82-EB43-B700-105F-DC81CE8F067F}"/>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91E7F363-AD18-5020-A9A9-2D25D4BA36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6DE8BA8-883F-8B73-E420-33A540378628}"/>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4210719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BF1E44D5-BF70-2879-B576-2960844ECE3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A4D41C3-77D5-FB1D-5ED7-F2D8A131E83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72B91B2-5C5D-CD7C-FDC1-59CF872B251E}"/>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F0BAFE41-0C8E-9C04-358D-82F5AF9DA1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78348D2-F2B4-F5A0-9D9B-E79C033659AC}"/>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234375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ND CONTENTS LAYOUT_26">
    <p:spTree>
      <p:nvGrpSpPr>
        <p:cNvPr id="1" name=""/>
        <p:cNvGrpSpPr/>
        <p:nvPr/>
      </p:nvGrpSpPr>
      <p:grpSpPr>
        <a:xfrm>
          <a:off x="0" y="0"/>
          <a:ext cx="0" cy="0"/>
          <a:chOff x="0" y="0"/>
          <a:chExt cx="0" cy="0"/>
        </a:xfrm>
      </p:grpSpPr>
      <p:sp>
        <p:nvSpPr>
          <p:cNvPr id="2" name="Freeform 1"/>
          <p:cNvSpPr/>
          <p:nvPr userDrawn="1"/>
        </p:nvSpPr>
        <p:spPr>
          <a:xfrm>
            <a:off x="-2915" y="0"/>
            <a:ext cx="12196373" cy="6858002"/>
          </a:xfrm>
          <a:custGeom>
            <a:avLst/>
            <a:gdLst>
              <a:gd name="connsiteX0" fmla="*/ 5519956 w 9169167"/>
              <a:gd name="connsiteY0" fmla="*/ 8389 h 6115574"/>
              <a:gd name="connsiteX1" fmla="*/ 0 w 9169167"/>
              <a:gd name="connsiteY1" fmla="*/ 4563611 h 6115574"/>
              <a:gd name="connsiteX2" fmla="*/ 16778 w 9169167"/>
              <a:gd name="connsiteY2" fmla="*/ 6098796 h 6115574"/>
              <a:gd name="connsiteX3" fmla="*/ 3892492 w 9169167"/>
              <a:gd name="connsiteY3" fmla="*/ 6115574 h 6115574"/>
              <a:gd name="connsiteX4" fmla="*/ 9169167 w 9169167"/>
              <a:gd name="connsiteY4" fmla="*/ 1937857 h 6115574"/>
              <a:gd name="connsiteX5" fmla="*/ 9160778 w 9169167"/>
              <a:gd name="connsiteY5" fmla="*/ 0 h 6115574"/>
              <a:gd name="connsiteX6" fmla="*/ 5519956 w 9169167"/>
              <a:gd name="connsiteY6" fmla="*/ 8389 h 6115574"/>
              <a:gd name="connsiteX0" fmla="*/ 5561901 w 9169167"/>
              <a:gd name="connsiteY0" fmla="*/ 0 h 6115574"/>
              <a:gd name="connsiteX1" fmla="*/ 0 w 9169167"/>
              <a:gd name="connsiteY1" fmla="*/ 4563611 h 6115574"/>
              <a:gd name="connsiteX2" fmla="*/ 16778 w 9169167"/>
              <a:gd name="connsiteY2" fmla="*/ 6098796 h 6115574"/>
              <a:gd name="connsiteX3" fmla="*/ 3892492 w 9169167"/>
              <a:gd name="connsiteY3" fmla="*/ 6115574 h 6115574"/>
              <a:gd name="connsiteX4" fmla="*/ 9169167 w 9169167"/>
              <a:gd name="connsiteY4" fmla="*/ 1937857 h 6115574"/>
              <a:gd name="connsiteX5" fmla="*/ 9160778 w 9169167"/>
              <a:gd name="connsiteY5" fmla="*/ 0 h 6115574"/>
              <a:gd name="connsiteX6" fmla="*/ 5561901 w 9169167"/>
              <a:gd name="connsiteY6" fmla="*/ 0 h 6115574"/>
              <a:gd name="connsiteX0" fmla="*/ 5561901 w 9169167"/>
              <a:gd name="connsiteY0" fmla="*/ 0 h 6107185"/>
              <a:gd name="connsiteX1" fmla="*/ 0 w 9169167"/>
              <a:gd name="connsiteY1" fmla="*/ 4563611 h 6107185"/>
              <a:gd name="connsiteX2" fmla="*/ 16778 w 9169167"/>
              <a:gd name="connsiteY2" fmla="*/ 6098796 h 6107185"/>
              <a:gd name="connsiteX3" fmla="*/ 4051883 w 9169167"/>
              <a:gd name="connsiteY3" fmla="*/ 6107185 h 6107185"/>
              <a:gd name="connsiteX4" fmla="*/ 9169167 w 9169167"/>
              <a:gd name="connsiteY4" fmla="*/ 1937857 h 6107185"/>
              <a:gd name="connsiteX5" fmla="*/ 9160778 w 9169167"/>
              <a:gd name="connsiteY5" fmla="*/ 0 h 6107185"/>
              <a:gd name="connsiteX6" fmla="*/ 5561901 w 9169167"/>
              <a:gd name="connsiteY6" fmla="*/ 0 h 6107185"/>
              <a:gd name="connsiteX0" fmla="*/ 5547310 w 9154576"/>
              <a:gd name="connsiteY0" fmla="*/ 0 h 6107185"/>
              <a:gd name="connsiteX1" fmla="*/ 0 w 9154576"/>
              <a:gd name="connsiteY1" fmla="*/ 4563612 h 6107185"/>
              <a:gd name="connsiteX2" fmla="*/ 2187 w 9154576"/>
              <a:gd name="connsiteY2" fmla="*/ 6098796 h 6107185"/>
              <a:gd name="connsiteX3" fmla="*/ 4037292 w 9154576"/>
              <a:gd name="connsiteY3" fmla="*/ 6107185 h 6107185"/>
              <a:gd name="connsiteX4" fmla="*/ 9154576 w 9154576"/>
              <a:gd name="connsiteY4" fmla="*/ 1937857 h 6107185"/>
              <a:gd name="connsiteX5" fmla="*/ 9146187 w 9154576"/>
              <a:gd name="connsiteY5" fmla="*/ 0 h 6107185"/>
              <a:gd name="connsiteX6" fmla="*/ 5547310 w 9154576"/>
              <a:gd name="connsiteY6" fmla="*/ 0 h 6107185"/>
              <a:gd name="connsiteX0" fmla="*/ 5547310 w 9154576"/>
              <a:gd name="connsiteY0" fmla="*/ 0 h 6107185"/>
              <a:gd name="connsiteX1" fmla="*/ 0 w 9154576"/>
              <a:gd name="connsiteY1" fmla="*/ 4563612 h 6107185"/>
              <a:gd name="connsiteX2" fmla="*/ 2187 w 9154576"/>
              <a:gd name="connsiteY2" fmla="*/ 6098796 h 6107185"/>
              <a:gd name="connsiteX3" fmla="*/ 4037292 w 9154576"/>
              <a:gd name="connsiteY3" fmla="*/ 6107185 h 6107185"/>
              <a:gd name="connsiteX4" fmla="*/ 9154576 w 9154576"/>
              <a:gd name="connsiteY4" fmla="*/ 1937857 h 6107185"/>
              <a:gd name="connsiteX5" fmla="*/ 9146187 w 9154576"/>
              <a:gd name="connsiteY5" fmla="*/ 0 h 6107185"/>
              <a:gd name="connsiteX6" fmla="*/ 5547310 w 9154576"/>
              <a:gd name="connsiteY6" fmla="*/ 0 h 6107185"/>
              <a:gd name="connsiteX0" fmla="*/ 5547310 w 9154576"/>
              <a:gd name="connsiteY0" fmla="*/ 0 h 6098796"/>
              <a:gd name="connsiteX1" fmla="*/ 0 w 9154576"/>
              <a:gd name="connsiteY1" fmla="*/ 4563612 h 6098796"/>
              <a:gd name="connsiteX2" fmla="*/ 2187 w 9154576"/>
              <a:gd name="connsiteY2" fmla="*/ 6098796 h 6098796"/>
              <a:gd name="connsiteX3" fmla="*/ 3628730 w 9154576"/>
              <a:gd name="connsiteY3" fmla="*/ 6089860 h 6098796"/>
              <a:gd name="connsiteX4" fmla="*/ 9154576 w 9154576"/>
              <a:gd name="connsiteY4" fmla="*/ 1937857 h 6098796"/>
              <a:gd name="connsiteX5" fmla="*/ 9146187 w 9154576"/>
              <a:gd name="connsiteY5" fmla="*/ 0 h 6098796"/>
              <a:gd name="connsiteX6" fmla="*/ 5547310 w 9154576"/>
              <a:gd name="connsiteY6" fmla="*/ 0 h 6098796"/>
              <a:gd name="connsiteX0" fmla="*/ 5547310 w 9147280"/>
              <a:gd name="connsiteY0" fmla="*/ 0 h 6098796"/>
              <a:gd name="connsiteX1" fmla="*/ 0 w 9147280"/>
              <a:gd name="connsiteY1" fmla="*/ 4563612 h 6098796"/>
              <a:gd name="connsiteX2" fmla="*/ 2187 w 9147280"/>
              <a:gd name="connsiteY2" fmla="*/ 6098796 h 6098796"/>
              <a:gd name="connsiteX3" fmla="*/ 3628730 w 9147280"/>
              <a:gd name="connsiteY3" fmla="*/ 6089860 h 6098796"/>
              <a:gd name="connsiteX4" fmla="*/ 9147280 w 9147280"/>
              <a:gd name="connsiteY4" fmla="*/ 1530712 h 6098796"/>
              <a:gd name="connsiteX5" fmla="*/ 9146187 w 9147280"/>
              <a:gd name="connsiteY5" fmla="*/ 0 h 6098796"/>
              <a:gd name="connsiteX6" fmla="*/ 5547310 w 9147280"/>
              <a:gd name="connsiteY6" fmla="*/ 0 h 6098796"/>
              <a:gd name="connsiteX0" fmla="*/ 5547310 w 9147280"/>
              <a:gd name="connsiteY0" fmla="*/ 0 h 6107186"/>
              <a:gd name="connsiteX1" fmla="*/ 0 w 9147280"/>
              <a:gd name="connsiteY1" fmla="*/ 4563612 h 6107186"/>
              <a:gd name="connsiteX2" fmla="*/ 2187 w 9147280"/>
              <a:gd name="connsiteY2" fmla="*/ 6098796 h 6107186"/>
              <a:gd name="connsiteX3" fmla="*/ 3614138 w 9147280"/>
              <a:gd name="connsiteY3" fmla="*/ 6107186 h 6107186"/>
              <a:gd name="connsiteX4" fmla="*/ 9147280 w 9147280"/>
              <a:gd name="connsiteY4" fmla="*/ 1530712 h 6107186"/>
              <a:gd name="connsiteX5" fmla="*/ 9146187 w 9147280"/>
              <a:gd name="connsiteY5" fmla="*/ 0 h 6107186"/>
              <a:gd name="connsiteX6" fmla="*/ 5547310 w 9147280"/>
              <a:gd name="connsiteY6" fmla="*/ 0 h 610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7280" h="6107186">
                <a:moveTo>
                  <a:pt x="5547310" y="0"/>
                </a:moveTo>
                <a:lnTo>
                  <a:pt x="0" y="4563612"/>
                </a:lnTo>
                <a:lnTo>
                  <a:pt x="2187" y="6098796"/>
                </a:lnTo>
                <a:lnTo>
                  <a:pt x="3614138" y="6107186"/>
                </a:lnTo>
                <a:lnTo>
                  <a:pt x="9147280" y="1530712"/>
                </a:lnTo>
                <a:cubicBezTo>
                  <a:pt x="9144484" y="884760"/>
                  <a:pt x="9148983" y="645952"/>
                  <a:pt x="9146187" y="0"/>
                </a:cubicBezTo>
                <a:lnTo>
                  <a:pt x="554731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그림 개체 틀 2"/>
          <p:cNvSpPr>
            <a:spLocks noGrp="1"/>
          </p:cNvSpPr>
          <p:nvPr>
            <p:ph type="pic" sz="quarter" idx="65" hasCustomPrompt="1"/>
          </p:nvPr>
        </p:nvSpPr>
        <p:spPr>
          <a:xfrm>
            <a:off x="0" y="916112"/>
            <a:ext cx="6048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0" name="그림 개체 틀 2"/>
          <p:cNvSpPr>
            <a:spLocks noGrp="1"/>
          </p:cNvSpPr>
          <p:nvPr>
            <p:ph type="pic" sz="quarter" idx="66" hasCustomPrompt="1"/>
          </p:nvPr>
        </p:nvSpPr>
        <p:spPr>
          <a:xfrm>
            <a:off x="756000" y="2798746"/>
            <a:ext cx="5292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그림 개체 틀 2"/>
          <p:cNvSpPr>
            <a:spLocks noGrp="1"/>
          </p:cNvSpPr>
          <p:nvPr>
            <p:ph type="pic" sz="quarter" idx="67" hasCustomPrompt="1"/>
          </p:nvPr>
        </p:nvSpPr>
        <p:spPr>
          <a:xfrm>
            <a:off x="6144000" y="2232281"/>
            <a:ext cx="5292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68" hasCustomPrompt="1"/>
          </p:nvPr>
        </p:nvSpPr>
        <p:spPr>
          <a:xfrm>
            <a:off x="6144000" y="4124643"/>
            <a:ext cx="6048000" cy="180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029141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AB9CA1E-94F8-B1E7-514D-142EDFF6F4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DDA802D-3011-2649-7D9A-B861D85136F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D52F8D3-5516-A80D-206E-CBCABEE29F8B}"/>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B0E6B411-1CA1-9F0D-068E-087A9E4550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05D758A-8C44-7398-1BA0-C328A770193A}"/>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1547845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89A8CCD-1539-FCAA-B076-F320538DAD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8CA0DDF-EA14-8948-4CBD-D3CF372D5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D53075CF-D427-5199-9547-C496A5FCC204}"/>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5ABDCF28-FC62-92F5-BA53-4E2E46F5E8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129F458-7F5B-7EA6-F493-1D8C7C65AB84}"/>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2451140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16BBB3C-4589-4974-78BA-07407220D4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20959F3-835E-4FEF-2324-B0CFDB42ABF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C696E3A8-F8A3-6E39-C74D-E4FFAF51047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E8068CC5-DE1F-7A71-328D-F37BCD36830D}"/>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6" name="页脚占位符 5">
            <a:extLst>
              <a:ext uri="{FF2B5EF4-FFF2-40B4-BE49-F238E27FC236}">
                <a16:creationId xmlns:a16="http://schemas.microsoft.com/office/drawing/2014/main" xmlns="" id="{91912AD2-7069-DDBA-B54C-3C8F5670CE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DDCE99D-DEF2-8C17-C00E-B89BC014B09E}"/>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144276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715568A-FCDA-DFDE-4AC2-C8BFE6D1065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224986F-E4AF-28CF-DF3F-9AFDA3397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DAE9F1C-65A3-B1B1-40B0-54D4FF2CC6F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043B58A-A07F-3A16-7AB2-69D84C44F5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8A2C9D37-88D7-D5DB-413F-95B654AA3E6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3C9C26D3-8BCF-7F9B-FF2D-F279FEC69267}"/>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8" name="页脚占位符 7">
            <a:extLst>
              <a:ext uri="{FF2B5EF4-FFF2-40B4-BE49-F238E27FC236}">
                <a16:creationId xmlns:a16="http://schemas.microsoft.com/office/drawing/2014/main" xmlns="" id="{4E7D93F1-4CF6-1CB5-39F9-26EB9407D8D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4ACFD346-7CE6-D0BE-F972-F949A78EDAE3}"/>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2279349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D2636F-10EA-C941-9CE9-8637E779409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BAE6AD2-7C17-CF2B-072D-2CA383148007}"/>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4" name="页脚占位符 3">
            <a:extLst>
              <a:ext uri="{FF2B5EF4-FFF2-40B4-BE49-F238E27FC236}">
                <a16:creationId xmlns:a16="http://schemas.microsoft.com/office/drawing/2014/main" xmlns="" id="{5DE7FEC6-62CA-922A-B7AB-E27097AF7FA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4B44DEE-ABAE-E79C-57FD-CEFBA47CE844}"/>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4013498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DBA4437-CE28-83CD-EE26-A9EA1D92D602}"/>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3" name="页脚占位符 2">
            <a:extLst>
              <a:ext uri="{FF2B5EF4-FFF2-40B4-BE49-F238E27FC236}">
                <a16:creationId xmlns:a16="http://schemas.microsoft.com/office/drawing/2014/main" xmlns="" id="{133B007D-1DF6-006D-D451-B57518B6396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E179C30-FB90-D8A4-B75C-2103AC62CE03}"/>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2981754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D294BF-4EAD-F8F0-A85C-D2CE3FE482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8347AA9-B4C6-7E3D-76D6-AB9A0CA71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5A3EA207-2DD5-A5EE-2793-967EC84F4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8BEE772-0977-B3E1-979C-BB5D32D4A007}"/>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6" name="页脚占位符 5">
            <a:extLst>
              <a:ext uri="{FF2B5EF4-FFF2-40B4-BE49-F238E27FC236}">
                <a16:creationId xmlns:a16="http://schemas.microsoft.com/office/drawing/2014/main" xmlns="" id="{E607E2C1-E46D-9754-9173-709C563076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B450A00-60DB-7797-9D0F-7684C326A575}"/>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4096100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E28E7AE-304A-169F-7C74-78CC2F84E6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38F17AC-9FAD-E0CD-5A96-1479EF5C0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C424E2D-1953-578C-4011-AC9AA8EE6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405CE14C-3F14-7159-3F47-E7EED69C9C0D}"/>
              </a:ext>
            </a:extLst>
          </p:cNvPr>
          <p:cNvSpPr>
            <a:spLocks noGrp="1"/>
          </p:cNvSpPr>
          <p:nvPr>
            <p:ph type="dt" sz="half" idx="10"/>
          </p:nvPr>
        </p:nvSpPr>
        <p:spPr/>
        <p:txBody>
          <a:bodyPr/>
          <a:lstStyle/>
          <a:p>
            <a:fld id="{7B071699-5FB8-498E-B4B5-9732709E4902}" type="datetimeFigureOut">
              <a:rPr lang="zh-CN" altLang="en-US" smtClean="0"/>
              <a:t>2024/11/4</a:t>
            </a:fld>
            <a:endParaRPr lang="zh-CN" altLang="en-US"/>
          </a:p>
        </p:txBody>
      </p:sp>
      <p:sp>
        <p:nvSpPr>
          <p:cNvPr id="6" name="页脚占位符 5">
            <a:extLst>
              <a:ext uri="{FF2B5EF4-FFF2-40B4-BE49-F238E27FC236}">
                <a16:creationId xmlns:a16="http://schemas.microsoft.com/office/drawing/2014/main" xmlns="" id="{F537B24D-B612-D89F-A775-D0D4529C24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642EAFF-F52A-565E-DB96-301DA06651E7}"/>
              </a:ext>
            </a:extLst>
          </p:cNvPr>
          <p:cNvSpPr>
            <a:spLocks noGrp="1"/>
          </p:cNvSpPr>
          <p:nvPr>
            <p:ph type="sldNum" sz="quarter" idx="12"/>
          </p:nvPr>
        </p:nvSpPr>
        <p:spPr/>
        <p:txBody>
          <a:body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1522038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5B401CF-7458-2CF6-C6E8-FCCF6CE4D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7D4E1DA4-4954-EF00-074F-1B26451E6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8CB3B1D-C10F-02FC-7951-3EFAD797E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71699-5FB8-498E-B4B5-9732709E4902}" type="datetimeFigureOut">
              <a:rPr lang="zh-CN" altLang="en-US" smtClean="0"/>
              <a:t>2024/11/4</a:t>
            </a:fld>
            <a:endParaRPr lang="zh-CN" altLang="en-US"/>
          </a:p>
        </p:txBody>
      </p:sp>
      <p:sp>
        <p:nvSpPr>
          <p:cNvPr id="5" name="页脚占位符 4">
            <a:extLst>
              <a:ext uri="{FF2B5EF4-FFF2-40B4-BE49-F238E27FC236}">
                <a16:creationId xmlns:a16="http://schemas.microsoft.com/office/drawing/2014/main" xmlns="" id="{3FECF252-1058-42AA-EDB5-5D2881CA37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4458D3C7-6D57-0658-816B-F5EBCCD00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A6D37-172E-4D15-9167-EF1DB01EF2DE}" type="slidenum">
              <a:rPr lang="zh-CN" altLang="en-US" smtClean="0"/>
              <a:t>‹#›</a:t>
            </a:fld>
            <a:endParaRPr lang="zh-CN" altLang="en-US"/>
          </a:p>
        </p:txBody>
      </p:sp>
    </p:spTree>
    <p:extLst>
      <p:ext uri="{BB962C8B-B14F-4D97-AF65-F5344CB8AC3E}">
        <p14:creationId xmlns:p14="http://schemas.microsoft.com/office/powerpoint/2010/main" val="345928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9.svg"/><Relationship Id="rId3" Type="http://schemas.openxmlformats.org/officeDocument/2006/relationships/image" Target="../media/image21.svg"/><Relationship Id="rId7" Type="http://schemas.openxmlformats.org/officeDocument/2006/relationships/image" Target="../media/image35.svg"/><Relationship Id="rId12"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7.svg"/><Relationship Id="rId5" Type="http://schemas.openxmlformats.org/officeDocument/2006/relationships/image" Target="../media/image33.svg"/><Relationship Id="rId15" Type="http://schemas.openxmlformats.org/officeDocument/2006/relationships/image" Target="../media/image41.sv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17.sv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huvienphapluat.vn/van-ban/giao-thong-van-tai/nghi-dinh-33-2019-nd-cp-quan-ly-su-dung-va-khai-thac-tai-san-ket-cau-ha-tang-giao-thong-duong-bo-412265.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thuvienphapluat.vn/van-ban/giao-thong-van-tai/nghi-dinh-33-2019-nd-cp-quan-ly-su-dung-va-khai-thac-tai-san-ket-cau-ha-tang-giao-thong-duong-bo-412265.asp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tiff"/><Relationship Id="rId5" Type="http://schemas.openxmlformats.org/officeDocument/2006/relationships/image" Target="../media/image7.tiff"/><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43D5DE55-9C96-8E56-319C-75FF23BC7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7"/>
            <a:ext cx="12192000" cy="6849906"/>
          </a:xfrm>
          <a:prstGeom prst="rect">
            <a:avLst/>
          </a:prstGeom>
        </p:spPr>
      </p:pic>
      <p:sp>
        <p:nvSpPr>
          <p:cNvPr id="11" name="矩形 10">
            <a:extLst>
              <a:ext uri="{FF2B5EF4-FFF2-40B4-BE49-F238E27FC236}">
                <a16:creationId xmlns:a16="http://schemas.microsoft.com/office/drawing/2014/main" xmlns="" id="{9AAE6166-A2DA-A2DB-4CFF-1CA2AA16DE10}"/>
              </a:ext>
            </a:extLst>
          </p:cNvPr>
          <p:cNvSpPr/>
          <p:nvPr/>
        </p:nvSpPr>
        <p:spPr>
          <a:xfrm>
            <a:off x="0" y="0"/>
            <a:ext cx="12192000" cy="6877261"/>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文本框 5">
            <a:extLst>
              <a:ext uri="{FF2B5EF4-FFF2-40B4-BE49-F238E27FC236}">
                <a16:creationId xmlns:a16="http://schemas.microsoft.com/office/drawing/2014/main" xmlns="" id="{4FA68FCC-94E1-6013-243B-016C1AAA49E7}"/>
              </a:ext>
            </a:extLst>
          </p:cNvPr>
          <p:cNvSpPr txBox="1"/>
          <p:nvPr/>
        </p:nvSpPr>
        <p:spPr>
          <a:xfrm>
            <a:off x="1042278" y="1346254"/>
            <a:ext cx="6055239" cy="4514506"/>
          </a:xfrm>
          <a:prstGeom prst="rect">
            <a:avLst/>
          </a:prstGeom>
          <a:noFill/>
        </p:spPr>
        <p:txBody>
          <a:bodyPr wrap="square">
            <a:spAutoFit/>
          </a:bodyPr>
          <a:lstStyle/>
          <a:p>
            <a:pPr>
              <a:lnSpc>
                <a:spcPct val="110000"/>
              </a:lnSpc>
            </a:pPr>
            <a:r>
              <a:rPr lang="en-US" altLang="zh-CN" sz="4400" cap="all" dirty="0">
                <a:solidFill>
                  <a:schemeClr val="bg1"/>
                </a:solidFill>
                <a:latin typeface="Montserrat Black" pitchFamily="2" charset="0"/>
                <a:sym typeface="Montserrat" pitchFamily="2" charset="0"/>
              </a:rPr>
              <a:t>TỔNG KIỂM KÊ</a:t>
            </a:r>
          </a:p>
          <a:p>
            <a:pPr>
              <a:lnSpc>
                <a:spcPct val="110000"/>
              </a:lnSpc>
            </a:pPr>
            <a:r>
              <a:rPr lang="en-US" altLang="zh-CN" sz="4400" cap="all" dirty="0">
                <a:solidFill>
                  <a:schemeClr val="bg1"/>
                </a:solidFill>
                <a:latin typeface="Montserrat Black" pitchFamily="2" charset="0"/>
                <a:sym typeface="Montserrat" pitchFamily="2" charset="0"/>
              </a:rPr>
              <a:t>TÀI SẢN CÔNG TẠI CQ,TC,ĐV, TÀI SẢN KẾT CẤU HẠ TẦNG DO NHÀ NƯỚC ĐẦU TƯ, QUẢN LÝ</a:t>
            </a:r>
            <a:endParaRPr lang="zh-CN" altLang="en-US" sz="4400" cap="all" dirty="0">
              <a:solidFill>
                <a:schemeClr val="bg1"/>
              </a:solidFill>
              <a:latin typeface="Montserrat Black" pitchFamily="2" charset="0"/>
              <a:sym typeface="Montserrat" pitchFamily="2" charset="0"/>
            </a:endParaRPr>
          </a:p>
        </p:txBody>
      </p:sp>
      <p:grpSp>
        <p:nvGrpSpPr>
          <p:cNvPr id="22" name="组合 21">
            <a:extLst>
              <a:ext uri="{FF2B5EF4-FFF2-40B4-BE49-F238E27FC236}">
                <a16:creationId xmlns:a16="http://schemas.microsoft.com/office/drawing/2014/main" xmlns="" id="{D836C5AB-73C5-9E92-0715-E86515BCC03C}"/>
              </a:ext>
            </a:extLst>
          </p:cNvPr>
          <p:cNvGrpSpPr/>
          <p:nvPr/>
        </p:nvGrpSpPr>
        <p:grpSpPr>
          <a:xfrm>
            <a:off x="5262294" y="-28873"/>
            <a:ext cx="9195469" cy="7935015"/>
            <a:chOff x="6949135" y="48889"/>
            <a:chExt cx="7726173" cy="6667121"/>
          </a:xfrm>
          <a:blipFill dpi="0" rotWithShape="1">
            <a:blip r:embed="rId3"/>
            <a:srcRect/>
            <a:tile tx="-3105150" ty="-38100" sx="100000" sy="100000" flip="none" algn="ctr"/>
          </a:blipFill>
        </p:grpSpPr>
        <p:sp>
          <p:nvSpPr>
            <p:cNvPr id="15" name="矩形: 圆角 14">
              <a:extLst>
                <a:ext uri="{FF2B5EF4-FFF2-40B4-BE49-F238E27FC236}">
                  <a16:creationId xmlns:a16="http://schemas.microsoft.com/office/drawing/2014/main" xmlns="" id="{03CAB5BF-6D8F-D557-9EFB-E9B3A3FFA835}"/>
                </a:ext>
              </a:extLst>
            </p:cNvPr>
            <p:cNvSpPr/>
            <p:nvPr/>
          </p:nvSpPr>
          <p:spPr>
            <a:xfrm rot="19500973">
              <a:off x="9217068" y="130951"/>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6" name="矩形: 圆角 15">
              <a:extLst>
                <a:ext uri="{FF2B5EF4-FFF2-40B4-BE49-F238E27FC236}">
                  <a16:creationId xmlns:a16="http://schemas.microsoft.com/office/drawing/2014/main" xmlns="" id="{9AEC770F-A915-5C3C-D43D-C12C69231058}"/>
                </a:ext>
              </a:extLst>
            </p:cNvPr>
            <p:cNvSpPr/>
            <p:nvPr/>
          </p:nvSpPr>
          <p:spPr>
            <a:xfrm rot="19500973">
              <a:off x="9064885" y="1913665"/>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7" name="矩形: 圆角 16">
              <a:extLst>
                <a:ext uri="{FF2B5EF4-FFF2-40B4-BE49-F238E27FC236}">
                  <a16:creationId xmlns:a16="http://schemas.microsoft.com/office/drawing/2014/main" xmlns="" id="{4097EE32-DA91-6817-A672-CA00B17690D6}"/>
                </a:ext>
              </a:extLst>
            </p:cNvPr>
            <p:cNvSpPr/>
            <p:nvPr/>
          </p:nvSpPr>
          <p:spPr>
            <a:xfrm rot="19500973">
              <a:off x="8035734" y="4339669"/>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8" name="矩形: 圆角 17">
              <a:extLst>
                <a:ext uri="{FF2B5EF4-FFF2-40B4-BE49-F238E27FC236}">
                  <a16:creationId xmlns:a16="http://schemas.microsoft.com/office/drawing/2014/main" xmlns="" id="{76BDBD85-75E6-5585-796C-4D597458230E}"/>
                </a:ext>
              </a:extLst>
            </p:cNvPr>
            <p:cNvSpPr/>
            <p:nvPr/>
          </p:nvSpPr>
          <p:spPr>
            <a:xfrm rot="19500973">
              <a:off x="6949135" y="48889"/>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9" name="矩形: 圆角 18">
              <a:extLst>
                <a:ext uri="{FF2B5EF4-FFF2-40B4-BE49-F238E27FC236}">
                  <a16:creationId xmlns:a16="http://schemas.microsoft.com/office/drawing/2014/main" xmlns="" id="{CCF834EE-CC37-5932-2B03-03BC94798C3A}"/>
                </a:ext>
              </a:extLst>
            </p:cNvPr>
            <p:cNvSpPr/>
            <p:nvPr/>
          </p:nvSpPr>
          <p:spPr>
            <a:xfrm rot="19500973">
              <a:off x="8476074" y="1608028"/>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20" name="矩形: 圆角 19">
              <a:extLst>
                <a:ext uri="{FF2B5EF4-FFF2-40B4-BE49-F238E27FC236}">
                  <a16:creationId xmlns:a16="http://schemas.microsoft.com/office/drawing/2014/main" xmlns="" id="{0E1A6DD5-14D3-4F7F-1CBD-A5495FAF7ECF}"/>
                </a:ext>
              </a:extLst>
            </p:cNvPr>
            <p:cNvSpPr/>
            <p:nvPr/>
          </p:nvSpPr>
          <p:spPr>
            <a:xfrm rot="19500973">
              <a:off x="10249691" y="5636010"/>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21" name="矩形: 圆角 20">
              <a:extLst>
                <a:ext uri="{FF2B5EF4-FFF2-40B4-BE49-F238E27FC236}">
                  <a16:creationId xmlns:a16="http://schemas.microsoft.com/office/drawing/2014/main" xmlns="" id="{6512394F-9BF6-92ED-3BD1-20877EB3E7C9}"/>
                </a:ext>
              </a:extLst>
            </p:cNvPr>
            <p:cNvSpPr/>
            <p:nvPr/>
          </p:nvSpPr>
          <p:spPr>
            <a:xfrm rot="19500973">
              <a:off x="10955077" y="4089711"/>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 name="矩形: 圆角 2">
              <a:extLst>
                <a:ext uri="{FF2B5EF4-FFF2-40B4-BE49-F238E27FC236}">
                  <a16:creationId xmlns:a16="http://schemas.microsoft.com/office/drawing/2014/main" xmlns="" id="{7761D3FE-5EED-6CEB-1B4D-B6D9B93068BD}"/>
                </a:ext>
              </a:extLst>
            </p:cNvPr>
            <p:cNvSpPr/>
            <p:nvPr/>
          </p:nvSpPr>
          <p:spPr>
            <a:xfrm rot="19500973">
              <a:off x="8312860" y="3529171"/>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cxnSp>
        <p:nvCxnSpPr>
          <p:cNvPr id="32" name="直接连接符 31">
            <a:extLst>
              <a:ext uri="{FF2B5EF4-FFF2-40B4-BE49-F238E27FC236}">
                <a16:creationId xmlns:a16="http://schemas.microsoft.com/office/drawing/2014/main" xmlns="" id="{2A5A2C06-C724-84B1-05BE-3678AF5E9C36}"/>
              </a:ext>
            </a:extLst>
          </p:cNvPr>
          <p:cNvCxnSpPr/>
          <p:nvPr/>
        </p:nvCxnSpPr>
        <p:spPr>
          <a:xfrm>
            <a:off x="2858796" y="2792715"/>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5DEFA320-F52D-0518-D27A-5793179F4EE3}"/>
              </a:ext>
            </a:extLst>
          </p:cNvPr>
          <p:cNvCxnSpPr/>
          <p:nvPr/>
        </p:nvCxnSpPr>
        <p:spPr>
          <a:xfrm>
            <a:off x="2484858" y="3529719"/>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434B14A8-9A23-D39D-CDF5-F33899851EC4}"/>
              </a:ext>
            </a:extLst>
          </p:cNvPr>
          <p:cNvCxnSpPr/>
          <p:nvPr/>
        </p:nvCxnSpPr>
        <p:spPr>
          <a:xfrm>
            <a:off x="2337401" y="2085817"/>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E6A938ED-10BE-B0E9-6B29-2B477FBC53C8}"/>
              </a:ext>
            </a:extLst>
          </p:cNvPr>
          <p:cNvCxnSpPr/>
          <p:nvPr/>
        </p:nvCxnSpPr>
        <p:spPr>
          <a:xfrm>
            <a:off x="1038953" y="4288961"/>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 name="直接连接符 34">
            <a:extLst>
              <a:ext uri="{FF2B5EF4-FFF2-40B4-BE49-F238E27FC236}">
                <a16:creationId xmlns:a16="http://schemas.microsoft.com/office/drawing/2014/main" xmlns="" id="{EBE6F753-C327-18A2-7830-B9DE53007564}"/>
              </a:ext>
            </a:extLst>
          </p:cNvPr>
          <p:cNvCxnSpPr/>
          <p:nvPr/>
        </p:nvCxnSpPr>
        <p:spPr>
          <a:xfrm>
            <a:off x="62439" y="5012861"/>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580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0-#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2493B75-8CF7-3B01-9E6F-EA9A7E82FAD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20800F30-FE40-1F17-A046-63290C441C5C}"/>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9CFAA15E-9BB4-40FC-EDB0-F2BE31EDB37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6D3905A0-D4A2-69E9-A193-23A3A052E93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62135CBA-B336-A96B-9113-73292013AB15}"/>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474D4360-797C-9240-ABF6-DAC9336D63F5}"/>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KINH PHÍ THỰC HIỆN</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728BA7EE-6AB3-9550-51F6-8699CD0B5D19}"/>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EAC6B797-4F60-08B9-ECAB-7C62F98E5847}"/>
              </a:ext>
            </a:extLst>
          </p:cNvPr>
          <p:cNvSpPr/>
          <p:nvPr/>
        </p:nvSpPr>
        <p:spPr>
          <a:xfrm>
            <a:off x="3230601" y="1023158"/>
            <a:ext cx="354022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b="1" dirty="0" err="1">
                <a:latin typeface="Times New Roman" panose="02020603050405020304" pitchFamily="18" charset="0"/>
                <a:cs typeface="Times New Roman" pitchFamily="18" charset="0"/>
              </a:rPr>
              <a:t>Ngân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sách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nhà</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nước</a:t>
            </a:r>
            <a:r>
              <a:rPr lang="en-US" sz="2400" b="1"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bảo</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đảm</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từ</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nguồn</a:t>
            </a:r>
            <a:r>
              <a:rPr lang="en-US" sz="2400" dirty="0">
                <a:latin typeface="Times New Roman" panose="02020603050405020304" pitchFamily="18" charset="0"/>
                <a:cs typeface="Times New Roman" pitchFamily="18" charset="0"/>
              </a:rPr>
              <a:t> </a:t>
            </a:r>
            <a:r>
              <a:rPr lang="en-US" sz="2400" b="1" dirty="0">
                <a:latin typeface="Times New Roman" panose="02020603050405020304" pitchFamily="18" charset="0"/>
                <a:cs typeface="Times New Roman" pitchFamily="18" charset="0"/>
              </a:rPr>
              <a:t>chi </a:t>
            </a:r>
            <a:r>
              <a:rPr lang="en-US" sz="2400" b="1" dirty="0" err="1">
                <a:latin typeface="Times New Roman" panose="02020603050405020304" pitchFamily="18" charset="0"/>
                <a:cs typeface="Times New Roman" pitchFamily="18" charset="0"/>
              </a:rPr>
              <a:t>thường</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xuyên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theo</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phân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cấp</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ngân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sách</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nhà</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nước</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hiện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hành</a:t>
            </a:r>
            <a:r>
              <a:rPr lang="en-US" sz="2400" dirty="0">
                <a:latin typeface="Times New Roman" panose="02020603050405020304" pitchFamily="18" charset="0"/>
                <a:cs typeface="Times New Roman" pitchFamily="18" charset="0"/>
              </a:rPr>
              <a:t> </a:t>
            </a:r>
          </a:p>
        </p:txBody>
      </p:sp>
      <p:sp>
        <p:nvSpPr>
          <p:cNvPr id="33" name="Rectangle 32">
            <a:extLst>
              <a:ext uri="{FF2B5EF4-FFF2-40B4-BE49-F238E27FC236}">
                <a16:creationId xmlns:a16="http://schemas.microsoft.com/office/drawing/2014/main" xmlns="" id="{8FC606E4-F6E1-6692-BA5C-28920D285D4C}"/>
              </a:ext>
            </a:extLst>
          </p:cNvPr>
          <p:cNvSpPr/>
          <p:nvPr/>
        </p:nvSpPr>
        <p:spPr>
          <a:xfrm>
            <a:off x="8264491" y="1023158"/>
            <a:ext cx="359261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400" b="1" dirty="0" err="1">
                <a:latin typeface="Times New Roman" panose="02020603050405020304" pitchFamily="18" charset="0"/>
                <a:cs typeface="Times New Roman" pitchFamily="18" charset="0"/>
              </a:rPr>
              <a:t>Nguồn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kinh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phí</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hợp</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pháp</a:t>
            </a:r>
            <a:r>
              <a:rPr lang="en-US" sz="2400" b="1"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khác</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của</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đối</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tượng</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thực</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hiện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kiểm</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kê</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và</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đơn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vị</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tổng</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hợp</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báo</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cáo</a:t>
            </a:r>
            <a:endParaRPr lang="en-US" sz="2400" dirty="0">
              <a:latin typeface="Times New Roman" panose="02020603050405020304" pitchFamily="18" charset="0"/>
              <a:cs typeface="Times New Roman" pitchFamily="18" charset="0"/>
            </a:endParaRPr>
          </a:p>
        </p:txBody>
      </p:sp>
      <p:sp>
        <p:nvSpPr>
          <p:cNvPr id="34" name="Rectangle 33">
            <a:extLst>
              <a:ext uri="{FF2B5EF4-FFF2-40B4-BE49-F238E27FC236}">
                <a16:creationId xmlns:a16="http://schemas.microsoft.com/office/drawing/2014/main" xmlns="" id="{ABED27FB-534A-37C3-58E0-BA5EE55B0009}"/>
              </a:ext>
            </a:extLst>
          </p:cNvPr>
          <p:cNvSpPr/>
          <p:nvPr/>
        </p:nvSpPr>
        <p:spPr>
          <a:xfrm>
            <a:off x="179512" y="1206192"/>
            <a:ext cx="187454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dirty="0" err="1">
                <a:latin typeface="Times New Roman" panose="02020603050405020304" pitchFamily="18" charset="0"/>
                <a:cs typeface="Times New Roman" pitchFamily="18" charset="0"/>
              </a:rPr>
              <a:t>Nguồn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kinh</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phí</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thực</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hiện</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Đề</a:t>
            </a:r>
            <a:r>
              <a:rPr lang="en-US" sz="2400" b="1" dirty="0">
                <a:latin typeface="Times New Roman" panose="02020603050405020304" pitchFamily="18" charset="0"/>
                <a:cs typeface="Times New Roman" pitchFamily="18" charset="0"/>
              </a:rPr>
              <a:t> </a:t>
            </a:r>
            <a:r>
              <a:rPr lang="en-US" sz="2400" b="1" dirty="0" err="1">
                <a:latin typeface="Times New Roman" panose="02020603050405020304" pitchFamily="18" charset="0"/>
                <a:cs typeface="Times New Roman" pitchFamily="18" charset="0"/>
              </a:rPr>
              <a:t>án</a:t>
            </a:r>
            <a:r>
              <a:rPr lang="en-US" sz="2400" b="1" dirty="0">
                <a:latin typeface="Times New Roman" panose="02020603050405020304" pitchFamily="18" charset="0"/>
                <a:cs typeface="Times New Roman" pitchFamily="18" charset="0"/>
              </a:rPr>
              <a:t> </a:t>
            </a:r>
          </a:p>
        </p:txBody>
      </p:sp>
      <p:sp>
        <p:nvSpPr>
          <p:cNvPr id="35" name="Equal 34">
            <a:extLst>
              <a:ext uri="{FF2B5EF4-FFF2-40B4-BE49-F238E27FC236}">
                <a16:creationId xmlns:a16="http://schemas.microsoft.com/office/drawing/2014/main" xmlns="" id="{147F1913-15D4-C599-4D6B-E8B01A2765AA}"/>
              </a:ext>
            </a:extLst>
          </p:cNvPr>
          <p:cNvSpPr/>
          <p:nvPr/>
        </p:nvSpPr>
        <p:spPr>
          <a:xfrm>
            <a:off x="2390302" y="1518325"/>
            <a:ext cx="504056" cy="576064"/>
          </a:xfrm>
          <a:prstGeom prst="mathEqual">
            <a:avLst>
              <a:gd name="adj1" fmla="val 23520"/>
              <a:gd name="adj2" fmla="val 1176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solidFill>
                <a:schemeClr val="tx1"/>
              </a:solidFill>
              <a:latin typeface="Times New Roman" panose="02020603050405020304" pitchFamily="18" charset="0"/>
              <a:cs typeface="Times New Roman" panose="02020603050405020304" pitchFamily="18" charset="0"/>
            </a:endParaRPr>
          </a:p>
        </p:txBody>
      </p:sp>
      <p:sp>
        <p:nvSpPr>
          <p:cNvPr id="36" name="Plus 35">
            <a:extLst>
              <a:ext uri="{FF2B5EF4-FFF2-40B4-BE49-F238E27FC236}">
                <a16:creationId xmlns:a16="http://schemas.microsoft.com/office/drawing/2014/main" xmlns="" id="{26B0EAAE-63ED-6E25-CFED-9D7D0CDEAFB9}"/>
              </a:ext>
            </a:extLst>
          </p:cNvPr>
          <p:cNvSpPr/>
          <p:nvPr/>
        </p:nvSpPr>
        <p:spPr>
          <a:xfrm>
            <a:off x="7229626" y="1519956"/>
            <a:ext cx="576064" cy="576064"/>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39" name="Up Arrow 6">
            <a:extLst>
              <a:ext uri="{FF2B5EF4-FFF2-40B4-BE49-F238E27FC236}">
                <a16:creationId xmlns:a16="http://schemas.microsoft.com/office/drawing/2014/main" xmlns="" id="{53D0C4E2-E1B5-B5BB-045D-68383EEA92E7}"/>
              </a:ext>
            </a:extLst>
          </p:cNvPr>
          <p:cNvSpPr/>
          <p:nvPr/>
        </p:nvSpPr>
        <p:spPr>
          <a:xfrm rot="5400000">
            <a:off x="6681006" y="2651852"/>
            <a:ext cx="1632181" cy="1994485"/>
          </a:xfrm>
          <a:prstGeom prst="upArrow">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40" name="Up Arrow 7">
            <a:extLst>
              <a:ext uri="{FF2B5EF4-FFF2-40B4-BE49-F238E27FC236}">
                <a16:creationId xmlns:a16="http://schemas.microsoft.com/office/drawing/2014/main" xmlns="" id="{2F622F37-694C-E4B9-C0DF-6A1A317F9D38}"/>
              </a:ext>
            </a:extLst>
          </p:cNvPr>
          <p:cNvSpPr/>
          <p:nvPr/>
        </p:nvSpPr>
        <p:spPr>
          <a:xfrm rot="10800000">
            <a:off x="5256030" y="4062853"/>
            <a:ext cx="1632181" cy="1544112"/>
          </a:xfrm>
          <a:prstGeom prst="upArrow">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41" name="Up Arrow 8">
            <a:extLst>
              <a:ext uri="{FF2B5EF4-FFF2-40B4-BE49-F238E27FC236}">
                <a16:creationId xmlns:a16="http://schemas.microsoft.com/office/drawing/2014/main" xmlns="" id="{3501EC11-B325-4EF4-CF3B-AB71D557A5D0}"/>
              </a:ext>
            </a:extLst>
          </p:cNvPr>
          <p:cNvSpPr/>
          <p:nvPr/>
        </p:nvSpPr>
        <p:spPr>
          <a:xfrm rot="16200000">
            <a:off x="3829040" y="2651852"/>
            <a:ext cx="1632181" cy="1994485"/>
          </a:xfrm>
          <a:prstGeom prst="upArrow">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sp>
        <p:nvSpPr>
          <p:cNvPr id="42" name="TextBox 41">
            <a:extLst>
              <a:ext uri="{FF2B5EF4-FFF2-40B4-BE49-F238E27FC236}">
                <a16:creationId xmlns:a16="http://schemas.microsoft.com/office/drawing/2014/main" xmlns="" id="{D6B89F75-A89B-F4F2-9B93-33C84393E61C}"/>
              </a:ext>
            </a:extLst>
          </p:cNvPr>
          <p:cNvSpPr txBox="1"/>
          <p:nvPr/>
        </p:nvSpPr>
        <p:spPr>
          <a:xfrm>
            <a:off x="3811555" y="3281275"/>
            <a:ext cx="1136792" cy="748988"/>
          </a:xfrm>
          <a:prstGeom prst="rect">
            <a:avLst/>
          </a:prstGeom>
          <a:noFill/>
        </p:spPr>
        <p:txBody>
          <a:bodyPr wrap="square" rtlCol="0" anchor="ctr">
            <a:spAutoFit/>
          </a:bodyPr>
          <a:lstStyle/>
          <a:p>
            <a:pPr algn="ctr"/>
            <a:r>
              <a:rPr lang="en-US" altLang="ko-KR" sz="4267" b="1" dirty="0">
                <a:solidFill>
                  <a:schemeClr val="bg1"/>
                </a:solidFill>
                <a:latin typeface="Arial" pitchFamily="34" charset="0"/>
                <a:cs typeface="Arial" pitchFamily="34" charset="0"/>
              </a:rPr>
              <a:t>01</a:t>
            </a:r>
            <a:endParaRPr lang="ko-KR" altLang="en-US" sz="4267" b="1" dirty="0">
              <a:solidFill>
                <a:schemeClr val="bg1"/>
              </a:solidFill>
              <a:latin typeface="Arial" pitchFamily="34" charset="0"/>
              <a:cs typeface="Arial" pitchFamily="34" charset="0"/>
            </a:endParaRPr>
          </a:p>
        </p:txBody>
      </p:sp>
      <p:sp>
        <p:nvSpPr>
          <p:cNvPr id="43" name="TextBox 42">
            <a:extLst>
              <a:ext uri="{FF2B5EF4-FFF2-40B4-BE49-F238E27FC236}">
                <a16:creationId xmlns:a16="http://schemas.microsoft.com/office/drawing/2014/main" xmlns="" id="{6C120984-9906-E5AD-AA3E-FB59C57A967E}"/>
              </a:ext>
            </a:extLst>
          </p:cNvPr>
          <p:cNvSpPr txBox="1"/>
          <p:nvPr/>
        </p:nvSpPr>
        <p:spPr>
          <a:xfrm>
            <a:off x="7195896" y="3274599"/>
            <a:ext cx="1136792" cy="748988"/>
          </a:xfrm>
          <a:prstGeom prst="rect">
            <a:avLst/>
          </a:prstGeom>
          <a:noFill/>
        </p:spPr>
        <p:txBody>
          <a:bodyPr wrap="square" rtlCol="0" anchor="ctr">
            <a:spAutoFit/>
          </a:bodyPr>
          <a:lstStyle/>
          <a:p>
            <a:pPr algn="ctr"/>
            <a:r>
              <a:rPr lang="en-US" altLang="ko-KR" sz="4267" b="1" dirty="0">
                <a:solidFill>
                  <a:schemeClr val="bg1"/>
                </a:solidFill>
                <a:latin typeface="Arial" pitchFamily="34" charset="0"/>
                <a:cs typeface="Arial" pitchFamily="34" charset="0"/>
              </a:rPr>
              <a:t>02</a:t>
            </a:r>
            <a:endParaRPr lang="ko-KR" altLang="en-US" sz="4267" b="1" dirty="0">
              <a:solidFill>
                <a:schemeClr val="bg1"/>
              </a:solidFill>
              <a:latin typeface="Arial" pitchFamily="34" charset="0"/>
              <a:cs typeface="Arial" pitchFamily="34" charset="0"/>
            </a:endParaRPr>
          </a:p>
        </p:txBody>
      </p:sp>
      <p:sp>
        <p:nvSpPr>
          <p:cNvPr id="44" name="TextBox 43">
            <a:extLst>
              <a:ext uri="{FF2B5EF4-FFF2-40B4-BE49-F238E27FC236}">
                <a16:creationId xmlns:a16="http://schemas.microsoft.com/office/drawing/2014/main" xmlns="" id="{1B15E5CC-99A9-1C9F-F9C6-6B674F2ECD89}"/>
              </a:ext>
            </a:extLst>
          </p:cNvPr>
          <p:cNvSpPr txBox="1"/>
          <p:nvPr/>
        </p:nvSpPr>
        <p:spPr>
          <a:xfrm>
            <a:off x="5503724" y="4721443"/>
            <a:ext cx="1136792" cy="748988"/>
          </a:xfrm>
          <a:prstGeom prst="rect">
            <a:avLst/>
          </a:prstGeom>
          <a:noFill/>
        </p:spPr>
        <p:txBody>
          <a:bodyPr wrap="square" rtlCol="0" anchor="ctr">
            <a:spAutoFit/>
          </a:bodyPr>
          <a:lstStyle/>
          <a:p>
            <a:pPr algn="ctr"/>
            <a:r>
              <a:rPr lang="en-US" altLang="ko-KR" sz="4267" b="1" dirty="0">
                <a:solidFill>
                  <a:schemeClr val="bg1"/>
                </a:solidFill>
                <a:latin typeface="Arial" pitchFamily="34" charset="0"/>
                <a:cs typeface="Arial" pitchFamily="34" charset="0"/>
              </a:rPr>
              <a:t>03</a:t>
            </a:r>
            <a:endParaRPr lang="ko-KR" altLang="en-US" sz="4267" b="1" dirty="0">
              <a:solidFill>
                <a:schemeClr val="bg1"/>
              </a:solidFill>
              <a:latin typeface="Arial" pitchFamily="34" charset="0"/>
              <a:cs typeface="Arial" pitchFamily="34" charset="0"/>
            </a:endParaRPr>
          </a:p>
        </p:txBody>
      </p:sp>
      <p:sp>
        <p:nvSpPr>
          <p:cNvPr id="45" name="Rectangle 9">
            <a:extLst>
              <a:ext uri="{FF2B5EF4-FFF2-40B4-BE49-F238E27FC236}">
                <a16:creationId xmlns:a16="http://schemas.microsoft.com/office/drawing/2014/main" xmlns="" id="{27C1936E-8301-4CF5-4235-C0CFC663AF9F}"/>
              </a:ext>
            </a:extLst>
          </p:cNvPr>
          <p:cNvSpPr/>
          <p:nvPr/>
        </p:nvSpPr>
        <p:spPr>
          <a:xfrm>
            <a:off x="6640518" y="3469743"/>
            <a:ext cx="397449" cy="37204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46" name="Rectangle 16">
            <a:extLst>
              <a:ext uri="{FF2B5EF4-FFF2-40B4-BE49-F238E27FC236}">
                <a16:creationId xmlns:a16="http://schemas.microsoft.com/office/drawing/2014/main" xmlns="" id="{E57B2D9C-8690-F2F9-F64A-8F1D6F0A97B9}"/>
              </a:ext>
            </a:extLst>
          </p:cNvPr>
          <p:cNvSpPr/>
          <p:nvPr/>
        </p:nvSpPr>
        <p:spPr>
          <a:xfrm rot="2700000">
            <a:off x="5131750" y="3385850"/>
            <a:ext cx="301111" cy="539836"/>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p>
        </p:txBody>
      </p:sp>
      <p:sp>
        <p:nvSpPr>
          <p:cNvPr id="47" name="Pie 24">
            <a:extLst>
              <a:ext uri="{FF2B5EF4-FFF2-40B4-BE49-F238E27FC236}">
                <a16:creationId xmlns:a16="http://schemas.microsoft.com/office/drawing/2014/main" xmlns="" id="{F3A50787-668D-CE5A-DB89-F2CCD2336C98}"/>
              </a:ext>
            </a:extLst>
          </p:cNvPr>
          <p:cNvSpPr/>
          <p:nvPr/>
        </p:nvSpPr>
        <p:spPr>
          <a:xfrm>
            <a:off x="5870775" y="4242323"/>
            <a:ext cx="448205" cy="44572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48" name="Frame 17">
            <a:extLst>
              <a:ext uri="{FF2B5EF4-FFF2-40B4-BE49-F238E27FC236}">
                <a16:creationId xmlns:a16="http://schemas.microsoft.com/office/drawing/2014/main" xmlns="" id="{C8F7006B-3034-E256-66EE-35A866F15157}"/>
              </a:ext>
            </a:extLst>
          </p:cNvPr>
          <p:cNvSpPr/>
          <p:nvPr/>
        </p:nvSpPr>
        <p:spPr>
          <a:xfrm>
            <a:off x="5870775" y="3416123"/>
            <a:ext cx="402692" cy="40269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solidFill>
                <a:schemeClr val="tx1"/>
              </a:solidFill>
            </a:endParaRPr>
          </a:p>
        </p:txBody>
      </p:sp>
      <p:grpSp>
        <p:nvGrpSpPr>
          <p:cNvPr id="49" name="Group 48">
            <a:extLst>
              <a:ext uri="{FF2B5EF4-FFF2-40B4-BE49-F238E27FC236}">
                <a16:creationId xmlns:a16="http://schemas.microsoft.com/office/drawing/2014/main" xmlns="" id="{B66B0F2E-9E71-74C0-D6E2-E52BCA4BF228}"/>
              </a:ext>
            </a:extLst>
          </p:cNvPr>
          <p:cNvGrpSpPr/>
          <p:nvPr/>
        </p:nvGrpSpPr>
        <p:grpSpPr>
          <a:xfrm>
            <a:off x="3635257" y="5539872"/>
            <a:ext cx="5944842" cy="1188455"/>
            <a:chOff x="1062658" y="3922708"/>
            <a:chExt cx="3523675" cy="891341"/>
          </a:xfrm>
        </p:grpSpPr>
        <p:sp>
          <p:nvSpPr>
            <p:cNvPr id="50" name="TextBox 49">
              <a:extLst>
                <a:ext uri="{FF2B5EF4-FFF2-40B4-BE49-F238E27FC236}">
                  <a16:creationId xmlns:a16="http://schemas.microsoft.com/office/drawing/2014/main" xmlns="" id="{F402F8DB-29BD-F821-6FEA-BAD55335927A}"/>
                </a:ext>
              </a:extLst>
            </p:cNvPr>
            <p:cNvSpPr txBox="1"/>
            <p:nvPr/>
          </p:nvSpPr>
          <p:spPr>
            <a:xfrm>
              <a:off x="1062658" y="3922708"/>
              <a:ext cx="3360276" cy="346248"/>
            </a:xfrm>
            <a:prstGeom prst="rect">
              <a:avLst/>
            </a:prstGeom>
            <a:noFill/>
          </p:spPr>
          <p:txBody>
            <a:bodyPr wrap="square" rtlCol="0">
              <a:spAutoFit/>
            </a:bodyPr>
            <a:lstStyle/>
            <a:p>
              <a:r>
                <a:rPr lang="en-US" sz="2400" b="1" dirty="0" err="1">
                  <a:latin typeface="Times New Roman" pitchFamily="18" charset="0"/>
                  <a:ea typeface="+mn-ea"/>
                  <a:cs typeface="Times New Roman" pitchFamily="18" charset="0"/>
                </a:rPr>
                <a:t>Không</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thuộc</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đối</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tượng</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sử</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dụng</a:t>
              </a:r>
              <a:r>
                <a:rPr lang="en-US" sz="2400" b="1" dirty="0">
                  <a:latin typeface="Times New Roman" pitchFamily="18" charset="0"/>
                  <a:ea typeface="+mn-ea"/>
                  <a:cs typeface="Times New Roman" pitchFamily="18" charset="0"/>
                </a:rPr>
                <a:t> NSNN</a:t>
              </a:r>
              <a:endParaRPr lang="en-US" sz="2400" b="1" dirty="0">
                <a:latin typeface="Times New Roman" pitchFamily="18" charset="0"/>
                <a:cs typeface="Times New Roman" pitchFamily="18" charset="0"/>
              </a:endParaRPr>
            </a:p>
          </p:txBody>
        </p:sp>
        <p:sp>
          <p:nvSpPr>
            <p:cNvPr id="51" name="TextBox 50">
              <a:extLst>
                <a:ext uri="{FF2B5EF4-FFF2-40B4-BE49-F238E27FC236}">
                  <a16:creationId xmlns:a16="http://schemas.microsoft.com/office/drawing/2014/main" xmlns="" id="{18E2F843-4708-8420-C1D7-4F3B65944B56}"/>
                </a:ext>
              </a:extLst>
            </p:cNvPr>
            <p:cNvSpPr txBox="1"/>
            <p:nvPr/>
          </p:nvSpPr>
          <p:spPr>
            <a:xfrm>
              <a:off x="1062658" y="4236968"/>
              <a:ext cx="3523675" cy="577081"/>
            </a:xfrm>
            <a:prstGeom prst="rect">
              <a:avLst/>
            </a:prstGeom>
            <a:noFill/>
          </p:spPr>
          <p:txBody>
            <a:bodyPr wrap="square" rtlCol="0">
              <a:spAutoFit/>
            </a:bodyPr>
            <a:lstStyle/>
            <a:p>
              <a:pPr lvl="0"/>
              <a:r>
                <a:rPr lang="en-US" sz="2200" dirty="0" err="1">
                  <a:latin typeface="Times New Roman" pitchFamily="18" charset="0"/>
                  <a:ea typeface="+mn-ea"/>
                  <a:cs typeface="Times New Roman" pitchFamily="18" charset="0"/>
                </a:rPr>
                <a:t>Đối</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tượng</a:t>
              </a:r>
              <a:r>
                <a:rPr lang="en-US" sz="2200" dirty="0">
                  <a:latin typeface="Times New Roman" pitchFamily="18" charset="0"/>
                  <a:ea typeface="+mn-ea"/>
                  <a:cs typeface="Times New Roman" pitchFamily="18" charset="0"/>
                </a:rPr>
                <a:t> THKK </a:t>
              </a:r>
              <a:r>
                <a:rPr lang="en-US" sz="2200" dirty="0" err="1">
                  <a:latin typeface="Times New Roman" pitchFamily="18" charset="0"/>
                  <a:ea typeface="+mn-ea"/>
                  <a:cs typeface="Times New Roman" pitchFamily="18" charset="0"/>
                </a:rPr>
                <a:t>và</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đơn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vị</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tổng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hợp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báo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cáo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thực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hiện</a:t>
              </a:r>
              <a:r>
                <a:rPr lang="en-US" sz="2200" dirty="0">
                  <a:latin typeface="Times New Roman" pitchFamily="18" charset="0"/>
                  <a:ea typeface="+mn-ea"/>
                  <a:cs typeface="Times New Roman" pitchFamily="18" charset="0"/>
                </a:rPr>
                <a:t> chi </a:t>
              </a:r>
              <a:r>
                <a:rPr lang="en-US" sz="2200" dirty="0" err="1">
                  <a:latin typeface="Times New Roman" pitchFamily="18" charset="0"/>
                  <a:ea typeface="+mn-ea"/>
                  <a:cs typeface="Times New Roman" pitchFamily="18" charset="0"/>
                </a:rPr>
                <a:t>trả</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từ</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nguồn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kinh</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phí</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hợp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pháp</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của</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mình</a:t>
              </a:r>
              <a:endParaRPr lang="en-US" sz="2200" dirty="0">
                <a:latin typeface="Times New Roman" pitchFamily="18" charset="0"/>
                <a:cs typeface="Times New Roman" pitchFamily="18" charset="0"/>
              </a:endParaRPr>
            </a:p>
          </p:txBody>
        </p:sp>
      </p:grpSp>
      <p:grpSp>
        <p:nvGrpSpPr>
          <p:cNvPr id="52" name="Group 51">
            <a:extLst>
              <a:ext uri="{FF2B5EF4-FFF2-40B4-BE49-F238E27FC236}">
                <a16:creationId xmlns:a16="http://schemas.microsoft.com/office/drawing/2014/main" xmlns="" id="{4E4C22EF-5FD9-4D50-26E2-ACF7B36E47B5}"/>
              </a:ext>
            </a:extLst>
          </p:cNvPr>
          <p:cNvGrpSpPr/>
          <p:nvPr/>
        </p:nvGrpSpPr>
        <p:grpSpPr>
          <a:xfrm>
            <a:off x="8649496" y="3050907"/>
            <a:ext cx="3434652" cy="1546574"/>
            <a:chOff x="1062658" y="3986014"/>
            <a:chExt cx="2035815" cy="1159930"/>
          </a:xfrm>
        </p:grpSpPr>
        <p:sp>
          <p:nvSpPr>
            <p:cNvPr id="53" name="TextBox 52">
              <a:extLst>
                <a:ext uri="{FF2B5EF4-FFF2-40B4-BE49-F238E27FC236}">
                  <a16:creationId xmlns:a16="http://schemas.microsoft.com/office/drawing/2014/main" xmlns="" id="{C89A0BEA-6518-FB08-F499-F33BFA030299}"/>
                </a:ext>
              </a:extLst>
            </p:cNvPr>
            <p:cNvSpPr txBox="1"/>
            <p:nvPr/>
          </p:nvSpPr>
          <p:spPr>
            <a:xfrm>
              <a:off x="1062658" y="3986014"/>
              <a:ext cx="1954090" cy="346249"/>
            </a:xfrm>
            <a:prstGeom prst="rect">
              <a:avLst/>
            </a:prstGeom>
            <a:noFill/>
          </p:spPr>
          <p:txBody>
            <a:bodyPr wrap="square" rtlCol="0">
              <a:spAutoFit/>
            </a:bodyPr>
            <a:lstStyle/>
            <a:p>
              <a:pPr lvl="0"/>
              <a:r>
                <a:rPr lang="en-US" sz="2400" b="1" dirty="0" err="1">
                  <a:latin typeface="Times New Roman" pitchFamily="18" charset="0"/>
                  <a:ea typeface="+mn-ea"/>
                  <a:cs typeface="Times New Roman" pitchFamily="18" charset="0"/>
                </a:rPr>
                <a:t>Ngân</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sách</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địa</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phương</a:t>
              </a:r>
              <a:endParaRPr lang="en-US" sz="2400" b="1" dirty="0">
                <a:latin typeface="Times New Roman" pitchFamily="18" charset="0"/>
                <a:cs typeface="Times New Roman" pitchFamily="18" charset="0"/>
              </a:endParaRPr>
            </a:p>
          </p:txBody>
        </p:sp>
        <p:sp>
          <p:nvSpPr>
            <p:cNvPr id="54" name="TextBox 53">
              <a:extLst>
                <a:ext uri="{FF2B5EF4-FFF2-40B4-BE49-F238E27FC236}">
                  <a16:creationId xmlns:a16="http://schemas.microsoft.com/office/drawing/2014/main" xmlns="" id="{C7E4376D-6343-8863-088F-78793407934D}"/>
                </a:ext>
              </a:extLst>
            </p:cNvPr>
            <p:cNvSpPr txBox="1"/>
            <p:nvPr/>
          </p:nvSpPr>
          <p:spPr>
            <a:xfrm>
              <a:off x="1062658" y="4314947"/>
              <a:ext cx="2035815" cy="830997"/>
            </a:xfrm>
            <a:prstGeom prst="rect">
              <a:avLst/>
            </a:prstGeom>
            <a:noFill/>
          </p:spPr>
          <p:txBody>
            <a:bodyPr wrap="square" rtlCol="0">
              <a:spAutoFit/>
            </a:bodyPr>
            <a:lstStyle/>
            <a:p>
              <a:r>
                <a:rPr lang="en-US" sz="2200" dirty="0" err="1">
                  <a:latin typeface="Times New Roman" pitchFamily="18" charset="0"/>
                  <a:ea typeface="+mn-ea"/>
                  <a:cs typeface="Times New Roman" pitchFamily="18" charset="0"/>
                </a:rPr>
                <a:t>Bảo</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đảm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các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nhiệm</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vụ</a:t>
              </a:r>
              <a:r>
                <a:rPr lang="en-US" sz="2200" dirty="0">
                  <a:latin typeface="Times New Roman" pitchFamily="18" charset="0"/>
                  <a:ea typeface="+mn-ea"/>
                  <a:cs typeface="Times New Roman" pitchFamily="18" charset="0"/>
                </a:rPr>
                <a:t> do </a:t>
              </a:r>
              <a:r>
                <a:rPr lang="en-US" sz="2200" dirty="0" err="1">
                  <a:latin typeface="Times New Roman" pitchFamily="18" charset="0"/>
                  <a:ea typeface="+mn-ea"/>
                  <a:cs typeface="Times New Roman" pitchFamily="18" charset="0"/>
                </a:rPr>
                <a:t>các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cơ</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quan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tổ</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chức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đơn</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vị</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thuộc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địa</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phương</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thực</a:t>
              </a:r>
              <a:r>
                <a:rPr lang="en-US" sz="2200" dirty="0">
                  <a:latin typeface="Times New Roman" pitchFamily="18" charset="0"/>
                  <a:ea typeface="+mn-ea"/>
                  <a:cs typeface="Times New Roman" pitchFamily="18" charset="0"/>
                </a:rPr>
                <a:t> </a:t>
              </a:r>
              <a:r>
                <a:rPr lang="en-US" sz="2200" dirty="0" err="1">
                  <a:latin typeface="Times New Roman" pitchFamily="18" charset="0"/>
                  <a:ea typeface="+mn-ea"/>
                  <a:cs typeface="Times New Roman" pitchFamily="18" charset="0"/>
                </a:rPr>
                <a:t>hiện</a:t>
              </a:r>
              <a:r>
                <a:rPr lang="en-US" altLang="ko-KR" sz="1200" dirty="0">
                  <a:solidFill>
                    <a:schemeClr val="tx1">
                      <a:lumMod val="75000"/>
                      <a:lumOff val="25000"/>
                    </a:schemeClr>
                  </a:solidFill>
                </a:rPr>
                <a:t> </a:t>
              </a:r>
            </a:p>
          </p:txBody>
        </p:sp>
      </p:grpSp>
      <p:grpSp>
        <p:nvGrpSpPr>
          <p:cNvPr id="55" name="Group 54">
            <a:extLst>
              <a:ext uri="{FF2B5EF4-FFF2-40B4-BE49-F238E27FC236}">
                <a16:creationId xmlns:a16="http://schemas.microsoft.com/office/drawing/2014/main" xmlns="" id="{77A91D27-C954-AAA9-BEE4-CB7F3193DC68}"/>
              </a:ext>
            </a:extLst>
          </p:cNvPr>
          <p:cNvGrpSpPr/>
          <p:nvPr/>
        </p:nvGrpSpPr>
        <p:grpSpPr>
          <a:xfrm>
            <a:off x="212093" y="3057580"/>
            <a:ext cx="3351913" cy="1600438"/>
            <a:chOff x="793284" y="3986014"/>
            <a:chExt cx="1997566" cy="1200328"/>
          </a:xfrm>
        </p:grpSpPr>
        <p:sp>
          <p:nvSpPr>
            <p:cNvPr id="56" name="TextBox 55">
              <a:extLst>
                <a:ext uri="{FF2B5EF4-FFF2-40B4-BE49-F238E27FC236}">
                  <a16:creationId xmlns:a16="http://schemas.microsoft.com/office/drawing/2014/main" xmlns="" id="{4BAE899B-4EC0-076B-0195-18CDDF2083EC}"/>
                </a:ext>
              </a:extLst>
            </p:cNvPr>
            <p:cNvSpPr txBox="1"/>
            <p:nvPr/>
          </p:nvSpPr>
          <p:spPr>
            <a:xfrm>
              <a:off x="852213" y="3986014"/>
              <a:ext cx="1938637" cy="346249"/>
            </a:xfrm>
            <a:prstGeom prst="rect">
              <a:avLst/>
            </a:prstGeom>
            <a:noFill/>
          </p:spPr>
          <p:txBody>
            <a:bodyPr wrap="square" rtlCol="0">
              <a:spAutoFit/>
            </a:bodyPr>
            <a:lstStyle/>
            <a:p>
              <a:pPr lvl="0" algn="r"/>
              <a:r>
                <a:rPr lang="en-US" sz="2400" b="1" dirty="0" err="1">
                  <a:latin typeface="Times New Roman" pitchFamily="18" charset="0"/>
                  <a:ea typeface="+mn-ea"/>
                  <a:cs typeface="Times New Roman" pitchFamily="18" charset="0"/>
                </a:rPr>
                <a:t>Ngân</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sách</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trung</a:t>
              </a:r>
              <a:r>
                <a:rPr lang="en-US" sz="2400" b="1" dirty="0">
                  <a:latin typeface="Times New Roman" pitchFamily="18" charset="0"/>
                  <a:ea typeface="+mn-ea"/>
                  <a:cs typeface="Times New Roman" pitchFamily="18" charset="0"/>
                </a:rPr>
                <a:t> </a:t>
              </a:r>
              <a:r>
                <a:rPr lang="en-US" sz="2400" b="1" dirty="0" err="1">
                  <a:latin typeface="Times New Roman" pitchFamily="18" charset="0"/>
                  <a:ea typeface="+mn-ea"/>
                  <a:cs typeface="Times New Roman" pitchFamily="18" charset="0"/>
                </a:rPr>
                <a:t>ương</a:t>
              </a:r>
              <a:r>
                <a:rPr lang="en-US" sz="2400" b="1" dirty="0">
                  <a:latin typeface="Times New Roman" pitchFamily="18" charset="0"/>
                  <a:ea typeface="+mn-ea"/>
                  <a:cs typeface="Times New Roman" pitchFamily="18" charset="0"/>
                </a:rPr>
                <a:t> </a:t>
              </a:r>
              <a:endParaRPr lang="en-US" sz="2400" b="1" dirty="0">
                <a:latin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xmlns="" id="{7ED49710-F13F-471E-2042-93690B779A58}"/>
                </a:ext>
              </a:extLst>
            </p:cNvPr>
            <p:cNvSpPr txBox="1"/>
            <p:nvPr/>
          </p:nvSpPr>
          <p:spPr>
            <a:xfrm>
              <a:off x="793284" y="4332263"/>
              <a:ext cx="1995346" cy="854079"/>
            </a:xfrm>
            <a:prstGeom prst="rect">
              <a:avLst/>
            </a:prstGeom>
            <a:noFill/>
          </p:spPr>
          <p:txBody>
            <a:bodyPr wrap="square" rtlCol="0">
              <a:spAutoFit/>
            </a:bodyPr>
            <a:lstStyle/>
            <a:p>
              <a:pPr algn="r"/>
              <a:r>
                <a:rPr lang="en-US" sz="2200" dirty="0" err="1">
                  <a:latin typeface="Times New Roman" panose="02020603050405020304" pitchFamily="18" charset="0"/>
                  <a:cs typeface="Times New Roman" pitchFamily="18" charset="0"/>
                </a:rPr>
                <a:t>Bảo</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đảm</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các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nhiệm</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vụ</a:t>
              </a:r>
              <a:r>
                <a:rPr lang="en-US" sz="2200" dirty="0">
                  <a:latin typeface="Times New Roman" panose="02020603050405020304" pitchFamily="18" charset="0"/>
                  <a:cs typeface="Times New Roman" pitchFamily="18" charset="0"/>
                </a:rPr>
                <a:t> do </a:t>
              </a:r>
              <a:r>
                <a:rPr lang="en-US" sz="2200" dirty="0" err="1">
                  <a:latin typeface="Times New Roman" panose="02020603050405020304" pitchFamily="18" charset="0"/>
                  <a:cs typeface="Times New Roman" pitchFamily="18" charset="0"/>
                </a:rPr>
                <a:t>các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cơ</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quan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tổ</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chức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đơn</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vị</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thuộc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trung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ương</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thực</a:t>
              </a:r>
              <a:r>
                <a:rPr lang="en-US" sz="2200" dirty="0">
                  <a:latin typeface="Times New Roman" panose="02020603050405020304" pitchFamily="18" charset="0"/>
                  <a:cs typeface="Times New Roman" pitchFamily="18" charset="0"/>
                </a:rPr>
                <a:t> </a:t>
              </a:r>
              <a:r>
                <a:rPr lang="en-US" sz="2200" dirty="0" err="1">
                  <a:latin typeface="Times New Roman" panose="02020603050405020304" pitchFamily="18" charset="0"/>
                  <a:cs typeface="Times New Roman" pitchFamily="18" charset="0"/>
                </a:rPr>
                <a:t>hiện</a:t>
              </a:r>
              <a:r>
                <a:rPr lang="en-US" altLang="ko-KR" sz="240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417767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BE1072-1C02-7096-E52D-4D1C402283C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57C68131-F153-42AB-1801-3BCE461A43A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9EF5BD80-5E69-6BD6-B529-E8175A06AC3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6F685619-6E92-CAE5-E704-74A34C4962EF}"/>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8855401A-2966-BE1E-1CAD-4B8CDE18B6E6}"/>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15854EF7-FC88-AD19-E288-F0F4C9362EAE}"/>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KINH PHÍ THỰC HIỆN</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E1934583-007A-3F96-E299-64BEDBCDC566}"/>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ight Arrow 1">
            <a:extLst>
              <a:ext uri="{FF2B5EF4-FFF2-40B4-BE49-F238E27FC236}">
                <a16:creationId xmlns:a16="http://schemas.microsoft.com/office/drawing/2014/main" xmlns="" id="{4A04C9EE-78E5-8466-27B1-BF33775CA83A}"/>
              </a:ext>
            </a:extLst>
          </p:cNvPr>
          <p:cNvSpPr/>
          <p:nvPr/>
        </p:nvSpPr>
        <p:spPr>
          <a:xfrm>
            <a:off x="3491880" y="4160696"/>
            <a:ext cx="3264026" cy="2352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a:p>
        </p:txBody>
      </p:sp>
      <p:sp>
        <p:nvSpPr>
          <p:cNvPr id="3" name="Rectangle 2">
            <a:extLst>
              <a:ext uri="{FF2B5EF4-FFF2-40B4-BE49-F238E27FC236}">
                <a16:creationId xmlns:a16="http://schemas.microsoft.com/office/drawing/2014/main" xmlns="" id="{DD0D32F5-DA3E-8A19-F24B-57F72BED186F}"/>
              </a:ext>
            </a:extLst>
          </p:cNvPr>
          <p:cNvSpPr/>
          <p:nvPr/>
        </p:nvSpPr>
        <p:spPr>
          <a:xfrm>
            <a:off x="140646" y="3718700"/>
            <a:ext cx="3320004" cy="28803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200"/>
          </a:p>
        </p:txBody>
      </p:sp>
      <p:sp>
        <p:nvSpPr>
          <p:cNvPr id="10" name="Rectangle 9">
            <a:extLst>
              <a:ext uri="{FF2B5EF4-FFF2-40B4-BE49-F238E27FC236}">
                <a16:creationId xmlns:a16="http://schemas.microsoft.com/office/drawing/2014/main" xmlns="" id="{12CFCBCD-3E49-BB22-B086-805BF19B05D2}"/>
              </a:ext>
            </a:extLst>
          </p:cNvPr>
          <p:cNvSpPr/>
          <p:nvPr/>
        </p:nvSpPr>
        <p:spPr>
          <a:xfrm>
            <a:off x="467544" y="1268760"/>
            <a:ext cx="4824536"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200" dirty="0">
                <a:latin typeface="Times New Roman" pitchFamily="18" charset="0"/>
                <a:cs typeface="Times New Roman" pitchFamily="18" charset="0"/>
              </a:rPr>
              <a:t>Trường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dự</a:t>
            </a:r>
            <a:r>
              <a:rPr lang="en-US" sz="2200" dirty="0">
                <a:latin typeface="Times New Roman" pitchFamily="18" charset="0"/>
                <a:cs typeface="Times New Roman" pitchFamily="18" charset="0"/>
              </a:rPr>
              <a:t> toán </a:t>
            </a:r>
            <a:r>
              <a:rPr lang="en-US" sz="2200" dirty="0" err="1">
                <a:latin typeface="Times New Roman" pitchFamily="18" charset="0"/>
                <a:cs typeface="Times New Roman" pitchFamily="18" charset="0"/>
              </a:rPr>
              <a:t>ngân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phê</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duyệt</a:t>
            </a:r>
            <a:endParaRPr lang="en-US" sz="2200" dirty="0">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95E47669-A230-804C-4837-748E435A60A0}"/>
              </a:ext>
            </a:extLst>
          </p:cNvPr>
          <p:cNvSpPr/>
          <p:nvPr/>
        </p:nvSpPr>
        <p:spPr>
          <a:xfrm>
            <a:off x="6804715" y="2568241"/>
            <a:ext cx="4752528"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kinh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phép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chi </a:t>
            </a:r>
            <a:r>
              <a:rPr lang="en-US" sz="2200" dirty="0" err="1">
                <a:latin typeface="Times New Roman" pitchFamily="18" charset="0"/>
                <a:cs typeface="Times New Roman" pitchFamily="18" charset="0"/>
              </a:rPr>
              <a:t>trả</a:t>
            </a:r>
            <a:r>
              <a:rPr lang="en-US" sz="2200" dirty="0">
                <a:latin typeface="Times New Roman" pitchFamily="18" charset="0"/>
                <a:cs typeface="Times New Roman" pitchFamily="18" charset="0"/>
              </a:rPr>
              <a:t>.</a:t>
            </a:r>
            <a:endParaRPr lang="en-US" sz="2200" dirty="0"/>
          </a:p>
        </p:txBody>
      </p:sp>
      <p:sp>
        <p:nvSpPr>
          <p:cNvPr id="12" name="Rectangle 11">
            <a:extLst>
              <a:ext uri="{FF2B5EF4-FFF2-40B4-BE49-F238E27FC236}">
                <a16:creationId xmlns:a16="http://schemas.microsoft.com/office/drawing/2014/main" xmlns="" id="{45461F63-E8DE-24AB-E14B-4A33EE0DAFAB}"/>
              </a:ext>
            </a:extLst>
          </p:cNvPr>
          <p:cNvSpPr/>
          <p:nvPr/>
        </p:nvSpPr>
        <p:spPr>
          <a:xfrm>
            <a:off x="6804716" y="1268760"/>
            <a:ext cx="4752528"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trung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phương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bổ</a:t>
            </a:r>
            <a:r>
              <a:rPr lang="en-US" sz="2200" dirty="0">
                <a:latin typeface="Times New Roman" pitchFamily="18" charset="0"/>
                <a:cs typeface="Times New Roman" pitchFamily="18" charset="0"/>
              </a:rPr>
              <a:t> sung </a:t>
            </a:r>
            <a:r>
              <a:rPr lang="en-US" sz="2200" dirty="0" err="1">
                <a:latin typeface="Times New Roman" pitchFamily="18" charset="0"/>
                <a:cs typeface="Times New Roman" pitchFamily="18" charset="0"/>
              </a:rPr>
              <a:t>dự</a:t>
            </a:r>
            <a:r>
              <a:rPr lang="en-US" sz="2200" dirty="0">
                <a:latin typeface="Times New Roman" pitchFamily="18" charset="0"/>
                <a:cs typeface="Times New Roman" pitchFamily="18" charset="0"/>
              </a:rPr>
              <a:t> toán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pháp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endParaRPr lang="en-US" sz="2200" dirty="0"/>
          </a:p>
        </p:txBody>
      </p:sp>
      <p:sp>
        <p:nvSpPr>
          <p:cNvPr id="13" name="Rectangle 12">
            <a:extLst>
              <a:ext uri="{FF2B5EF4-FFF2-40B4-BE49-F238E27FC236}">
                <a16:creationId xmlns:a16="http://schemas.microsoft.com/office/drawing/2014/main" xmlns="" id="{CABA9600-5472-16BD-6E3D-EA87B94A34CA}"/>
              </a:ext>
            </a:extLst>
          </p:cNvPr>
          <p:cNvSpPr/>
          <p:nvPr/>
        </p:nvSpPr>
        <p:spPr>
          <a:xfrm>
            <a:off x="482788" y="2587574"/>
            <a:ext cx="4824536"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200" dirty="0">
                <a:solidFill>
                  <a:schemeClr val="dk1"/>
                </a:solidFill>
                <a:latin typeface="Times New Roman" pitchFamily="18" charset="0"/>
                <a:cs typeface="Times New Roman" pitchFamily="18" charset="0"/>
              </a:rPr>
              <a:t>Trường </a:t>
            </a:r>
            <a:r>
              <a:rPr lang="en-US" sz="2200" dirty="0" err="1">
                <a:solidFill>
                  <a:schemeClr val="dk1"/>
                </a:solidFill>
                <a:latin typeface="Times New Roman" pitchFamily="18" charset="0"/>
                <a:cs typeface="Times New Roman" pitchFamily="18" charset="0"/>
              </a:rPr>
              <a:t>hợp</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chưa</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được</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phê</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duyệt</a:t>
            </a:r>
            <a:r>
              <a:rPr lang="en-US" sz="2200" dirty="0">
                <a:solidFill>
                  <a:schemeClr val="dk1"/>
                </a:solidFill>
                <a:latin typeface="Times New Roman" pitchFamily="18" charset="0"/>
                <a:cs typeface="Times New Roman" pitchFamily="18" charset="0"/>
              </a:rPr>
              <a:t> </a:t>
            </a:r>
            <a:r>
              <a:rPr lang="en-US" sz="2200" dirty="0" err="1">
                <a:solidFill>
                  <a:schemeClr val="dk1"/>
                </a:solidFill>
                <a:latin typeface="Times New Roman" pitchFamily="18" charset="0"/>
                <a:cs typeface="Times New Roman" pitchFamily="18" charset="0"/>
              </a:rPr>
              <a:t>bổ</a:t>
            </a:r>
            <a:r>
              <a:rPr lang="en-US" sz="2200" dirty="0">
                <a:solidFill>
                  <a:schemeClr val="dk1"/>
                </a:solidFill>
                <a:latin typeface="Times New Roman" pitchFamily="18" charset="0"/>
                <a:cs typeface="Times New Roman" pitchFamily="18" charset="0"/>
              </a:rPr>
              <a:t> sung </a:t>
            </a:r>
            <a:r>
              <a:rPr lang="en-US" sz="2200" dirty="0" err="1">
                <a:solidFill>
                  <a:schemeClr val="dk1"/>
                </a:solidFill>
                <a:latin typeface="Times New Roman" pitchFamily="18" charset="0"/>
                <a:cs typeface="Times New Roman" pitchFamily="18" charset="0"/>
              </a:rPr>
              <a:t>dự</a:t>
            </a:r>
            <a:r>
              <a:rPr lang="en-US" sz="2200" dirty="0">
                <a:solidFill>
                  <a:schemeClr val="dk1"/>
                </a:solidFill>
                <a:latin typeface="Times New Roman" pitchFamily="18" charset="0"/>
                <a:cs typeface="Times New Roman" pitchFamily="18" charset="0"/>
              </a:rPr>
              <a:t> toán</a:t>
            </a:r>
          </a:p>
        </p:txBody>
      </p:sp>
      <p:sp>
        <p:nvSpPr>
          <p:cNvPr id="14" name="Right Arrow 13">
            <a:extLst>
              <a:ext uri="{FF2B5EF4-FFF2-40B4-BE49-F238E27FC236}">
                <a16:creationId xmlns:a16="http://schemas.microsoft.com/office/drawing/2014/main" xmlns="" id="{7D6BFB26-AFDA-9160-267E-563B236E5AD6}"/>
              </a:ext>
            </a:extLst>
          </p:cNvPr>
          <p:cNvSpPr/>
          <p:nvPr/>
        </p:nvSpPr>
        <p:spPr>
          <a:xfrm>
            <a:off x="5597986" y="1688408"/>
            <a:ext cx="1008112"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a:p>
        </p:txBody>
      </p:sp>
      <p:sp>
        <p:nvSpPr>
          <p:cNvPr id="15" name="Right Arrow 14">
            <a:extLst>
              <a:ext uri="{FF2B5EF4-FFF2-40B4-BE49-F238E27FC236}">
                <a16:creationId xmlns:a16="http://schemas.microsoft.com/office/drawing/2014/main" xmlns="" id="{67FE6F34-24E9-CAC6-B980-D27BCA6D38C3}"/>
              </a:ext>
            </a:extLst>
          </p:cNvPr>
          <p:cNvSpPr/>
          <p:nvPr/>
        </p:nvSpPr>
        <p:spPr>
          <a:xfrm>
            <a:off x="5597986" y="2801674"/>
            <a:ext cx="1008112" cy="28803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200"/>
          </a:p>
        </p:txBody>
      </p:sp>
      <p:sp>
        <p:nvSpPr>
          <p:cNvPr id="16" name="TextBox 15">
            <a:extLst>
              <a:ext uri="{FF2B5EF4-FFF2-40B4-BE49-F238E27FC236}">
                <a16:creationId xmlns:a16="http://schemas.microsoft.com/office/drawing/2014/main" xmlns="" id="{6EA0D466-9329-0474-58F5-64969776C4A5}"/>
              </a:ext>
            </a:extLst>
          </p:cNvPr>
          <p:cNvSpPr txBox="1"/>
          <p:nvPr/>
        </p:nvSpPr>
        <p:spPr>
          <a:xfrm>
            <a:off x="228347" y="3786379"/>
            <a:ext cx="3091626"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200" b="1" dirty="0">
                <a:latin typeface="Times New Roman" pitchFamily="18" charset="0"/>
                <a:cs typeface="Times New Roman" pitchFamily="18" charset="0"/>
              </a:rPr>
              <a:t>CHI PHỤC VỤ </a:t>
            </a:r>
          </a:p>
          <a:p>
            <a:pPr algn="ctr"/>
            <a:r>
              <a:rPr lang="en-US" sz="2200" b="1" dirty="0">
                <a:latin typeface="Times New Roman" pitchFamily="18" charset="0"/>
                <a:cs typeface="Times New Roman" pitchFamily="18" charset="0"/>
              </a:rPr>
              <a:t>CÔNG TÁC KIỂM KÊ</a:t>
            </a:r>
          </a:p>
        </p:txBody>
      </p:sp>
      <p:sp>
        <p:nvSpPr>
          <p:cNvPr id="17" name="Rectangle 16">
            <a:extLst>
              <a:ext uri="{FF2B5EF4-FFF2-40B4-BE49-F238E27FC236}">
                <a16:creationId xmlns:a16="http://schemas.microsoft.com/office/drawing/2014/main" xmlns="" id="{4FE00304-FCE0-1F95-9452-0E49E3E745CF}"/>
              </a:ext>
            </a:extLst>
          </p:cNvPr>
          <p:cNvSpPr/>
          <p:nvPr/>
        </p:nvSpPr>
        <p:spPr>
          <a:xfrm>
            <a:off x="1623010" y="5421907"/>
            <a:ext cx="1500732" cy="4308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huấn</a:t>
            </a:r>
            <a:r>
              <a:rPr lang="en-US" sz="2200" dirty="0">
                <a:latin typeface="Times New Roman" pitchFamily="18" charset="0"/>
                <a:cs typeface="Times New Roman" pitchFamily="18" charset="0"/>
              </a:rPr>
              <a:t>,…</a:t>
            </a:r>
            <a:endParaRPr lang="en-US" sz="2200" dirty="0"/>
          </a:p>
        </p:txBody>
      </p:sp>
      <p:sp>
        <p:nvSpPr>
          <p:cNvPr id="18" name="Rectangle 17">
            <a:extLst>
              <a:ext uri="{FF2B5EF4-FFF2-40B4-BE49-F238E27FC236}">
                <a16:creationId xmlns:a16="http://schemas.microsoft.com/office/drawing/2014/main" xmlns="" id="{6DACEAEA-F253-6328-1BC7-8E40A8205BC0}"/>
              </a:ext>
            </a:extLst>
          </p:cNvPr>
          <p:cNvSpPr/>
          <p:nvPr/>
        </p:nvSpPr>
        <p:spPr>
          <a:xfrm>
            <a:off x="412941" y="4775505"/>
            <a:ext cx="1563248" cy="4308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200" dirty="0" err="1">
                <a:latin typeface="Times New Roman" pitchFamily="18" charset="0"/>
                <a:cs typeface="Times New Roman" pitchFamily="18" charset="0"/>
              </a:rPr>
              <a:t>công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phí</a:t>
            </a:r>
            <a:endParaRPr lang="en-US" sz="2200" dirty="0"/>
          </a:p>
        </p:txBody>
      </p:sp>
      <p:sp>
        <p:nvSpPr>
          <p:cNvPr id="19" name="Rectangle 18">
            <a:extLst>
              <a:ext uri="{FF2B5EF4-FFF2-40B4-BE49-F238E27FC236}">
                <a16:creationId xmlns:a16="http://schemas.microsoft.com/office/drawing/2014/main" xmlns="" id="{9D55E7EC-B15F-6E1C-8D5A-1685AC440E49}"/>
              </a:ext>
            </a:extLst>
          </p:cNvPr>
          <p:cNvSpPr/>
          <p:nvPr/>
        </p:nvSpPr>
        <p:spPr>
          <a:xfrm>
            <a:off x="398874" y="5421907"/>
            <a:ext cx="1117614" cy="43088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nghị</a:t>
            </a:r>
            <a:endParaRPr lang="en-US" sz="2200" dirty="0"/>
          </a:p>
        </p:txBody>
      </p:sp>
      <p:sp>
        <p:nvSpPr>
          <p:cNvPr id="20" name="Rectangle 19">
            <a:extLst>
              <a:ext uri="{FF2B5EF4-FFF2-40B4-BE49-F238E27FC236}">
                <a16:creationId xmlns:a16="http://schemas.microsoft.com/office/drawing/2014/main" xmlns="" id="{63005746-7DF7-B783-C5B8-9453B73E90AF}"/>
              </a:ext>
            </a:extLst>
          </p:cNvPr>
          <p:cNvSpPr/>
          <p:nvPr/>
        </p:nvSpPr>
        <p:spPr>
          <a:xfrm>
            <a:off x="2081525" y="4783636"/>
            <a:ext cx="1101584" cy="43088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200" dirty="0" err="1">
                <a:latin typeface="Times New Roman" pitchFamily="18" charset="0"/>
                <a:cs typeface="Times New Roman" pitchFamily="18" charset="0"/>
              </a:rPr>
              <a:t>hội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thảo</a:t>
            </a:r>
            <a:endParaRPr lang="en-US" sz="2200" dirty="0"/>
          </a:p>
        </p:txBody>
      </p:sp>
      <p:sp>
        <p:nvSpPr>
          <p:cNvPr id="21" name="Rectangle 20">
            <a:extLst>
              <a:ext uri="{FF2B5EF4-FFF2-40B4-BE49-F238E27FC236}">
                <a16:creationId xmlns:a16="http://schemas.microsoft.com/office/drawing/2014/main" xmlns="" id="{211ABDDF-942D-0BBD-6FFF-BD300E43CB70}"/>
              </a:ext>
            </a:extLst>
          </p:cNvPr>
          <p:cNvSpPr/>
          <p:nvPr/>
        </p:nvSpPr>
        <p:spPr>
          <a:xfrm>
            <a:off x="4103690" y="3724124"/>
            <a:ext cx="18002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200" b="1" dirty="0" err="1">
                <a:latin typeface="Times New Roman" pitchFamily="18" charset="0"/>
                <a:cs typeface="Times New Roman" pitchFamily="18" charset="0"/>
              </a:rPr>
              <a:t>Đã</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endParaRPr lang="en-US" sz="2200" dirty="0"/>
          </a:p>
        </p:txBody>
      </p:sp>
      <p:sp>
        <p:nvSpPr>
          <p:cNvPr id="22" name="Rectangle 21">
            <a:extLst>
              <a:ext uri="{FF2B5EF4-FFF2-40B4-BE49-F238E27FC236}">
                <a16:creationId xmlns:a16="http://schemas.microsoft.com/office/drawing/2014/main" xmlns="" id="{B28ED4F6-CCB8-7974-72D8-DC6D4A4E3411}"/>
              </a:ext>
            </a:extLst>
          </p:cNvPr>
          <p:cNvSpPr/>
          <p:nvPr/>
        </p:nvSpPr>
        <p:spPr>
          <a:xfrm>
            <a:off x="6852074" y="3727626"/>
            <a:ext cx="4752528" cy="110799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endParaRPr lang="en-US" sz="2200" dirty="0"/>
          </a:p>
        </p:txBody>
      </p:sp>
      <p:sp>
        <p:nvSpPr>
          <p:cNvPr id="23" name="Rectangle 22">
            <a:extLst>
              <a:ext uri="{FF2B5EF4-FFF2-40B4-BE49-F238E27FC236}">
                <a16:creationId xmlns:a16="http://schemas.microsoft.com/office/drawing/2014/main" xmlns="" id="{E54EF221-B71F-6DD9-EF3F-8ABF7EDCA391}"/>
              </a:ext>
            </a:extLst>
          </p:cNvPr>
          <p:cNvSpPr/>
          <p:nvPr/>
        </p:nvSpPr>
        <p:spPr>
          <a:xfrm>
            <a:off x="6852074" y="5222317"/>
            <a:ext cx="4752527" cy="144655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CQ, TC, ĐV, DN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chi,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tài</a:t>
            </a:r>
            <a:r>
              <a:rPr lang="en-US" sz="2200" dirty="0">
                <a:latin typeface="Times New Roman" pitchFamily="18" charset="0"/>
                <a:cs typeface="Times New Roman" pitchFamily="18" charset="0"/>
              </a:rPr>
              <a:t> chính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chịu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endParaRPr lang="en-US" sz="2200" dirty="0"/>
          </a:p>
        </p:txBody>
      </p:sp>
      <p:sp>
        <p:nvSpPr>
          <p:cNvPr id="24" name="Rectangle 23">
            <a:extLst>
              <a:ext uri="{FF2B5EF4-FFF2-40B4-BE49-F238E27FC236}">
                <a16:creationId xmlns:a16="http://schemas.microsoft.com/office/drawing/2014/main" xmlns="" id="{23F5C52D-D676-0C01-C447-BE704D9D5D1F}"/>
              </a:ext>
            </a:extLst>
          </p:cNvPr>
          <p:cNvSpPr/>
          <p:nvPr/>
        </p:nvSpPr>
        <p:spPr>
          <a:xfrm>
            <a:off x="795597" y="6045930"/>
            <a:ext cx="1978427" cy="430887"/>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dirty="0">
                <a:latin typeface="Times New Roman" pitchFamily="18" charset="0"/>
                <a:cs typeface="Times New Roman" pitchFamily="18" charset="0"/>
              </a:rPr>
              <a:t>Chi </a:t>
            </a:r>
            <a:r>
              <a:rPr lang="en-US" sz="2200" dirty="0" err="1">
                <a:latin typeface="Times New Roman" pitchFamily="18" charset="0"/>
                <a:cs typeface="Times New Roman" pitchFamily="18" charset="0"/>
              </a:rPr>
              <a:t>phí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a:t>
            </a:r>
            <a:endParaRPr lang="en-US" sz="2200" dirty="0"/>
          </a:p>
        </p:txBody>
      </p:sp>
      <p:sp>
        <p:nvSpPr>
          <p:cNvPr id="25" name="Right Arrow 24">
            <a:extLst>
              <a:ext uri="{FF2B5EF4-FFF2-40B4-BE49-F238E27FC236}">
                <a16:creationId xmlns:a16="http://schemas.microsoft.com/office/drawing/2014/main" xmlns="" id="{1BF09521-886D-132B-2254-738FD91D48BD}"/>
              </a:ext>
            </a:extLst>
          </p:cNvPr>
          <p:cNvSpPr/>
          <p:nvPr/>
        </p:nvSpPr>
        <p:spPr>
          <a:xfrm>
            <a:off x="3467956" y="5827989"/>
            <a:ext cx="3264026" cy="2352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200"/>
          </a:p>
        </p:txBody>
      </p:sp>
      <p:sp>
        <p:nvSpPr>
          <p:cNvPr id="26" name="Rectangle 25">
            <a:extLst>
              <a:ext uri="{FF2B5EF4-FFF2-40B4-BE49-F238E27FC236}">
                <a16:creationId xmlns:a16="http://schemas.microsoft.com/office/drawing/2014/main" xmlns="" id="{8DA6DD4B-63EB-93AD-CEDC-BEBEEDFE0C51}"/>
              </a:ext>
            </a:extLst>
          </p:cNvPr>
          <p:cNvSpPr/>
          <p:nvPr/>
        </p:nvSpPr>
        <p:spPr>
          <a:xfrm>
            <a:off x="4115781" y="5391133"/>
            <a:ext cx="1800200"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200" b="1" dirty="0">
                <a:latin typeface="Times New Roman" pitchFamily="18" charset="0"/>
                <a:cs typeface="Times New Roman" pitchFamily="18" charset="0"/>
              </a:rPr>
              <a:t>Ch</a:t>
            </a:r>
            <a:r>
              <a:rPr lang="vi-VN" sz="2200" b="1" dirty="0">
                <a:latin typeface="Times New Roman" pitchFamily="18" charset="0"/>
                <a:cs typeface="Times New Roman" pitchFamily="18" charset="0"/>
              </a:rPr>
              <a:t>ư</a:t>
            </a:r>
            <a:r>
              <a:rPr lang="en-US" sz="2200" b="1" dirty="0">
                <a:latin typeface="Times New Roman" pitchFamily="18" charset="0"/>
                <a:cs typeface="Times New Roman" pitchFamily="18" charset="0"/>
              </a:rPr>
              <a:t>a </a:t>
            </a:r>
            <a:r>
              <a:rPr lang="en-US" sz="2200" b="1" dirty="0" err="1">
                <a:latin typeface="Times New Roman" pitchFamily="18" charset="0"/>
                <a:cs typeface="Times New Roman" pitchFamily="18" charset="0"/>
              </a:rPr>
              <a:t>có</a:t>
            </a:r>
            <a:r>
              <a:rPr lang="en-US" sz="2200" b="1"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mức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endParaRPr lang="en-US" sz="2200" dirty="0"/>
          </a:p>
        </p:txBody>
      </p:sp>
    </p:spTree>
    <p:extLst>
      <p:ext uri="{BB962C8B-B14F-4D97-AF65-F5344CB8AC3E}">
        <p14:creationId xmlns:p14="http://schemas.microsoft.com/office/powerpoint/2010/main" val="140643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7758651-F6A1-4889-E645-33BF8A013098}"/>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A26AEA87-15F2-075E-9E4F-2C328DE0417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FEEBE895-63BA-F6F3-F1D0-B34E9260E2D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99CE1950-6EA3-4C48-DF73-8D5F1930D188}"/>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EDE0D928-707E-8DDA-4D55-CF8F5C961E4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E3E34A4B-6EF7-C4BD-B264-F960DAA9B957}"/>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TỔ CHỨC THỰC HIỆN</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F743825F-D6AA-9E8F-9D2A-584C9CABB826}"/>
              </a:ext>
            </a:extLst>
          </p:cNvPr>
          <p:cNvCxnSpPr>
            <a:cxnSpLocks/>
          </p:cNvCxnSpPr>
          <p:nvPr/>
        </p:nvCxnSpPr>
        <p:spPr>
          <a:xfrm>
            <a:off x="5086350" y="512797"/>
            <a:ext cx="710565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8" name="组合 57">
            <a:extLst>
              <a:ext uri="{FF2B5EF4-FFF2-40B4-BE49-F238E27FC236}">
                <a16:creationId xmlns:a16="http://schemas.microsoft.com/office/drawing/2014/main" xmlns="" id="{D36EFF7B-FCC2-F8E5-4A7E-796049C8A8B2}"/>
              </a:ext>
            </a:extLst>
          </p:cNvPr>
          <p:cNvGrpSpPr/>
          <p:nvPr/>
        </p:nvGrpSpPr>
        <p:grpSpPr>
          <a:xfrm>
            <a:off x="890591" y="1805825"/>
            <a:ext cx="3781422" cy="3394825"/>
            <a:chOff x="890591" y="1805825"/>
            <a:chExt cx="4512014" cy="3900117"/>
          </a:xfrm>
        </p:grpSpPr>
        <p:sp>
          <p:nvSpPr>
            <p:cNvPr id="28" name="矩形 27">
              <a:extLst>
                <a:ext uri="{FF2B5EF4-FFF2-40B4-BE49-F238E27FC236}">
                  <a16:creationId xmlns:a16="http://schemas.microsoft.com/office/drawing/2014/main" xmlns="" id="{B63F768D-58B1-C1D6-9CD5-1142A2833F26}"/>
                </a:ext>
              </a:extLst>
            </p:cNvPr>
            <p:cNvSpPr/>
            <p:nvPr/>
          </p:nvSpPr>
          <p:spPr>
            <a:xfrm>
              <a:off x="1374635" y="1805825"/>
              <a:ext cx="4027970" cy="3532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a:extLst>
                <a:ext uri="{FF2B5EF4-FFF2-40B4-BE49-F238E27FC236}">
                  <a16:creationId xmlns:a16="http://schemas.microsoft.com/office/drawing/2014/main" xmlns="" id="{65034289-0658-0DA7-7753-8677EAC116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893" r="1" b="8355"/>
            <a:stretch/>
          </p:blipFill>
          <p:spPr>
            <a:xfrm>
              <a:off x="890591" y="1999211"/>
              <a:ext cx="4316759" cy="3706731"/>
            </a:xfrm>
            <a:prstGeom prst="rect">
              <a:avLst/>
            </a:prstGeom>
          </p:spPr>
        </p:pic>
      </p:grpSp>
      <p:grpSp>
        <p:nvGrpSpPr>
          <p:cNvPr id="30" name="组合 6">
            <a:extLst>
              <a:ext uri="{FF2B5EF4-FFF2-40B4-BE49-F238E27FC236}">
                <a16:creationId xmlns:a16="http://schemas.microsoft.com/office/drawing/2014/main" xmlns="" id="{95F08909-37DF-B975-7129-1F3616CA32AD}"/>
              </a:ext>
            </a:extLst>
          </p:cNvPr>
          <p:cNvGrpSpPr>
            <a:grpSpLocks/>
          </p:cNvGrpSpPr>
          <p:nvPr/>
        </p:nvGrpSpPr>
        <p:grpSpPr bwMode="auto">
          <a:xfrm>
            <a:off x="6293782" y="1254928"/>
            <a:ext cx="500648" cy="500647"/>
            <a:chOff x="6381750" y="1592263"/>
            <a:chExt cx="798512" cy="798512"/>
          </a:xfrm>
        </p:grpSpPr>
        <p:sp>
          <p:nvSpPr>
            <p:cNvPr id="31" name="椭圆 30">
              <a:extLst>
                <a:ext uri="{FF2B5EF4-FFF2-40B4-BE49-F238E27FC236}">
                  <a16:creationId xmlns:a16="http://schemas.microsoft.com/office/drawing/2014/main" xmlns="" id="{691A9C3B-4594-7B59-8060-D9153A4E5510}"/>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32" name="组合 10">
              <a:extLst>
                <a:ext uri="{FF2B5EF4-FFF2-40B4-BE49-F238E27FC236}">
                  <a16:creationId xmlns:a16="http://schemas.microsoft.com/office/drawing/2014/main" xmlns="" id="{FF59AD2E-A1DE-8A7D-8CB3-5F5241311CD2}"/>
                </a:ext>
              </a:extLst>
            </p:cNvPr>
            <p:cNvGrpSpPr>
              <a:grpSpLocks/>
            </p:cNvGrpSpPr>
            <p:nvPr/>
          </p:nvGrpSpPr>
          <p:grpSpPr bwMode="auto">
            <a:xfrm>
              <a:off x="6558359" y="1829623"/>
              <a:ext cx="445294" cy="374279"/>
              <a:chOff x="8477250" y="2749366"/>
              <a:chExt cx="1047750" cy="880656"/>
            </a:xfrm>
          </p:grpSpPr>
          <p:cxnSp>
            <p:nvCxnSpPr>
              <p:cNvPr id="33" name="直接连接符 32">
                <a:extLst>
                  <a:ext uri="{FF2B5EF4-FFF2-40B4-BE49-F238E27FC236}">
                    <a16:creationId xmlns:a16="http://schemas.microsoft.com/office/drawing/2014/main" xmlns="" id="{A96B2B46-7FC5-E587-417F-823E9E822824}"/>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C357F999-5315-5A8B-ECCA-C44C98F329E1}"/>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5" name="文本框 34">
            <a:extLst>
              <a:ext uri="{FF2B5EF4-FFF2-40B4-BE49-F238E27FC236}">
                <a16:creationId xmlns:a16="http://schemas.microsoft.com/office/drawing/2014/main" xmlns="" id="{2AB304D2-8CDC-10A0-6408-04E039087C22}"/>
              </a:ext>
            </a:extLst>
          </p:cNvPr>
          <p:cNvSpPr txBox="1"/>
          <p:nvPr/>
        </p:nvSpPr>
        <p:spPr>
          <a:xfrm>
            <a:off x="4965188" y="2458417"/>
            <a:ext cx="3180122" cy="3847207"/>
          </a:xfrm>
          <a:prstGeom prst="rect">
            <a:avLst/>
          </a:prstGeom>
          <a:noFill/>
        </p:spPr>
        <p:txBody>
          <a:bodyPr wrap="square" rtlCol="0">
            <a:spAutoFit/>
          </a:bodyPr>
          <a:lstStyle/>
          <a:p>
            <a:pPr marL="285750" lvl="0" indent="-285750" algn="just">
              <a:spcBef>
                <a:spcPts val="600"/>
              </a:spcBef>
              <a:buFont typeface="Arial" panose="020B0604020202020204" pitchFamily="34" charset="0"/>
              <a:buChar char="•"/>
            </a:pPr>
            <a:r>
              <a:rPr lang="en-US" dirty="0">
                <a:latin typeface="Montserrat" pitchFamily="2" charset="77"/>
                <a:cs typeface="Times New Roman" pitchFamily="18" charset="0"/>
              </a:rPr>
              <a:t>Thành </a:t>
            </a:r>
            <a:r>
              <a:rPr lang="en-US" dirty="0" err="1">
                <a:latin typeface="Montserrat" pitchFamily="2" charset="77"/>
                <a:cs typeface="Times New Roman" pitchFamily="18" charset="0"/>
              </a:rPr>
              <a:t>lập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Tổ</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hiện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do </a:t>
            </a:r>
            <a:r>
              <a:rPr lang="en-US" dirty="0" err="1">
                <a:latin typeface="Montserrat" pitchFamily="2" charset="77"/>
                <a:cs typeface="Times New Roman" pitchFamily="18" charset="0"/>
              </a:rPr>
              <a:t>mình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đang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tiếp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lý</a:t>
            </a:r>
            <a:r>
              <a:rPr lang="en-US" dirty="0">
                <a:latin typeface="Montserrat" pitchFamily="2" charset="77"/>
                <a:cs typeface="Times New Roman" pitchFamily="18" charset="0"/>
              </a:rPr>
              <a:t>/</a:t>
            </a:r>
            <a:r>
              <a:rPr lang="en-US" dirty="0" err="1">
                <a:latin typeface="Montserrat" pitchFamily="2" charset="77"/>
                <a:cs typeface="Times New Roman" pitchFamily="18" charset="0"/>
              </a:rPr>
              <a:t>tạm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lý</a:t>
            </a:r>
            <a:r>
              <a:rPr lang="en-US" dirty="0">
                <a:latin typeface="Montserrat" pitchFamily="2" charset="77"/>
                <a:cs typeface="Times New Roman" pitchFamily="18" charset="0"/>
              </a:rPr>
              <a:t>. Hoàn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tế</a:t>
            </a:r>
            <a:r>
              <a:rPr lang="en-US" dirty="0">
                <a:latin typeface="Montserrat" pitchFamily="2" charset="77"/>
                <a:cs typeface="Times New Roman" pitchFamily="18" charset="0"/>
              </a:rPr>
              <a:t> </a:t>
            </a:r>
            <a:r>
              <a:rPr lang="en-US" b="1" dirty="0" err="1">
                <a:latin typeface="Montserrat" pitchFamily="2" charset="77"/>
                <a:cs typeface="Times New Roman" pitchFamily="18" charset="0"/>
              </a:rPr>
              <a:t>trước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ngày</a:t>
            </a:r>
            <a:r>
              <a:rPr lang="en-US" b="1" dirty="0">
                <a:latin typeface="Montserrat" pitchFamily="2" charset="77"/>
                <a:cs typeface="Times New Roman" pitchFamily="18" charset="0"/>
              </a:rPr>
              <a:t> 31/3/2025.</a:t>
            </a:r>
          </a:p>
          <a:p>
            <a:pPr marL="285750" lvl="0" indent="-285750" algn="just">
              <a:spcBef>
                <a:spcPts val="600"/>
              </a:spcBef>
              <a:buFont typeface="Arial" panose="020B0604020202020204" pitchFamily="34" charset="0"/>
              <a:buChar char="•"/>
            </a:pPr>
            <a:r>
              <a:rPr lang="en-US" dirty="0" err="1">
                <a:latin typeface="Montserrat" pitchFamily="2" charset="77"/>
                <a:cs typeface="Times New Roman" pitchFamily="18" charset="0"/>
              </a:rPr>
              <a:t>Chịu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nhiệm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về</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liệu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a:t>
            </a:r>
          </a:p>
          <a:p>
            <a:pPr marL="285750" lvl="0" indent="-285750" algn="just">
              <a:spcBef>
                <a:spcPts val="600"/>
              </a:spcBef>
              <a:buFont typeface="Arial" panose="020B0604020202020204" pitchFamily="34" charset="0"/>
              <a:buChar char="•"/>
            </a:pPr>
            <a:r>
              <a:rPr lang="en-US" dirty="0" err="1">
                <a:latin typeface="Montserrat" pitchFamily="2" charset="77"/>
                <a:cs typeface="Times New Roman" pitchFamily="18" charset="0"/>
              </a:rPr>
              <a:t>Báo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quan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lý</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trên</a:t>
            </a:r>
            <a:r>
              <a:rPr lang="en-US" dirty="0">
                <a:latin typeface="Montserrat" pitchFamily="2" charset="77"/>
                <a:cs typeface="Times New Roman" pitchFamily="18" charset="0"/>
              </a:rPr>
              <a:t> </a:t>
            </a:r>
            <a:r>
              <a:rPr lang="en-US" b="1" dirty="0" err="1">
                <a:latin typeface="Montserrat" pitchFamily="2" charset="77"/>
                <a:cs typeface="Times New Roman" pitchFamily="18" charset="0"/>
              </a:rPr>
              <a:t>trước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ngày</a:t>
            </a:r>
            <a:r>
              <a:rPr lang="en-US" b="1" dirty="0">
                <a:latin typeface="Montserrat" pitchFamily="2" charset="77"/>
                <a:cs typeface="Times New Roman" pitchFamily="18" charset="0"/>
              </a:rPr>
              <a:t> 15/4/2025</a:t>
            </a:r>
            <a:r>
              <a:rPr lang="en-US" altLang="zh-CN" dirty="0">
                <a:solidFill>
                  <a:schemeClr val="tx1">
                    <a:lumMod val="75000"/>
                    <a:lumOff val="25000"/>
                  </a:schemeClr>
                </a:solidFill>
                <a:latin typeface="Montserrat" pitchFamily="2" charset="77"/>
                <a:sym typeface="Montserrat" pitchFamily="2" charset="0"/>
              </a:rPr>
              <a:t> </a:t>
            </a:r>
          </a:p>
        </p:txBody>
      </p:sp>
      <p:sp>
        <p:nvSpPr>
          <p:cNvPr id="36" name="文本框 35">
            <a:extLst>
              <a:ext uri="{FF2B5EF4-FFF2-40B4-BE49-F238E27FC236}">
                <a16:creationId xmlns:a16="http://schemas.microsoft.com/office/drawing/2014/main" xmlns="" id="{5041BD36-6B8B-1990-414A-3E027B6BE865}"/>
              </a:ext>
            </a:extLst>
          </p:cNvPr>
          <p:cNvSpPr txBox="1"/>
          <p:nvPr/>
        </p:nvSpPr>
        <p:spPr>
          <a:xfrm>
            <a:off x="5449231" y="1794877"/>
            <a:ext cx="2348403" cy="646331"/>
          </a:xfrm>
          <a:prstGeom prst="rect">
            <a:avLst/>
          </a:prstGeom>
          <a:noFill/>
        </p:spPr>
        <p:txBody>
          <a:bodyPr wrap="square" rtlCol="0">
            <a:spAutoFit/>
          </a:bodyPr>
          <a:lstStyle/>
          <a:p>
            <a:pPr algn="ctr"/>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ĐỐI TƯỢNG THỰC HIỆN KIỂM KÊ</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nvGrpSpPr>
          <p:cNvPr id="37" name="组合 6">
            <a:extLst>
              <a:ext uri="{FF2B5EF4-FFF2-40B4-BE49-F238E27FC236}">
                <a16:creationId xmlns:a16="http://schemas.microsoft.com/office/drawing/2014/main" xmlns="" id="{B74799A6-164D-99A9-AC9B-790FE6FF454A}"/>
              </a:ext>
            </a:extLst>
          </p:cNvPr>
          <p:cNvGrpSpPr>
            <a:grpSpLocks/>
          </p:cNvGrpSpPr>
          <p:nvPr/>
        </p:nvGrpSpPr>
        <p:grpSpPr bwMode="auto">
          <a:xfrm>
            <a:off x="10069212" y="1269215"/>
            <a:ext cx="500648" cy="500647"/>
            <a:chOff x="6381750" y="1592263"/>
            <a:chExt cx="798512" cy="798512"/>
          </a:xfrm>
        </p:grpSpPr>
        <p:sp>
          <p:nvSpPr>
            <p:cNvPr id="38" name="椭圆 37">
              <a:extLst>
                <a:ext uri="{FF2B5EF4-FFF2-40B4-BE49-F238E27FC236}">
                  <a16:creationId xmlns:a16="http://schemas.microsoft.com/office/drawing/2014/main" xmlns="" id="{36E684F9-10FB-A569-D96B-29C2762F4A5A}"/>
                </a:ext>
              </a:extLst>
            </p:cNvPr>
            <p:cNvSpPr/>
            <p:nvPr/>
          </p:nvSpPr>
          <p:spPr>
            <a:xfrm>
              <a:off x="6381750" y="1592263"/>
              <a:ext cx="798512" cy="79851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39" name="组合 10">
              <a:extLst>
                <a:ext uri="{FF2B5EF4-FFF2-40B4-BE49-F238E27FC236}">
                  <a16:creationId xmlns:a16="http://schemas.microsoft.com/office/drawing/2014/main" xmlns="" id="{00BC9755-7086-8C8C-86F3-D09C02802FCD}"/>
                </a:ext>
              </a:extLst>
            </p:cNvPr>
            <p:cNvGrpSpPr>
              <a:grpSpLocks/>
            </p:cNvGrpSpPr>
            <p:nvPr/>
          </p:nvGrpSpPr>
          <p:grpSpPr bwMode="auto">
            <a:xfrm>
              <a:off x="6558359" y="1829623"/>
              <a:ext cx="445294" cy="374279"/>
              <a:chOff x="8477250" y="2749366"/>
              <a:chExt cx="1047750" cy="880656"/>
            </a:xfrm>
          </p:grpSpPr>
          <p:cxnSp>
            <p:nvCxnSpPr>
              <p:cNvPr id="40" name="直接连接符 39">
                <a:extLst>
                  <a:ext uri="{FF2B5EF4-FFF2-40B4-BE49-F238E27FC236}">
                    <a16:creationId xmlns:a16="http://schemas.microsoft.com/office/drawing/2014/main" xmlns="" id="{F897442F-BE6C-AA7F-7D8C-DC8879BE40D5}"/>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4890FBB3-C033-9F1B-9020-BBA8A13D030D}"/>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2" name="文本框 41">
            <a:extLst>
              <a:ext uri="{FF2B5EF4-FFF2-40B4-BE49-F238E27FC236}">
                <a16:creationId xmlns:a16="http://schemas.microsoft.com/office/drawing/2014/main" xmlns="" id="{16E38754-27AA-11B3-5244-519ACD037AA3}"/>
              </a:ext>
            </a:extLst>
          </p:cNvPr>
          <p:cNvSpPr txBox="1"/>
          <p:nvPr/>
        </p:nvSpPr>
        <p:spPr>
          <a:xfrm>
            <a:off x="8438485" y="2472704"/>
            <a:ext cx="3520154" cy="4524315"/>
          </a:xfrm>
          <a:prstGeom prst="rect">
            <a:avLst/>
          </a:prstGeom>
          <a:noFill/>
        </p:spPr>
        <p:txBody>
          <a:bodyPr wrap="square" rtlCol="0">
            <a:spAutoFit/>
          </a:bodyPr>
          <a:lstStyle/>
          <a:p>
            <a:pPr marL="285750" lvl="0" indent="-285750" algn="just">
              <a:buFont typeface="Arial" panose="020B0604020202020204" pitchFamily="34" charset="0"/>
              <a:buChar char="•"/>
            </a:pPr>
            <a:r>
              <a:rPr lang="en-US" dirty="0" err="1">
                <a:latin typeface="Montserrat" pitchFamily="2" charset="77"/>
                <a:cs typeface="Times New Roman" pitchFamily="18" charset="0"/>
              </a:rPr>
              <a:t>Đôn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đốc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hướng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dẫn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đối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tượng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hiện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là</a:t>
            </a:r>
            <a:r>
              <a:rPr lang="en-US" dirty="0">
                <a:latin typeface="Montserrat" pitchFamily="2" charset="77"/>
                <a:cs typeface="Times New Roman" pitchFamily="18" charset="0"/>
              </a:rPr>
              <a:t> CQ,TC,ĐV,DN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dưới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hiện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a:t>
            </a:r>
          </a:p>
          <a:p>
            <a:pPr marL="285750" lvl="0" indent="-285750" algn="just">
              <a:buFont typeface="Arial" panose="020B0604020202020204" pitchFamily="34" charset="0"/>
              <a:buChar char="•"/>
            </a:pPr>
            <a:r>
              <a:rPr lang="en-US" dirty="0" err="1">
                <a:latin typeface="Montserrat" pitchFamily="2" charset="77"/>
                <a:cs typeface="Times New Roman" pitchFamily="18" charset="0"/>
              </a:rPr>
              <a:t>Rà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soát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dưới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bảo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đảm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tính</a:t>
            </a:r>
            <a:r>
              <a:rPr lang="en-US" dirty="0">
                <a:latin typeface="Montserrat" pitchFamily="2" charset="77"/>
                <a:cs typeface="Times New Roman" pitchFamily="18" charset="0"/>
              </a:rPr>
              <a:t> logic, </a:t>
            </a:r>
            <a:r>
              <a:rPr lang="en-US" dirty="0" err="1">
                <a:latin typeface="Montserrat" pitchFamily="2" charset="77"/>
                <a:cs typeface="Times New Roman" pitchFamily="18" charset="0"/>
              </a:rPr>
              <a:t>chính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xác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liệu</a:t>
            </a:r>
            <a:r>
              <a:rPr lang="en-US" dirty="0">
                <a:latin typeface="Montserrat" pitchFamily="2" charset="77"/>
                <a:cs typeface="Times New Roman" pitchFamily="18" charset="0"/>
              </a:rPr>
              <a:t>.</a:t>
            </a:r>
          </a:p>
          <a:p>
            <a:pPr marL="285750" indent="-285750" algn="just">
              <a:buFont typeface="Arial" panose="020B0604020202020204" pitchFamily="34" charset="0"/>
              <a:buChar char="•"/>
            </a:pPr>
            <a:r>
              <a:rPr lang="en-US" dirty="0" err="1">
                <a:latin typeface="Montserrat" pitchFamily="2" charset="77"/>
                <a:cs typeface="Times New Roman" pitchFamily="18" charset="0"/>
              </a:rPr>
              <a:t>Tổng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hợp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dưới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để</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quan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chịu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nhiệm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tổng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hợp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thời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quy</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định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tại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hoạch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bộ</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quan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trung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ương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địa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phương</a:t>
            </a:r>
            <a:endParaRPr lang="en-US" dirty="0">
              <a:latin typeface="Montserrat" pitchFamily="2" charset="77"/>
              <a:cs typeface="Times New Roman" pitchFamily="18" charset="0"/>
            </a:endParaRPr>
          </a:p>
          <a:p>
            <a:pPr lvl="0" algn="just"/>
            <a:endParaRPr lang="en-US" dirty="0">
              <a:latin typeface="Montserrat" pitchFamily="2" charset="77"/>
              <a:cs typeface="Times New Roman" pitchFamily="18" charset="0"/>
            </a:endParaRPr>
          </a:p>
        </p:txBody>
      </p:sp>
      <p:sp>
        <p:nvSpPr>
          <p:cNvPr id="43" name="文本框 42">
            <a:extLst>
              <a:ext uri="{FF2B5EF4-FFF2-40B4-BE49-F238E27FC236}">
                <a16:creationId xmlns:a16="http://schemas.microsoft.com/office/drawing/2014/main" xmlns="" id="{38B0E1C9-4138-EFEC-619D-E63C39769467}"/>
              </a:ext>
            </a:extLst>
          </p:cNvPr>
          <p:cNvSpPr txBox="1"/>
          <p:nvPr/>
        </p:nvSpPr>
        <p:spPr>
          <a:xfrm>
            <a:off x="9224661" y="1809164"/>
            <a:ext cx="2391076" cy="646331"/>
          </a:xfrm>
          <a:prstGeom prst="rect">
            <a:avLst/>
          </a:prstGeom>
          <a:noFill/>
        </p:spPr>
        <p:txBody>
          <a:bodyPr wrap="square" rtlCol="0">
            <a:spAutoFit/>
          </a:bodyPr>
          <a:lstStyle/>
          <a:p>
            <a:pPr algn="ctr"/>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CƠ QUAN QUẢN LÝ CẤP TRÊN</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384313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par>
                                <p:cTn id="8" presetID="22" presetClass="entr" presetSubtype="1"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000"/>
                                        <p:tgtEl>
                                          <p:spTgt spid="58"/>
                                        </p:tgtEl>
                                      </p:cBhvr>
                                    </p:animEffect>
                                    <p:anim calcmode="lin" valueType="num">
                                      <p:cBhvr>
                                        <p:cTn id="16" dur="1000" fill="hold"/>
                                        <p:tgtEl>
                                          <p:spTgt spid="58"/>
                                        </p:tgtEl>
                                        <p:attrNameLst>
                                          <p:attrName>ppt_x</p:attrName>
                                        </p:attrNameLst>
                                      </p:cBhvr>
                                      <p:tavLst>
                                        <p:tav tm="0">
                                          <p:val>
                                            <p:strVal val="#ppt_x"/>
                                          </p:val>
                                        </p:tav>
                                        <p:tav tm="100000">
                                          <p:val>
                                            <p:strVal val="#ppt_x"/>
                                          </p:val>
                                        </p:tav>
                                      </p:tavLst>
                                    </p:anim>
                                    <p:anim calcmode="lin" valueType="num">
                                      <p:cBhvr>
                                        <p:cTn id="17" dur="1000" fill="hold"/>
                                        <p:tgtEl>
                                          <p:spTgt spid="58"/>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up)">
                                      <p:cBhvr>
                                        <p:cTn id="26" dur="500"/>
                                        <p:tgtEl>
                                          <p:spTgt spid="4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C298DE6-BC1C-CBE7-4085-2B6589C9A57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689AC1AE-DC69-31A0-F058-7464EE86F49D}"/>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027E077B-E7CE-0044-AE76-08EFE359A82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EC11E6CE-5B3E-4829-D064-A1033C2F7C31}"/>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10460371-528B-176E-F609-3580827ED68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4286937C-D74A-E594-765C-6A0F8B3A3229}"/>
              </a:ext>
            </a:extLst>
          </p:cNvPr>
          <p:cNvSpPr txBox="1"/>
          <p:nvPr/>
        </p:nvSpPr>
        <p:spPr>
          <a:xfrm>
            <a:off x="945642" y="238082"/>
            <a:ext cx="6998208"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MỘT SỐ NỘI DUNG CẦN THỰC HIỆN</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077671AB-CED0-5C70-5923-215D490FCDE1}"/>
              </a:ext>
            </a:extLst>
          </p:cNvPr>
          <p:cNvCxnSpPr>
            <a:cxnSpLocks/>
          </p:cNvCxnSpPr>
          <p:nvPr/>
        </p:nvCxnSpPr>
        <p:spPr>
          <a:xfrm>
            <a:off x="7815263" y="542933"/>
            <a:ext cx="4376737"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xmlns="" id="{75722CE0-1E2F-EADB-0B40-B19F6CAB5E24}"/>
              </a:ext>
            </a:extLst>
          </p:cNvPr>
          <p:cNvGrpSpPr/>
          <p:nvPr/>
        </p:nvGrpSpPr>
        <p:grpSpPr>
          <a:xfrm>
            <a:off x="388590" y="810393"/>
            <a:ext cx="11320389" cy="6091886"/>
            <a:chOff x="931530" y="1596219"/>
            <a:chExt cx="11320389" cy="6091886"/>
          </a:xfrm>
        </p:grpSpPr>
        <p:sp>
          <p:nvSpPr>
            <p:cNvPr id="44" name="文本框 43">
              <a:extLst>
                <a:ext uri="{FF2B5EF4-FFF2-40B4-BE49-F238E27FC236}">
                  <a16:creationId xmlns:a16="http://schemas.microsoft.com/office/drawing/2014/main" xmlns="" id="{FD1590BA-4003-38DB-B3AB-0C7CD86F4416}"/>
                </a:ext>
              </a:extLst>
            </p:cNvPr>
            <p:cNvSpPr txBox="1"/>
            <p:nvPr/>
          </p:nvSpPr>
          <p:spPr>
            <a:xfrm>
              <a:off x="945642" y="2546800"/>
              <a:ext cx="2829562" cy="1384995"/>
            </a:xfrm>
            <a:prstGeom prst="rect">
              <a:avLst/>
            </a:prstGeom>
            <a:noFill/>
          </p:spPr>
          <p:txBody>
            <a:bodyPr wrap="square" rtlCol="0">
              <a:spAutoFit/>
            </a:bodyPr>
            <a:lstStyle/>
            <a:p>
              <a:pPr algn="just"/>
              <a:r>
                <a:rPr lang="nl-NL" sz="1400" b="1" dirty="0" err="1">
                  <a:latin typeface="Montserrat" pitchFamily="2" charset="77"/>
                  <a:cs typeface="Times New Roman" pitchFamily="18" charset="0"/>
                </a:rPr>
                <a:t>Rà</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soát</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việc</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bàn</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giao</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tiếp</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nhận</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và</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hạch</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toán</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tài</a:t>
              </a:r>
              <a:r>
                <a:rPr lang="nl-NL" sz="1400" b="1" dirty="0">
                  <a:latin typeface="Montserrat" pitchFamily="2" charset="77"/>
                  <a:cs typeface="Times New Roman" pitchFamily="18" charset="0"/>
                </a:rPr>
                <a:t> </a:t>
              </a:r>
              <a:r>
                <a:rPr lang="nl-NL" sz="1400" b="1" dirty="0" err="1">
                  <a:latin typeface="Montserrat" pitchFamily="2" charset="77"/>
                  <a:cs typeface="Times New Roman" pitchFamily="18" charset="0"/>
                </a:rPr>
                <a:t>sản</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bảo</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đảm</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tài</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sản</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đã</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đưa</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vào</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sử</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dụng</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thì</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phải</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được</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quản</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lý</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hạch</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toán</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theo</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quy</a:t>
              </a:r>
              <a:r>
                <a:rPr lang="nl-NL" sz="1400" dirty="0">
                  <a:latin typeface="Montserrat" pitchFamily="2" charset="77"/>
                  <a:cs typeface="Times New Roman" pitchFamily="18" charset="0"/>
                </a:rPr>
                <a:t> </a:t>
              </a:r>
              <a:r>
                <a:rPr lang="nl-NL" sz="1400" dirty="0" err="1">
                  <a:latin typeface="Montserrat" pitchFamily="2" charset="77"/>
                  <a:cs typeface="Times New Roman" pitchFamily="18" charset="0"/>
                </a:rPr>
                <a:t>định</a:t>
              </a:r>
              <a:endParaRPr lang="ko-KR" altLang="en-US" sz="1400" b="1" dirty="0">
                <a:solidFill>
                  <a:schemeClr val="tx1">
                    <a:lumMod val="75000"/>
                    <a:lumOff val="25000"/>
                  </a:schemeClr>
                </a:solidFill>
                <a:latin typeface="Montserrat" pitchFamily="2" charset="77"/>
                <a:cs typeface="Times New Roman" panose="02020603050405020304" pitchFamily="18" charset="0"/>
              </a:endParaRPr>
            </a:p>
            <a:p>
              <a:pPr algn="just"/>
              <a:r>
                <a:rPr lang="en-US" altLang="zh-CN" sz="1400" dirty="0">
                  <a:solidFill>
                    <a:schemeClr val="tx1">
                      <a:lumMod val="75000"/>
                      <a:lumOff val="25000"/>
                    </a:schemeClr>
                  </a:solidFill>
                  <a:latin typeface="Montserrat" pitchFamily="2" charset="77"/>
                  <a:sym typeface="Montserrat" pitchFamily="2" charset="0"/>
                </a:rPr>
                <a:t>. </a:t>
              </a:r>
            </a:p>
          </p:txBody>
        </p:sp>
        <p:grpSp>
          <p:nvGrpSpPr>
            <p:cNvPr id="46" name="组合 45">
              <a:extLst>
                <a:ext uri="{FF2B5EF4-FFF2-40B4-BE49-F238E27FC236}">
                  <a16:creationId xmlns:a16="http://schemas.microsoft.com/office/drawing/2014/main" xmlns="" id="{7AEDDDEC-3604-060A-F957-4BFAC86DB049}"/>
                </a:ext>
              </a:extLst>
            </p:cNvPr>
            <p:cNvGrpSpPr/>
            <p:nvPr/>
          </p:nvGrpSpPr>
          <p:grpSpPr>
            <a:xfrm>
              <a:off x="1025961" y="1596219"/>
              <a:ext cx="2668924" cy="972347"/>
              <a:chOff x="2199638" y="2053419"/>
              <a:chExt cx="2668924" cy="972347"/>
            </a:xfrm>
          </p:grpSpPr>
          <p:sp>
            <p:nvSpPr>
              <p:cNvPr id="10" name="Shape 1726">
                <a:extLst>
                  <a:ext uri="{FF2B5EF4-FFF2-40B4-BE49-F238E27FC236}">
                    <a16:creationId xmlns:a16="http://schemas.microsoft.com/office/drawing/2014/main" xmlns="" id="{5DFABAFB-9934-9695-3BE8-BC81C24B6F3B}"/>
                  </a:ext>
                </a:extLst>
              </p:cNvPr>
              <p:cNvSpPr/>
              <p:nvPr/>
            </p:nvSpPr>
            <p:spPr>
              <a:xfrm>
                <a:off x="2667791" y="2262611"/>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9" name="Shape 1729">
                <a:extLst>
                  <a:ext uri="{FF2B5EF4-FFF2-40B4-BE49-F238E27FC236}">
                    <a16:creationId xmlns:a16="http://schemas.microsoft.com/office/drawing/2014/main" xmlns="" id="{82430527-6FBD-1793-72E8-E6350BB1F1E4}"/>
                  </a:ext>
                </a:extLst>
              </p:cNvPr>
              <p:cNvSpPr/>
              <p:nvPr/>
            </p:nvSpPr>
            <p:spPr>
              <a:xfrm>
                <a:off x="2199638" y="2053419"/>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45" name="文本框 44">
                <a:extLst>
                  <a:ext uri="{FF2B5EF4-FFF2-40B4-BE49-F238E27FC236}">
                    <a16:creationId xmlns:a16="http://schemas.microsoft.com/office/drawing/2014/main" xmlns="" id="{04C13F71-554F-C970-E860-0A6DFDC8AABC}"/>
                  </a:ext>
                </a:extLst>
              </p:cNvPr>
              <p:cNvSpPr txBox="1"/>
              <p:nvPr/>
            </p:nvSpPr>
            <p:spPr>
              <a:xfrm>
                <a:off x="3171986" y="2354926"/>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47" name="文本框 46">
              <a:extLst>
                <a:ext uri="{FF2B5EF4-FFF2-40B4-BE49-F238E27FC236}">
                  <a16:creationId xmlns:a16="http://schemas.microsoft.com/office/drawing/2014/main" xmlns="" id="{3575AF55-B67F-A8DE-2B0F-799BFC8E1BEA}"/>
                </a:ext>
              </a:extLst>
            </p:cNvPr>
            <p:cNvSpPr txBox="1"/>
            <p:nvPr/>
          </p:nvSpPr>
          <p:spPr>
            <a:xfrm>
              <a:off x="931530" y="4795005"/>
              <a:ext cx="11304611" cy="2893100"/>
            </a:xfrm>
            <a:prstGeom prst="rect">
              <a:avLst/>
            </a:prstGeom>
            <a:noFill/>
          </p:spPr>
          <p:txBody>
            <a:bodyPr wrap="square" rtlCol="0">
              <a:spAutoFit/>
            </a:bodyPr>
            <a:lstStyle/>
            <a:p>
              <a:pPr algn="just"/>
              <a:r>
                <a:rPr lang="en-US" sz="1400" b="1" dirty="0" err="1">
                  <a:latin typeface="Montserrat" pitchFamily="2" charset="77"/>
                  <a:cs typeface="Times New Roman" pitchFamily="18" charset="0"/>
                </a:rPr>
                <a:t>Rà</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soát</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việc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theo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dõi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hạch</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toán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tài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sản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tại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cơ</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quan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tổ</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chức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đơn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vị</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thực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hiện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kiểm</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kê</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để</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bảo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đảm</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theo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đúng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quy</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định</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tại</a:t>
              </a:r>
              <a:r>
                <a:rPr lang="en-US" sz="1400" b="1" dirty="0">
                  <a:latin typeface="Montserrat" pitchFamily="2" charset="77"/>
                  <a:cs typeface="Times New Roman" pitchFamily="18" charset="0"/>
                </a:rPr>
                <a:t> Thông </a:t>
              </a:r>
              <a:r>
                <a:rPr lang="en-US" sz="1400" b="1" dirty="0" err="1">
                  <a:latin typeface="Montserrat" pitchFamily="2" charset="77"/>
                  <a:cs typeface="Times New Roman" pitchFamily="18" charset="0"/>
                </a:rPr>
                <a:t>tư</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số</a:t>
              </a:r>
              <a:r>
                <a:rPr lang="en-US" sz="1400" b="1" dirty="0">
                  <a:latin typeface="Montserrat" pitchFamily="2" charset="77"/>
                  <a:cs typeface="Times New Roman" pitchFamily="18" charset="0"/>
                </a:rPr>
                <a:t> 23/2023/TT-BTC </a:t>
              </a:r>
              <a:r>
                <a:rPr lang="en-US" sz="1400" b="1" dirty="0" err="1">
                  <a:latin typeface="Montserrat" pitchFamily="2" charset="77"/>
                  <a:cs typeface="Times New Roman" pitchFamily="18" charset="0"/>
                </a:rPr>
                <a:t>ngày</a:t>
              </a:r>
              <a:r>
                <a:rPr lang="en-US" sz="1400" b="1" dirty="0">
                  <a:latin typeface="Montserrat" pitchFamily="2" charset="77"/>
                  <a:cs typeface="Times New Roman" pitchFamily="18" charset="0"/>
                </a:rPr>
                <a:t> 25/4/2023</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cụ</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thể</a:t>
              </a:r>
              <a:r>
                <a:rPr lang="en-US" sz="1400" dirty="0">
                  <a:latin typeface="Montserrat" pitchFamily="2" charset="77"/>
                  <a:cs typeface="Times New Roman" pitchFamily="18" charset="0"/>
                </a:rPr>
                <a:t>:</a:t>
              </a:r>
              <a:endParaRPr lang="vi-VN" sz="1400" dirty="0">
                <a:latin typeface="Montserrat" pitchFamily="2" charset="77"/>
                <a:cs typeface="Times New Roman" pitchFamily="18" charset="0"/>
              </a:endParaRPr>
            </a:p>
            <a:p>
              <a:pPr algn="just"/>
              <a:r>
                <a:rPr lang="en-US" sz="1400" b="1" dirty="0">
                  <a:latin typeface="Montserrat" pitchFamily="2" charset="77"/>
                  <a:cs typeface="Times New Roman" pitchFamily="18" charset="0"/>
                </a:rPr>
                <a:t>(1) </a:t>
              </a:r>
              <a:r>
                <a:rPr lang="en-US" sz="1400" dirty="0" err="1">
                  <a:latin typeface="Montserrat" pitchFamily="2" charset="77"/>
                  <a:cs typeface="Times New Roman" pitchFamily="18" charset="0"/>
                </a:rPr>
                <a:t>Việc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tính</a:t>
              </a:r>
              <a:r>
                <a:rPr lang="en-US" sz="1400" dirty="0">
                  <a:latin typeface="Montserrat" pitchFamily="2" charset="77"/>
                  <a:cs typeface="Times New Roman" pitchFamily="18" charset="0"/>
                </a:rPr>
                <a:t> hao </a:t>
              </a:r>
              <a:r>
                <a:rPr lang="en-US" sz="1400" dirty="0" err="1">
                  <a:latin typeface="Montserrat" pitchFamily="2" charset="77"/>
                  <a:cs typeface="Times New Roman" pitchFamily="18" charset="0"/>
                </a:rPr>
                <a:t>mòn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khấu</a:t>
              </a:r>
              <a:r>
                <a:rPr lang="en-US" sz="1400" dirty="0">
                  <a:latin typeface="Montserrat" pitchFamily="2" charset="77"/>
                  <a:cs typeface="Times New Roman" pitchFamily="18" charset="0"/>
                </a:rPr>
                <a:t> hao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đối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với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đủ</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tiêu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chuẩn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là</a:t>
              </a:r>
              <a:r>
                <a:rPr lang="en-US" sz="1400" dirty="0">
                  <a:latin typeface="Montserrat" pitchFamily="2" charset="77"/>
                  <a:cs typeface="Times New Roman" pitchFamily="18" charset="0"/>
                </a:rPr>
                <a:t> TSCĐ. TS </a:t>
              </a:r>
              <a:r>
                <a:rPr lang="en-US" sz="1400" dirty="0" err="1">
                  <a:latin typeface="Montserrat" pitchFamily="2" charset="77"/>
                  <a:cs typeface="Times New Roman" pitchFamily="18" charset="0"/>
                </a:rPr>
                <a:t>không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đủ</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tiêu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chuẩn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là</a:t>
              </a:r>
              <a:r>
                <a:rPr lang="en-US" sz="1400" dirty="0">
                  <a:latin typeface="Montserrat" pitchFamily="2" charset="77"/>
                  <a:cs typeface="Times New Roman" pitchFamily="18" charset="0"/>
                </a:rPr>
                <a:t> TSCĐ, </a:t>
              </a:r>
              <a:r>
                <a:rPr lang="en-US" sz="1400" dirty="0" err="1">
                  <a:latin typeface="Montserrat" pitchFamily="2" charset="77"/>
                  <a:cs typeface="Times New Roman" pitchFamily="18" charset="0"/>
                </a:rPr>
                <a:t>cơ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tổ</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chức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vị</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có</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nhiệm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dõi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như</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công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cụ</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cụ</a:t>
              </a:r>
              <a:r>
                <a:rPr lang="en-US" sz="1400" dirty="0">
                  <a:latin typeface="Montserrat" pitchFamily="2" charset="77"/>
                  <a:cs typeface="Times New Roman" pitchFamily="18" charset="0"/>
                </a:rPr>
                <a:t>.</a:t>
              </a:r>
            </a:p>
            <a:p>
              <a:pPr algn="just"/>
              <a:r>
                <a:rPr lang="en-US" sz="1400" b="1" dirty="0">
                  <a:latin typeface="Montserrat" pitchFamily="2" charset="77"/>
                  <a:cs typeface="Times New Roman" pitchFamily="18" charset="0"/>
                </a:rPr>
                <a:t>(2) </a:t>
              </a:r>
              <a:r>
                <a:rPr lang="en-US" sz="1400" dirty="0" err="1">
                  <a:latin typeface="Montserrat" pitchFamily="2" charset="77"/>
                  <a:cs typeface="Times New Roman" pitchFamily="18" charset="0"/>
                </a:rPr>
                <a:t>Xác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phù</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Lưu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không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TS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lô</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nhiều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a:t>
              </a:r>
              <a:endParaRPr lang="vi-VN" sz="1400" dirty="0">
                <a:latin typeface="Montserrat" pitchFamily="2" charset="77"/>
                <a:cs typeface="Times New Roman" pitchFamily="18" charset="0"/>
              </a:endParaRPr>
            </a:p>
            <a:p>
              <a:pPr algn="just"/>
              <a:r>
                <a:rPr lang="en-US" sz="1400" b="1" dirty="0">
                  <a:latin typeface="Montserrat" pitchFamily="2" charset="77"/>
                  <a:cs typeface="Times New Roman" pitchFamily="18" charset="0"/>
                </a:rPr>
                <a:t>(3)</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Trường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nâng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cấp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mở</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rộng</a:t>
              </a:r>
              <a:r>
                <a:rPr lang="en-US" sz="1400" dirty="0">
                  <a:latin typeface="Montserrat" pitchFamily="2" charset="77"/>
                  <a:cs typeface="Times New Roman" pitchFamily="18" charset="0"/>
                </a:rPr>
                <a:t> TSCĐ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dự</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người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có</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thẩm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quyền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duyệt</a:t>
              </a:r>
              <a:r>
                <a:rPr lang="en-US" sz="1400" dirty="0">
                  <a:latin typeface="Montserrat" pitchFamily="2" charset="77"/>
                  <a:cs typeface="Times New Roman" pitchFamily="18" charset="0"/>
                </a:rPr>
                <a:t> </a:t>
              </a:r>
              <a:r>
                <a:rPr lang="en-US" sz="1400" dirty="0">
                  <a:latin typeface="Montserrat" pitchFamily="2" charset="77"/>
                  <a:cs typeface="Times New Roman" pitchFamily="18" charset="0"/>
                  <a:sym typeface="Wingdings" pitchFamily="2" charset="2"/>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thay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đổi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nguyên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của</a:t>
              </a:r>
              <a:r>
                <a:rPr lang="en-US" sz="1400" dirty="0">
                  <a:latin typeface="Montserrat" pitchFamily="2" charset="77"/>
                  <a:cs typeface="Times New Roman" pitchFamily="18" charset="0"/>
                </a:rPr>
                <a:t> TSCĐ (</a:t>
              </a:r>
              <a:r>
                <a:rPr lang="en-US" sz="1400" dirty="0" err="1">
                  <a:latin typeface="Montserrat" pitchFamily="2" charset="77"/>
                  <a:cs typeface="Times New Roman" pitchFamily="18" charset="0"/>
                </a:rPr>
                <a:t>không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riêng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trị</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sửa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chữa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cải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tạo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nâng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cấp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mở</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rộng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thành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một</a:t>
              </a:r>
              <a:r>
                <a:rPr lang="en-US" sz="1400" dirty="0">
                  <a:latin typeface="Montserrat" pitchFamily="2" charset="77"/>
                  <a:cs typeface="Times New Roman" pitchFamily="18" charset="0"/>
                </a:rPr>
                <a:t> TSCĐ).</a:t>
              </a:r>
              <a:endParaRPr lang="vi-VN" sz="1400" dirty="0">
                <a:latin typeface="Montserrat" pitchFamily="2" charset="77"/>
                <a:cs typeface="Times New Roman" pitchFamily="18" charset="0"/>
              </a:endParaRPr>
            </a:p>
            <a:p>
              <a:pPr algn="just"/>
              <a:r>
                <a:rPr lang="en-US" sz="1400" b="1" dirty="0">
                  <a:latin typeface="Montserrat" pitchFamily="2" charset="77"/>
                  <a:cs typeface="Times New Roman" pitchFamily="18" charset="0"/>
                </a:rPr>
                <a:t>(4)</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Rà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soát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nhóm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loại</a:t>
              </a:r>
              <a:r>
                <a:rPr lang="en-US" sz="1400" dirty="0">
                  <a:latin typeface="Montserrat" pitchFamily="2" charset="77"/>
                  <a:cs typeface="Times New Roman" pitchFamily="18" charset="0"/>
                </a:rPr>
                <a:t> TSCĐ </a:t>
              </a:r>
              <a:r>
                <a:rPr lang="en-US" sz="1400" dirty="0" err="1">
                  <a:latin typeface="Montserrat" pitchFamily="2" charset="77"/>
                  <a:cs typeface="Times New Roman" pitchFamily="18" charset="0"/>
                </a:rPr>
                <a:t>đang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áp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tỷ</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lệ</a:t>
              </a:r>
              <a:r>
                <a:rPr lang="en-US" sz="1400" dirty="0">
                  <a:latin typeface="Montserrat" pitchFamily="2" charset="77"/>
                  <a:cs typeface="Times New Roman" pitchFamily="18" charset="0"/>
                </a:rPr>
                <a:t> hao </a:t>
              </a:r>
              <a:r>
                <a:rPr lang="en-US" sz="1400" dirty="0" err="1">
                  <a:latin typeface="Montserrat" pitchFamily="2" charset="77"/>
                  <a:cs typeface="Times New Roman" pitchFamily="18" charset="0"/>
                </a:rPr>
                <a:t>mòn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phù</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a:t>
              </a:r>
            </a:p>
            <a:p>
              <a:pPr algn="just"/>
              <a:r>
                <a:rPr lang="en-US" sz="1400" b="1" dirty="0">
                  <a:latin typeface="Montserrat" pitchFamily="2" charset="77"/>
                  <a:cs typeface="Times New Roman" pitchFamily="18" charset="0"/>
                </a:rPr>
                <a:t>(5) </a:t>
              </a:r>
              <a:r>
                <a:rPr lang="en-US" sz="1400" dirty="0" err="1">
                  <a:latin typeface="Montserrat" pitchFamily="2" charset="77"/>
                  <a:cs typeface="Times New Roman" pitchFamily="18" charset="0"/>
                </a:rPr>
                <a:t>Trường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 CQ, TC, ĐV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nước</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giao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đất</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không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thu</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tiền</a:t>
              </a:r>
              <a:r>
                <a:rPr lang="en-US" sz="1400" b="1" dirty="0">
                  <a:latin typeface="Montserrat" pitchFamily="2" charset="77"/>
                  <a:cs typeface="Times New Roman" pitchFamily="18" charset="0"/>
                </a:rPr>
                <a:t> </a:t>
              </a:r>
              <a:r>
                <a:rPr lang="en-US" sz="1400" dirty="0" err="1">
                  <a:latin typeface="Montserrat" pitchFamily="2" charset="77"/>
                  <a:cs typeface="Times New Roman" pitchFamily="18" charset="0"/>
                </a:rPr>
                <a:t>sử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hoặc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nước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miễn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tiền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thuê</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đất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cả</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hoặc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trả</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tiền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một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lần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cả</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thuê</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bằng</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tiền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có</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nguồn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gốc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từ</a:t>
              </a:r>
              <a:r>
                <a:rPr lang="en-US" sz="1400" b="1" dirty="0">
                  <a:latin typeface="Montserrat" pitchFamily="2" charset="77"/>
                  <a:cs typeface="Times New Roman" pitchFamily="18" charset="0"/>
                </a:rPr>
                <a:t> NSNN </a:t>
              </a:r>
              <a:r>
                <a:rPr lang="en-US" sz="1400" dirty="0" err="1">
                  <a:latin typeface="Montserrat" pitchFamily="2" charset="77"/>
                  <a:cs typeface="Times New Roman" pitchFamily="18" charset="0"/>
                </a:rPr>
                <a:t>nhưng</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chưa</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thực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hiện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xác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định</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giá</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trị</a:t>
              </a:r>
              <a:r>
                <a:rPr lang="en-US" sz="1400" b="1" dirty="0">
                  <a:latin typeface="Montserrat" pitchFamily="2" charset="77"/>
                  <a:cs typeface="Times New Roman" pitchFamily="18" charset="0"/>
                </a:rPr>
                <a:t> QSDĐ, </a:t>
              </a:r>
              <a:r>
                <a:rPr lang="en-US" sz="1400" b="1" dirty="0" err="1">
                  <a:latin typeface="Montserrat" pitchFamily="2" charset="77"/>
                  <a:cs typeface="Times New Roman" pitchFamily="18" charset="0"/>
                </a:rPr>
                <a:t>chưa</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thực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hiện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điều</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chỉnh</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giá</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trị</a:t>
              </a:r>
              <a:r>
                <a:rPr lang="en-US" sz="1400" b="1" dirty="0">
                  <a:latin typeface="Montserrat" pitchFamily="2" charset="77"/>
                  <a:cs typeface="Times New Roman" pitchFamily="18" charset="0"/>
                </a:rPr>
                <a:t> QSDĐ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a:latin typeface="Montserrat" pitchFamily="2" charset="77"/>
                  <a:cs typeface="Times New Roman" pitchFamily="18" charset="0"/>
                  <a:sym typeface="Wingdings" pitchFamily="2" charset="2"/>
                </a:rPr>
                <a:t></a:t>
              </a:r>
              <a:r>
                <a:rPr lang="en-US" sz="1400" dirty="0">
                  <a:latin typeface="Montserrat" pitchFamily="2" charset="77"/>
                  <a:cs typeface="Times New Roman" pitchFamily="18" charset="0"/>
                </a:rPr>
                <a:t> CQ, TC, ĐV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xác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trị</a:t>
              </a:r>
              <a:r>
                <a:rPr lang="en-US" sz="1400" dirty="0">
                  <a:latin typeface="Montserrat" pitchFamily="2" charset="77"/>
                  <a:cs typeface="Times New Roman" pitchFamily="18" charset="0"/>
                </a:rPr>
                <a:t> QSDĐ, </a:t>
              </a:r>
              <a:r>
                <a:rPr lang="en-US" sz="1400" dirty="0" err="1">
                  <a:latin typeface="Montserrat" pitchFamily="2" charset="77"/>
                  <a:cs typeface="Times New Roman" pitchFamily="18" charset="0"/>
                </a:rPr>
                <a:t>điều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chỉnh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trị</a:t>
              </a:r>
              <a:r>
                <a:rPr lang="en-US" sz="1400" dirty="0">
                  <a:latin typeface="Montserrat" pitchFamily="2" charset="77"/>
                  <a:cs typeface="Times New Roman" pitchFamily="18" charset="0"/>
                </a:rPr>
                <a:t> QSDĐ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bảng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do UBND </a:t>
              </a:r>
              <a:r>
                <a:rPr lang="en-US" sz="1400" dirty="0" err="1">
                  <a:latin typeface="Montserrat" pitchFamily="2" charset="77"/>
                  <a:cs typeface="Times New Roman" pitchFamily="18" charset="0"/>
                </a:rPr>
                <a:t>cấp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tỉnh</a:t>
              </a:r>
              <a:r>
                <a:rPr lang="en-US" sz="1400" dirty="0">
                  <a:latin typeface="Montserrat" pitchFamily="2" charset="77"/>
                  <a:cs typeface="Times New Roman" pitchFamily="18" charset="0"/>
                </a:rPr>
                <a:t> ban </a:t>
              </a:r>
              <a:r>
                <a:rPr lang="en-US" sz="1400" dirty="0" err="1">
                  <a:latin typeface="Montserrat" pitchFamily="2" charset="77"/>
                  <a:cs typeface="Times New Roman" pitchFamily="18" charset="0"/>
                </a:rPr>
                <a:t>hành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hệ</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số</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điều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chỉnh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đất</a:t>
              </a:r>
              <a:r>
                <a:rPr lang="en-US" sz="1400" dirty="0">
                  <a:latin typeface="Montserrat" pitchFamily="2" charset="77"/>
                  <a:cs typeface="Times New Roman" pitchFamily="18" charset="0"/>
                </a:rPr>
                <a:t> do </a:t>
              </a:r>
              <a:r>
                <a:rPr lang="en-US" sz="1400" dirty="0" err="1">
                  <a:latin typeface="Montserrat" pitchFamily="2" charset="77"/>
                  <a:cs typeface="Times New Roman" pitchFamily="18" charset="0"/>
                </a:rPr>
                <a:t>Chủ</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tịch</a:t>
              </a:r>
              <a:r>
                <a:rPr lang="en-US" sz="1400" dirty="0">
                  <a:latin typeface="Montserrat" pitchFamily="2" charset="77"/>
                  <a:cs typeface="Times New Roman" pitchFamily="18" charset="0"/>
                </a:rPr>
                <a:t> UBND </a:t>
              </a:r>
              <a:r>
                <a:rPr lang="en-US" sz="1400" dirty="0" err="1">
                  <a:latin typeface="Montserrat" pitchFamily="2" charset="77"/>
                  <a:cs typeface="Times New Roman" pitchFamily="18" charset="0"/>
                </a:rPr>
                <a:t>cấp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tỉnh</a:t>
              </a:r>
              <a:r>
                <a:rPr lang="en-US" sz="1400" dirty="0">
                  <a:latin typeface="Montserrat" pitchFamily="2" charset="77"/>
                  <a:cs typeface="Times New Roman" pitchFamily="18" charset="0"/>
                </a:rPr>
                <a:t> ban </a:t>
              </a:r>
              <a:r>
                <a:rPr lang="en-US" sz="1400" dirty="0" err="1">
                  <a:latin typeface="Montserrat" pitchFamily="2" charset="77"/>
                  <a:cs typeface="Times New Roman" pitchFamily="18" charset="0"/>
                </a:rPr>
                <a:t>hành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áp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năm</a:t>
              </a:r>
              <a:r>
                <a:rPr lang="en-US" sz="1400" dirty="0">
                  <a:latin typeface="Montserrat" pitchFamily="2" charset="77"/>
                  <a:cs typeface="Times New Roman" pitchFamily="18" charset="0"/>
                </a:rPr>
                <a:t> 2023</a:t>
              </a:r>
              <a:endParaRPr lang="en-US" altLang="zh-CN" sz="1400" dirty="0">
                <a:solidFill>
                  <a:schemeClr val="tx1">
                    <a:lumMod val="75000"/>
                    <a:lumOff val="25000"/>
                  </a:schemeClr>
                </a:solidFill>
                <a:latin typeface="Montserrat" pitchFamily="2" charset="77"/>
                <a:sym typeface="Montserrat" pitchFamily="2" charset="0"/>
              </a:endParaRPr>
            </a:p>
          </p:txBody>
        </p:sp>
        <p:grpSp>
          <p:nvGrpSpPr>
            <p:cNvPr id="48" name="组合 47">
              <a:extLst>
                <a:ext uri="{FF2B5EF4-FFF2-40B4-BE49-F238E27FC236}">
                  <a16:creationId xmlns:a16="http://schemas.microsoft.com/office/drawing/2014/main" xmlns="" id="{2CCD7B51-D93E-8FCA-C1F3-2B053279AC11}"/>
                </a:ext>
              </a:extLst>
            </p:cNvPr>
            <p:cNvGrpSpPr/>
            <p:nvPr/>
          </p:nvGrpSpPr>
          <p:grpSpPr>
            <a:xfrm>
              <a:off x="997385" y="3806583"/>
              <a:ext cx="2668924" cy="972347"/>
              <a:chOff x="2171062" y="1886928"/>
              <a:chExt cx="2668924" cy="972347"/>
            </a:xfrm>
          </p:grpSpPr>
          <p:sp>
            <p:nvSpPr>
              <p:cNvPr id="49" name="Shape 1726">
                <a:extLst>
                  <a:ext uri="{FF2B5EF4-FFF2-40B4-BE49-F238E27FC236}">
                    <a16:creationId xmlns:a16="http://schemas.microsoft.com/office/drawing/2014/main" xmlns="" id="{E62AF613-17D1-7F6D-6D1C-F7050950A727}"/>
                  </a:ext>
                </a:extLst>
              </p:cNvPr>
              <p:cNvSpPr/>
              <p:nvPr/>
            </p:nvSpPr>
            <p:spPr>
              <a:xfrm>
                <a:off x="2639215" y="2096120"/>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50" name="Shape 1729">
                <a:extLst>
                  <a:ext uri="{FF2B5EF4-FFF2-40B4-BE49-F238E27FC236}">
                    <a16:creationId xmlns:a16="http://schemas.microsoft.com/office/drawing/2014/main" xmlns="" id="{EC5D76B5-219D-CD31-1C75-EAE5C41AA223}"/>
                  </a:ext>
                </a:extLst>
              </p:cNvPr>
              <p:cNvSpPr/>
              <p:nvPr/>
            </p:nvSpPr>
            <p:spPr>
              <a:xfrm>
                <a:off x="2171062" y="1886928"/>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dirty="0">
                  <a:solidFill>
                    <a:srgbClr val="53585F"/>
                  </a:solidFill>
                  <a:latin typeface="Montserrat" pitchFamily="2" charset="0"/>
                  <a:ea typeface="微软雅黑" panose="020B0503020204020204" pitchFamily="34" charset="-122"/>
                  <a:sym typeface="Montserrat" pitchFamily="2" charset="0"/>
                </a:endParaRPr>
              </a:p>
            </p:txBody>
          </p:sp>
          <p:sp>
            <p:nvSpPr>
              <p:cNvPr id="51" name="文本框 50">
                <a:extLst>
                  <a:ext uri="{FF2B5EF4-FFF2-40B4-BE49-F238E27FC236}">
                    <a16:creationId xmlns:a16="http://schemas.microsoft.com/office/drawing/2014/main" xmlns="" id="{2EC4F869-D3F1-AC2E-ADC6-61A56C894DA0}"/>
                  </a:ext>
                </a:extLst>
              </p:cNvPr>
              <p:cNvSpPr txBox="1"/>
              <p:nvPr/>
            </p:nvSpPr>
            <p:spPr>
              <a:xfrm>
                <a:off x="3143410" y="2188435"/>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52" name="文本框 51">
              <a:extLst>
                <a:ext uri="{FF2B5EF4-FFF2-40B4-BE49-F238E27FC236}">
                  <a16:creationId xmlns:a16="http://schemas.microsoft.com/office/drawing/2014/main" xmlns="" id="{47C34F40-6EA7-A762-2EA1-9C6D9FA7E6A4}"/>
                </a:ext>
              </a:extLst>
            </p:cNvPr>
            <p:cNvSpPr txBox="1"/>
            <p:nvPr/>
          </p:nvSpPr>
          <p:spPr>
            <a:xfrm>
              <a:off x="4104374" y="2546800"/>
              <a:ext cx="3572865" cy="2031325"/>
            </a:xfrm>
            <a:prstGeom prst="rect">
              <a:avLst/>
            </a:prstGeom>
            <a:noFill/>
          </p:spPr>
          <p:txBody>
            <a:bodyPr wrap="square" rtlCol="0">
              <a:spAutoFit/>
            </a:bodyPr>
            <a:lstStyle/>
            <a:p>
              <a:pPr algn="just"/>
              <a:r>
                <a:rPr lang="en-US" sz="1400" b="1" dirty="0" err="1">
                  <a:latin typeface="Montserrat" pitchFamily="2" charset="77"/>
                  <a:cs typeface="Times New Roman" pitchFamily="18" charset="0"/>
                </a:rPr>
                <a:t>Rà</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soát</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các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trường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hợp</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tiếp</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nhận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tài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sản</a:t>
              </a:r>
              <a:r>
                <a:rPr lang="en-US" sz="1400" b="1" dirty="0">
                  <a:latin typeface="Montserrat" pitchFamily="2" charset="77"/>
                  <a:cs typeface="Times New Roman" pitchFamily="18" charset="0"/>
                </a:rPr>
                <a:t> do </a:t>
              </a:r>
              <a:r>
                <a:rPr lang="en-US" sz="1400" b="1" dirty="0" err="1">
                  <a:latin typeface="Montserrat" pitchFamily="2" charset="77"/>
                  <a:cs typeface="Times New Roman" pitchFamily="18" charset="0"/>
                </a:rPr>
                <a:t>tổ</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chức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cá</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nhân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tặng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chuyển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giao</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quyền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sở</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hữu</a:t>
              </a:r>
              <a:r>
                <a:rPr lang="en-US" sz="1400" b="1" dirty="0">
                  <a:latin typeface="Montserrat" pitchFamily="2" charset="77"/>
                  <a:cs typeface="Times New Roman" pitchFamily="18" charset="0"/>
                </a:rPr>
                <a:t> </a:t>
              </a:r>
              <a:r>
                <a:rPr lang="en-US" sz="1400" dirty="0" err="1">
                  <a:latin typeface="Montserrat" pitchFamily="2" charset="77"/>
                  <a:cs typeface="Times New Roman" pitchFamily="18" charset="0"/>
                </a:rPr>
                <a:t>nếu</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thuộc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trường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hợp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phải</a:t>
              </a:r>
              <a:r>
                <a:rPr lang="en-US" sz="1400" dirty="0">
                  <a:latin typeface="Montserrat" pitchFamily="2" charset="77"/>
                  <a:cs typeface="Times New Roman" pitchFamily="18" charset="0"/>
                </a:rPr>
                <a:t> XLSHTD </a:t>
              </a:r>
              <a:r>
                <a:rPr lang="en-US" sz="1400" dirty="0" err="1">
                  <a:latin typeface="Montserrat" pitchFamily="2" charset="77"/>
                  <a:cs typeface="Times New Roman" pitchFamily="18" charset="0"/>
                </a:rPr>
                <a:t>mà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chưa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cơ</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quan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người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có</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thẩm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quyền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quyết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XLSHTD </a:t>
              </a:r>
              <a:r>
                <a:rPr lang="en-US" sz="1400" dirty="0" err="1">
                  <a:latin typeface="Montserrat" pitchFamily="2" charset="77"/>
                  <a:cs typeface="Times New Roman" pitchFamily="18" charset="0"/>
                </a:rPr>
                <a:t>và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xử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thì</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phải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trình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tự</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thủ</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tục</a:t>
              </a:r>
              <a:r>
                <a:rPr lang="en-US" sz="1400" dirty="0">
                  <a:latin typeface="Montserrat" pitchFamily="2" charset="77"/>
                  <a:cs typeface="Times New Roman" pitchFamily="18" charset="0"/>
                </a:rPr>
                <a:t> XLSHTD </a:t>
              </a:r>
              <a:r>
                <a:rPr lang="en-US" sz="1400" dirty="0" err="1">
                  <a:latin typeface="Montserrat" pitchFamily="2" charset="77"/>
                  <a:cs typeface="Times New Roman" pitchFamily="18" charset="0"/>
                </a:rPr>
                <a:t>và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xử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tại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Nghị</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số</a:t>
              </a:r>
              <a:r>
                <a:rPr lang="en-US" sz="1400" dirty="0">
                  <a:latin typeface="Montserrat" pitchFamily="2" charset="77"/>
                  <a:cs typeface="Times New Roman" pitchFamily="18" charset="0"/>
                </a:rPr>
                <a:t> 29/2018/NĐ-CP</a:t>
              </a:r>
              <a:endParaRPr lang="en-US" altLang="zh-CN" sz="1400" dirty="0">
                <a:solidFill>
                  <a:schemeClr val="tx1">
                    <a:lumMod val="75000"/>
                    <a:lumOff val="25000"/>
                  </a:schemeClr>
                </a:solidFill>
                <a:latin typeface="Montserrat" pitchFamily="2" charset="77"/>
                <a:sym typeface="Montserrat" pitchFamily="2" charset="0"/>
              </a:endParaRPr>
            </a:p>
          </p:txBody>
        </p:sp>
        <p:grpSp>
          <p:nvGrpSpPr>
            <p:cNvPr id="53" name="组合 52">
              <a:extLst>
                <a:ext uri="{FF2B5EF4-FFF2-40B4-BE49-F238E27FC236}">
                  <a16:creationId xmlns:a16="http://schemas.microsoft.com/office/drawing/2014/main" xmlns="" id="{1308DD61-7B22-5EA9-DEBC-D06C4AEC9874}"/>
                </a:ext>
              </a:extLst>
            </p:cNvPr>
            <p:cNvGrpSpPr/>
            <p:nvPr/>
          </p:nvGrpSpPr>
          <p:grpSpPr>
            <a:xfrm>
              <a:off x="4385052" y="1596219"/>
              <a:ext cx="2668924" cy="972347"/>
              <a:chOff x="1728134" y="2053419"/>
              <a:chExt cx="2668924" cy="972347"/>
            </a:xfrm>
          </p:grpSpPr>
          <p:sp>
            <p:nvSpPr>
              <p:cNvPr id="54" name="Shape 1726">
                <a:extLst>
                  <a:ext uri="{FF2B5EF4-FFF2-40B4-BE49-F238E27FC236}">
                    <a16:creationId xmlns:a16="http://schemas.microsoft.com/office/drawing/2014/main" xmlns="" id="{4AA0F805-6414-42FD-939A-02B09F5447E4}"/>
                  </a:ext>
                </a:extLst>
              </p:cNvPr>
              <p:cNvSpPr/>
              <p:nvPr/>
            </p:nvSpPr>
            <p:spPr>
              <a:xfrm>
                <a:off x="2196287" y="2262611"/>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55" name="Shape 1729">
                <a:extLst>
                  <a:ext uri="{FF2B5EF4-FFF2-40B4-BE49-F238E27FC236}">
                    <a16:creationId xmlns:a16="http://schemas.microsoft.com/office/drawing/2014/main" xmlns="" id="{C6AE8ED0-41D3-C253-A193-7D7892A96D3F}"/>
                  </a:ext>
                </a:extLst>
              </p:cNvPr>
              <p:cNvSpPr/>
              <p:nvPr/>
            </p:nvSpPr>
            <p:spPr>
              <a:xfrm>
                <a:off x="1728134" y="2053419"/>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dirty="0">
                  <a:solidFill>
                    <a:srgbClr val="53585F"/>
                  </a:solidFill>
                  <a:latin typeface="Montserrat" pitchFamily="2" charset="0"/>
                  <a:ea typeface="微软雅黑" panose="020B0503020204020204" pitchFamily="34" charset="-122"/>
                  <a:sym typeface="Montserrat" pitchFamily="2" charset="0"/>
                </a:endParaRPr>
              </a:p>
            </p:txBody>
          </p:sp>
          <p:sp>
            <p:nvSpPr>
              <p:cNvPr id="56" name="文本框 55">
                <a:extLst>
                  <a:ext uri="{FF2B5EF4-FFF2-40B4-BE49-F238E27FC236}">
                    <a16:creationId xmlns:a16="http://schemas.microsoft.com/office/drawing/2014/main" xmlns="" id="{B03FB9DA-3885-C320-B78C-6E4E77D63195}"/>
                  </a:ext>
                </a:extLst>
              </p:cNvPr>
              <p:cNvSpPr txBox="1"/>
              <p:nvPr/>
            </p:nvSpPr>
            <p:spPr>
              <a:xfrm>
                <a:off x="2700482" y="2354926"/>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57" name="文本框 56">
              <a:extLst>
                <a:ext uri="{FF2B5EF4-FFF2-40B4-BE49-F238E27FC236}">
                  <a16:creationId xmlns:a16="http://schemas.microsoft.com/office/drawing/2014/main" xmlns="" id="{3AC25EF5-58CB-EA7F-97E3-13682093361D}"/>
                </a:ext>
              </a:extLst>
            </p:cNvPr>
            <p:cNvSpPr txBox="1"/>
            <p:nvPr/>
          </p:nvSpPr>
          <p:spPr>
            <a:xfrm>
              <a:off x="7972425" y="2546800"/>
              <a:ext cx="4279494" cy="2031325"/>
            </a:xfrm>
            <a:prstGeom prst="rect">
              <a:avLst/>
            </a:prstGeom>
            <a:noFill/>
          </p:spPr>
          <p:txBody>
            <a:bodyPr wrap="square" rtlCol="0">
              <a:spAutoFit/>
            </a:bodyPr>
            <a:lstStyle/>
            <a:p>
              <a:pPr algn="just"/>
              <a:r>
                <a:rPr lang="en-US" sz="1400" dirty="0" err="1">
                  <a:latin typeface="Montserrat" pitchFamily="2" charset="77"/>
                  <a:cs typeface="Times New Roman" pitchFamily="18" charset="0"/>
                </a:rPr>
                <a:t>Rà</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soát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việc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TS </a:t>
              </a:r>
              <a:r>
                <a:rPr lang="en-US" sz="1400" dirty="0" err="1">
                  <a:latin typeface="Montserrat" pitchFamily="2" charset="77"/>
                  <a:cs typeface="Times New Roman" pitchFamily="18" charset="0"/>
                </a:rPr>
                <a:t>của</a:t>
              </a:r>
              <a:r>
                <a:rPr lang="en-US" sz="1400" dirty="0">
                  <a:latin typeface="Montserrat" pitchFamily="2" charset="77"/>
                  <a:cs typeface="Times New Roman" pitchFamily="18" charset="0"/>
                </a:rPr>
                <a:t> CQ,TC,ĐV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b="1" dirty="0" err="1">
                  <a:latin typeface="Montserrat" pitchFamily="2" charset="77"/>
                  <a:cs typeface="Times New Roman" pitchFamily="18" charset="0"/>
                </a:rPr>
                <a:t>kịp</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thời</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xử</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lý</a:t>
              </a:r>
              <a:r>
                <a:rPr lang="en-US" sz="1400" b="1"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của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pháp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luật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đối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với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các</a:t>
              </a:r>
              <a:r>
                <a:rPr lang="en-US" sz="1400" dirty="0">
                  <a:latin typeface="Montserrat" pitchFamily="2" charset="77"/>
                  <a:cs typeface="Times New Roman" pitchFamily="18" charset="0"/>
                </a:rPr>
                <a:t> </a:t>
              </a:r>
              <a:r>
                <a:rPr lang="en-US" sz="1400" b="1" dirty="0">
                  <a:latin typeface="Montserrat" pitchFamily="2" charset="77"/>
                  <a:cs typeface="Times New Roman" pitchFamily="18" charset="0"/>
                </a:rPr>
                <a:t>TS </a:t>
              </a:r>
              <a:r>
                <a:rPr lang="en-US" sz="1400" b="1" dirty="0" err="1">
                  <a:latin typeface="Montserrat" pitchFamily="2" charset="77"/>
                  <a:cs typeface="Times New Roman" pitchFamily="18" charset="0"/>
                </a:rPr>
                <a:t>bị</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hư</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hỏng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không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sử</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dụng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được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hoặc</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không</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còn</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nhu</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cầu</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sử</a:t>
              </a:r>
              <a:r>
                <a:rPr lang="en-US" sz="1400" b="1" dirty="0">
                  <a:latin typeface="Montserrat" pitchFamily="2" charset="77"/>
                  <a:cs typeface="Times New Roman" pitchFamily="18" charset="0"/>
                </a:rPr>
                <a:t> </a:t>
              </a:r>
              <a:r>
                <a:rPr lang="en-US" sz="1400" b="1"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phát</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kịp</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thời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đang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dụng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nhưng</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chưa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được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dõi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để</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đưa</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vào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dõi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hạch</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toán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giảm</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đối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với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các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tài</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sản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đã</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thực</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hiện</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xử</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lý</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theo</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quy</a:t>
              </a:r>
              <a:r>
                <a:rPr lang="en-US" sz="1400" dirty="0">
                  <a:latin typeface="Montserrat" pitchFamily="2" charset="77"/>
                  <a:cs typeface="Times New Roman" pitchFamily="18" charset="0"/>
                </a:rPr>
                <a:t> </a:t>
              </a:r>
              <a:r>
                <a:rPr lang="en-US" sz="1400" dirty="0" err="1">
                  <a:latin typeface="Montserrat" pitchFamily="2" charset="77"/>
                  <a:cs typeface="Times New Roman" pitchFamily="18" charset="0"/>
                </a:rPr>
                <a:t>định</a:t>
              </a:r>
              <a:r>
                <a:rPr lang="en-US" sz="1400" dirty="0">
                  <a:latin typeface="Montserrat" pitchFamily="2" charset="77"/>
                  <a:cs typeface="Times New Roman" pitchFamily="18" charset="0"/>
                </a:rPr>
                <a:t>. </a:t>
              </a:r>
              <a:endParaRPr lang="vi-VN" sz="1400" dirty="0">
                <a:latin typeface="Montserrat" pitchFamily="2" charset="77"/>
                <a:cs typeface="Times New Roman" pitchFamily="18" charset="0"/>
              </a:endParaRPr>
            </a:p>
          </p:txBody>
        </p:sp>
        <p:grpSp>
          <p:nvGrpSpPr>
            <p:cNvPr id="58" name="组合 57">
              <a:extLst>
                <a:ext uri="{FF2B5EF4-FFF2-40B4-BE49-F238E27FC236}">
                  <a16:creationId xmlns:a16="http://schemas.microsoft.com/office/drawing/2014/main" xmlns="" id="{2366ED63-2614-D72B-99EE-E53AAE42A8D3}"/>
                </a:ext>
              </a:extLst>
            </p:cNvPr>
            <p:cNvGrpSpPr/>
            <p:nvPr/>
          </p:nvGrpSpPr>
          <p:grpSpPr>
            <a:xfrm>
              <a:off x="8412221" y="1596219"/>
              <a:ext cx="2668924" cy="972347"/>
              <a:chOff x="5755303" y="-323436"/>
              <a:chExt cx="2668924" cy="972347"/>
            </a:xfrm>
          </p:grpSpPr>
          <p:sp>
            <p:nvSpPr>
              <p:cNvPr id="59" name="Shape 1726">
                <a:extLst>
                  <a:ext uri="{FF2B5EF4-FFF2-40B4-BE49-F238E27FC236}">
                    <a16:creationId xmlns:a16="http://schemas.microsoft.com/office/drawing/2014/main" xmlns="" id="{996CC413-1D5C-B3AE-3232-9D9AA4B0BC70}"/>
                  </a:ext>
                </a:extLst>
              </p:cNvPr>
              <p:cNvSpPr/>
              <p:nvPr/>
            </p:nvSpPr>
            <p:spPr>
              <a:xfrm>
                <a:off x="6223456" y="-114244"/>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60" name="Shape 1729">
                <a:extLst>
                  <a:ext uri="{FF2B5EF4-FFF2-40B4-BE49-F238E27FC236}">
                    <a16:creationId xmlns:a16="http://schemas.microsoft.com/office/drawing/2014/main" xmlns="" id="{20C288A0-3793-F840-397E-32B3C62F9FE0}"/>
                  </a:ext>
                </a:extLst>
              </p:cNvPr>
              <p:cNvSpPr/>
              <p:nvPr/>
            </p:nvSpPr>
            <p:spPr>
              <a:xfrm>
                <a:off x="5755303" y="-32343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dirty="0">
                  <a:solidFill>
                    <a:srgbClr val="53585F"/>
                  </a:solidFill>
                  <a:latin typeface="Montserrat" pitchFamily="2" charset="0"/>
                  <a:ea typeface="微软雅黑" panose="020B0503020204020204" pitchFamily="34" charset="-122"/>
                  <a:sym typeface="Montserrat" pitchFamily="2" charset="0"/>
                </a:endParaRPr>
              </a:p>
            </p:txBody>
          </p:sp>
          <p:sp>
            <p:nvSpPr>
              <p:cNvPr id="61" name="文本框 60">
                <a:extLst>
                  <a:ext uri="{FF2B5EF4-FFF2-40B4-BE49-F238E27FC236}">
                    <a16:creationId xmlns:a16="http://schemas.microsoft.com/office/drawing/2014/main" xmlns="" id="{A7969CFA-80D6-D431-52C8-2A43496E6FED}"/>
                  </a:ext>
                </a:extLst>
              </p:cNvPr>
              <p:cNvSpPr txBox="1"/>
              <p:nvPr/>
            </p:nvSpPr>
            <p:spPr>
              <a:xfrm>
                <a:off x="6727651" y="-21929"/>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pic>
          <p:nvPicPr>
            <p:cNvPr id="73" name="图形 72" descr="剪贴板">
              <a:extLst>
                <a:ext uri="{FF2B5EF4-FFF2-40B4-BE49-F238E27FC236}">
                  <a16:creationId xmlns:a16="http://schemas.microsoft.com/office/drawing/2014/main" xmlns="" id="{2E1B080F-053C-91BC-04F4-DC38AE552D9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58326" y="1767967"/>
              <a:ext cx="552781" cy="552781"/>
            </a:xfrm>
            <a:prstGeom prst="rect">
              <a:avLst/>
            </a:prstGeom>
          </p:spPr>
        </p:pic>
        <p:pic>
          <p:nvPicPr>
            <p:cNvPr id="75" name="图形 74" descr="文档">
              <a:extLst>
                <a:ext uri="{FF2B5EF4-FFF2-40B4-BE49-F238E27FC236}">
                  <a16:creationId xmlns:a16="http://schemas.microsoft.com/office/drawing/2014/main" xmlns="" id="{9B86AC5A-75A3-3593-B63B-1978D6F2BB8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656936" y="1806593"/>
              <a:ext cx="552781" cy="552781"/>
            </a:xfrm>
            <a:prstGeom prst="rect">
              <a:avLst/>
            </a:prstGeom>
          </p:spPr>
        </p:pic>
        <p:pic>
          <p:nvPicPr>
            <p:cNvPr id="77" name="图形 76" descr="媒体演示文稿">
              <a:extLst>
                <a:ext uri="{FF2B5EF4-FFF2-40B4-BE49-F238E27FC236}">
                  <a16:creationId xmlns:a16="http://schemas.microsoft.com/office/drawing/2014/main" xmlns="" id="{0CF2922C-1376-C47D-64ED-0A84667347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07808" y="4057046"/>
              <a:ext cx="552781" cy="552781"/>
            </a:xfrm>
            <a:prstGeom prst="rect">
              <a:avLst/>
            </a:prstGeom>
          </p:spPr>
        </p:pic>
        <p:pic>
          <p:nvPicPr>
            <p:cNvPr id="83" name="图形 82" descr="电子邮件">
              <a:extLst>
                <a:ext uri="{FF2B5EF4-FFF2-40B4-BE49-F238E27FC236}">
                  <a16:creationId xmlns:a16="http://schemas.microsoft.com/office/drawing/2014/main" xmlns="" id="{BC9FEB58-9F56-ABEF-1AAB-9F2F0207B5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36101" y="1770962"/>
              <a:ext cx="552781" cy="552781"/>
            </a:xfrm>
            <a:prstGeom prst="rect">
              <a:avLst/>
            </a:prstGeom>
          </p:spPr>
        </p:pic>
      </p:grpSp>
      <p:sp>
        <p:nvSpPr>
          <p:cNvPr id="3" name="文本框 50">
            <a:extLst>
              <a:ext uri="{FF2B5EF4-FFF2-40B4-BE49-F238E27FC236}">
                <a16:creationId xmlns:a16="http://schemas.microsoft.com/office/drawing/2014/main" xmlns="" id="{CB5C5FB6-E995-F4AA-5238-5712A6969A4F}"/>
              </a:ext>
            </a:extLst>
          </p:cNvPr>
          <p:cNvSpPr txBox="1"/>
          <p:nvPr/>
        </p:nvSpPr>
        <p:spPr>
          <a:xfrm>
            <a:off x="8032507" y="363394"/>
            <a:ext cx="3947934" cy="369332"/>
          </a:xfrm>
          <a:prstGeom prst="rect">
            <a:avLst/>
          </a:prstGeom>
          <a:noFill/>
        </p:spPr>
        <p:txBody>
          <a:bodyPr wrap="square" rtlCol="0">
            <a:spAutoFit/>
          </a:bodyPr>
          <a:lstStyle/>
          <a:p>
            <a:r>
              <a:rPr lang="en-US" altLang="zh-CN" b="1" dirty="0">
                <a:latin typeface="Montserrat" pitchFamily="2" charset="0"/>
                <a:ea typeface="微软雅黑" panose="020B0503020204020204" pitchFamily="34" charset="-122"/>
                <a:sym typeface="Montserrat" pitchFamily="2" charset="0"/>
              </a:rPr>
              <a:t>TÀI SẢN CÔNG TẠI CQ,TC,ĐV</a:t>
            </a:r>
            <a:endParaRPr lang="zh-CN" altLang="en-US" b="1" dirty="0">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1410454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4EC5A7-E22C-F267-B829-CB71439429BB}"/>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58C64294-ED5D-1F70-7CAE-56C3D4A705D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3E6059D0-FFB6-6F92-09AF-6D19B549897D}"/>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19422227-7A75-36D6-BAC2-F2DEBEA90AEC}"/>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84DF6697-F1A8-4F4B-563A-2B6139AF204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64C79EEF-6A44-3A30-7B6F-72BFC09FDC94}"/>
              </a:ext>
            </a:extLst>
          </p:cNvPr>
          <p:cNvSpPr txBox="1"/>
          <p:nvPr/>
        </p:nvSpPr>
        <p:spPr>
          <a:xfrm>
            <a:off x="831340" y="238082"/>
            <a:ext cx="6998208" cy="461665"/>
          </a:xfrm>
          <a:prstGeom prst="rect">
            <a:avLst/>
          </a:prstGeom>
          <a:noFill/>
        </p:spPr>
        <p:txBody>
          <a:bodyPr wrap="square" rtlCol="0">
            <a:spAutoFit/>
          </a:bodyPr>
          <a:lstStyle/>
          <a:p>
            <a:r>
              <a:rPr lang="en-US" altLang="zh-CN" sz="2400" b="1" dirty="0">
                <a:solidFill>
                  <a:schemeClr val="tx1">
                    <a:lumMod val="75000"/>
                    <a:lumOff val="25000"/>
                  </a:schemeClr>
                </a:solidFill>
                <a:latin typeface="Montserrat" pitchFamily="2" charset="0"/>
                <a:ea typeface="微软雅黑" panose="020B0503020204020204" pitchFamily="34" charset="-122"/>
                <a:sym typeface="Montserrat" pitchFamily="2" charset="0"/>
              </a:rPr>
              <a:t>MỘT SỐ NỘI DUNG CẦN THỰC HIỆN</a:t>
            </a:r>
            <a:endParaRPr lang="zh-CN" altLang="en-US" sz="24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F20BFA27-2B82-5F78-2EF1-76B29379F8E1}"/>
              </a:ext>
            </a:extLst>
          </p:cNvPr>
          <p:cNvCxnSpPr>
            <a:cxnSpLocks/>
            <a:stCxn id="2" idx="1"/>
          </p:cNvCxnSpPr>
          <p:nvPr/>
        </p:nvCxnSpPr>
        <p:spPr>
          <a:xfrm flipV="1">
            <a:off x="6629400" y="471493"/>
            <a:ext cx="5548312" cy="19416"/>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xmlns="" id="{D26CC093-F0EE-AFD0-467C-2C2841F8C595}"/>
              </a:ext>
            </a:extLst>
          </p:cNvPr>
          <p:cNvGrpSpPr/>
          <p:nvPr/>
        </p:nvGrpSpPr>
        <p:grpSpPr>
          <a:xfrm>
            <a:off x="459468" y="1381897"/>
            <a:ext cx="11062642" cy="4959067"/>
            <a:chOff x="1002408" y="1596219"/>
            <a:chExt cx="11062642" cy="4959067"/>
          </a:xfrm>
        </p:grpSpPr>
        <p:sp>
          <p:nvSpPr>
            <p:cNvPr id="44" name="文本框 43">
              <a:extLst>
                <a:ext uri="{FF2B5EF4-FFF2-40B4-BE49-F238E27FC236}">
                  <a16:creationId xmlns:a16="http://schemas.microsoft.com/office/drawing/2014/main" xmlns="" id="{27AAE3EF-15A3-5C73-007E-EEB3F27F68CE}"/>
                </a:ext>
              </a:extLst>
            </p:cNvPr>
            <p:cNvSpPr txBox="1"/>
            <p:nvPr/>
          </p:nvSpPr>
          <p:spPr>
            <a:xfrm>
              <a:off x="3825979" y="1805378"/>
              <a:ext cx="8215800" cy="646331"/>
            </a:xfrm>
            <a:prstGeom prst="rect">
              <a:avLst/>
            </a:prstGeom>
            <a:noFill/>
          </p:spPr>
          <p:txBody>
            <a:bodyPr wrap="square" rtlCol="0">
              <a:spAutoFit/>
            </a:bodyPr>
            <a:lstStyle/>
            <a:p>
              <a:pPr algn="just"/>
              <a:r>
                <a:rPr lang="nl-NL" b="1" dirty="0" err="1">
                  <a:latin typeface="Montserrat" pitchFamily="2" charset="77"/>
                  <a:cs typeface="Times New Roman" pitchFamily="18" charset="0"/>
                </a:rPr>
                <a:t>Rà</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soát</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việc</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giao</a:t>
              </a:r>
              <a:r>
                <a:rPr lang="nl-NL" b="1" dirty="0">
                  <a:latin typeface="Montserrat" pitchFamily="2" charset="77"/>
                  <a:cs typeface="Times New Roman" pitchFamily="18" charset="0"/>
                </a:rPr>
                <a:t> TSKCHT </a:t>
              </a:r>
              <a:r>
                <a:rPr lang="nl-NL" b="1" dirty="0" err="1">
                  <a:latin typeface="Montserrat" pitchFamily="2" charset="77"/>
                  <a:cs typeface="Times New Roman" pitchFamily="18" charset="0"/>
                </a:rPr>
                <a:t>cho</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đối</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tượng</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quản</a:t>
              </a:r>
              <a:r>
                <a:rPr lang="nl-NL" b="1" dirty="0">
                  <a:latin typeface="Montserrat" pitchFamily="2" charset="77"/>
                  <a:cs typeface="Times New Roman" pitchFamily="18" charset="0"/>
                </a:rPr>
                <a:t> </a:t>
              </a:r>
              <a:r>
                <a:rPr lang="nl-NL" b="1" dirty="0" err="1">
                  <a:latin typeface="Montserrat" pitchFamily="2" charset="77"/>
                  <a:cs typeface="Times New Roman" pitchFamily="18" charset="0"/>
                </a:rPr>
                <a:t>lý</a:t>
              </a:r>
              <a:r>
                <a:rPr lang="nl-NL" b="1" dirty="0">
                  <a:latin typeface="Montserrat" pitchFamily="2" charset="77"/>
                  <a:cs typeface="Times New Roman" pitchFamily="18" charset="0"/>
                </a:rPr>
                <a:t> </a:t>
              </a:r>
              <a:r>
                <a:rPr lang="nl-NL" dirty="0" err="1">
                  <a:latin typeface="Montserrat" pitchFamily="2" charset="77"/>
                  <a:cs typeface="Times New Roman" pitchFamily="18" charset="0"/>
                </a:rPr>
                <a:t>bảo</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đảm</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đối</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tượng</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được</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giao</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quản</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lý</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phù</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hợp</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quy</a:t>
              </a:r>
              <a:r>
                <a:rPr lang="nl-NL" dirty="0">
                  <a:latin typeface="Montserrat" pitchFamily="2" charset="77"/>
                  <a:cs typeface="Times New Roman" pitchFamily="18" charset="0"/>
                </a:rPr>
                <a:t> </a:t>
              </a:r>
              <a:r>
                <a:rPr lang="nl-NL" dirty="0" err="1">
                  <a:latin typeface="Montserrat" pitchFamily="2" charset="77"/>
                  <a:cs typeface="Times New Roman" pitchFamily="18" charset="0"/>
                </a:rPr>
                <a:t>định</a:t>
              </a:r>
              <a:r>
                <a:rPr lang="en-US" altLang="zh-CN" dirty="0">
                  <a:solidFill>
                    <a:schemeClr val="tx1">
                      <a:lumMod val="75000"/>
                      <a:lumOff val="25000"/>
                    </a:schemeClr>
                  </a:solidFill>
                  <a:latin typeface="Montserrat" pitchFamily="2" charset="77"/>
                  <a:sym typeface="Montserrat" pitchFamily="2" charset="0"/>
                </a:rPr>
                <a:t>. </a:t>
              </a:r>
            </a:p>
          </p:txBody>
        </p:sp>
        <p:grpSp>
          <p:nvGrpSpPr>
            <p:cNvPr id="46" name="组合 45">
              <a:extLst>
                <a:ext uri="{FF2B5EF4-FFF2-40B4-BE49-F238E27FC236}">
                  <a16:creationId xmlns:a16="http://schemas.microsoft.com/office/drawing/2014/main" xmlns="" id="{84880A2D-F979-60BD-039C-41A74417F633}"/>
                </a:ext>
              </a:extLst>
            </p:cNvPr>
            <p:cNvGrpSpPr/>
            <p:nvPr/>
          </p:nvGrpSpPr>
          <p:grpSpPr>
            <a:xfrm>
              <a:off x="1025961" y="1596219"/>
              <a:ext cx="2668924" cy="972347"/>
              <a:chOff x="2199638" y="2053419"/>
              <a:chExt cx="2668924" cy="972347"/>
            </a:xfrm>
          </p:grpSpPr>
          <p:sp>
            <p:nvSpPr>
              <p:cNvPr id="10" name="Shape 1726">
                <a:extLst>
                  <a:ext uri="{FF2B5EF4-FFF2-40B4-BE49-F238E27FC236}">
                    <a16:creationId xmlns:a16="http://schemas.microsoft.com/office/drawing/2014/main" xmlns="" id="{AF987940-BFDF-4ED6-F378-004A2759F313}"/>
                  </a:ext>
                </a:extLst>
              </p:cNvPr>
              <p:cNvSpPr/>
              <p:nvPr/>
            </p:nvSpPr>
            <p:spPr>
              <a:xfrm>
                <a:off x="2667791" y="2262611"/>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9" name="Shape 1729">
                <a:extLst>
                  <a:ext uri="{FF2B5EF4-FFF2-40B4-BE49-F238E27FC236}">
                    <a16:creationId xmlns:a16="http://schemas.microsoft.com/office/drawing/2014/main" xmlns="" id="{0D85E2C2-B043-C044-FE04-AAF6036C0B5C}"/>
                  </a:ext>
                </a:extLst>
              </p:cNvPr>
              <p:cNvSpPr/>
              <p:nvPr/>
            </p:nvSpPr>
            <p:spPr>
              <a:xfrm>
                <a:off x="2199638" y="2053419"/>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45" name="文本框 44">
                <a:extLst>
                  <a:ext uri="{FF2B5EF4-FFF2-40B4-BE49-F238E27FC236}">
                    <a16:creationId xmlns:a16="http://schemas.microsoft.com/office/drawing/2014/main" xmlns="" id="{0992D78E-8446-DAD0-0FE7-0BDBA0B212B0}"/>
                  </a:ext>
                </a:extLst>
              </p:cNvPr>
              <p:cNvSpPr txBox="1"/>
              <p:nvPr/>
            </p:nvSpPr>
            <p:spPr>
              <a:xfrm>
                <a:off x="3171986" y="2354926"/>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47" name="文本框 46">
              <a:extLst>
                <a:ext uri="{FF2B5EF4-FFF2-40B4-BE49-F238E27FC236}">
                  <a16:creationId xmlns:a16="http://schemas.microsoft.com/office/drawing/2014/main" xmlns="" id="{5EB55F84-9987-ACDB-702D-2DACEDB82C12}"/>
                </a:ext>
              </a:extLst>
            </p:cNvPr>
            <p:cNvSpPr txBox="1"/>
            <p:nvPr/>
          </p:nvSpPr>
          <p:spPr>
            <a:xfrm>
              <a:off x="3802144" y="2946606"/>
              <a:ext cx="8262906" cy="3608680"/>
            </a:xfrm>
            <a:prstGeom prst="rect">
              <a:avLst/>
            </a:prstGeom>
            <a:noFill/>
          </p:spPr>
          <p:txBody>
            <a:bodyPr wrap="square" rtlCol="0">
              <a:spAutoFit/>
            </a:bodyPr>
            <a:lstStyle/>
            <a:p>
              <a:pPr algn="just">
                <a:spcBef>
                  <a:spcPts val="300"/>
                </a:spcBef>
              </a:pPr>
              <a:r>
                <a:rPr lang="en-US" b="1" dirty="0" err="1">
                  <a:latin typeface="Montserrat" pitchFamily="2" charset="77"/>
                  <a:cs typeface="Times New Roman" pitchFamily="18" charset="0"/>
                </a:rPr>
                <a:t>Rà</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soát</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việc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theo</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dõi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hạch</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toán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tài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sản</a:t>
              </a:r>
              <a:r>
                <a:rPr lang="en-US" b="1" dirty="0">
                  <a:latin typeface="Montserrat" pitchFamily="2" charset="77"/>
                  <a:cs typeface="Times New Roman" pitchFamily="18" charset="0"/>
                </a:rPr>
                <a:t> TS KCHT </a:t>
              </a:r>
              <a:r>
                <a:rPr lang="en-US" b="1" dirty="0" err="1">
                  <a:latin typeface="Montserrat" pitchFamily="2" charset="77"/>
                  <a:cs typeface="Times New Roman" pitchFamily="18" charset="0"/>
                </a:rPr>
                <a:t>của</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đối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tượng</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kiểm</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kê</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theo</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đúng</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quy</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định</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pháp</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luật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cụ</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thể</a:t>
              </a:r>
              <a:r>
                <a:rPr lang="en-US" dirty="0">
                  <a:latin typeface="Montserrat" pitchFamily="2" charset="77"/>
                  <a:cs typeface="Times New Roman" pitchFamily="18" charset="0"/>
                </a:rPr>
                <a:t>:</a:t>
              </a:r>
              <a:endParaRPr lang="vi-VN" dirty="0">
                <a:latin typeface="Montserrat" pitchFamily="2" charset="77"/>
                <a:cs typeface="Times New Roman" pitchFamily="18" charset="0"/>
              </a:endParaRPr>
            </a:p>
            <a:p>
              <a:pPr algn="just">
                <a:spcBef>
                  <a:spcPts val="300"/>
                </a:spcBef>
              </a:pPr>
              <a:r>
                <a:rPr lang="en-US" b="1" dirty="0">
                  <a:latin typeface="Montserrat" pitchFamily="2" charset="77"/>
                  <a:cs typeface="Times New Roman" pitchFamily="18" charset="0"/>
                </a:rPr>
                <a:t>(1) </a:t>
              </a:r>
              <a:r>
                <a:rPr lang="en-US" dirty="0">
                  <a:latin typeface="Montserrat" pitchFamily="2" charset="77"/>
                  <a:cs typeface="Times New Roman" pitchFamily="18" charset="0"/>
                </a:rPr>
                <a:t>TS KCHT </a:t>
              </a:r>
              <a:r>
                <a:rPr lang="en-US" dirty="0" err="1">
                  <a:latin typeface="Montserrat" pitchFamily="2" charset="77"/>
                  <a:cs typeface="Times New Roman" pitchFamily="18" charset="0"/>
                </a:rPr>
                <a:t>đường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bộ</a:t>
              </a:r>
              <a:r>
                <a:rPr lang="en-US" dirty="0">
                  <a:latin typeface="Montserrat" pitchFamily="2" charset="77"/>
                  <a:cs typeface="Times New Roman" pitchFamily="18" charset="0"/>
                </a:rPr>
                <a:t>: Thông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35/2022/TT-BTC.</a:t>
              </a:r>
            </a:p>
            <a:p>
              <a:pPr algn="just">
                <a:spcBef>
                  <a:spcPts val="300"/>
                </a:spcBef>
              </a:pPr>
              <a:r>
                <a:rPr lang="en-US" b="1" dirty="0">
                  <a:latin typeface="Montserrat" pitchFamily="2" charset="77"/>
                  <a:cs typeface="Times New Roman" pitchFamily="18" charset="0"/>
                </a:rPr>
                <a:t>(2) </a:t>
              </a:r>
              <a:r>
                <a:rPr lang="en-US" dirty="0">
                  <a:latin typeface="Montserrat" pitchFamily="2" charset="77"/>
                  <a:cs typeface="Times New Roman" pitchFamily="18" charset="0"/>
                </a:rPr>
                <a:t>TS KCHT </a:t>
              </a:r>
              <a:r>
                <a:rPr lang="en-US" dirty="0" err="1">
                  <a:latin typeface="Montserrat" pitchFamily="2" charset="77"/>
                  <a:cs typeface="Times New Roman" pitchFamily="18" charset="0"/>
                </a:rPr>
                <a:t>nước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sạch</a:t>
              </a:r>
              <a:r>
                <a:rPr lang="en-US" dirty="0">
                  <a:latin typeface="Montserrat" pitchFamily="2" charset="77"/>
                  <a:cs typeface="Times New Roman" pitchFamily="18" charset="0"/>
                </a:rPr>
                <a:t>: Thông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73/2022/TT-BTC.</a:t>
              </a:r>
              <a:endParaRPr lang="vi-VN" dirty="0">
                <a:latin typeface="Montserrat" pitchFamily="2" charset="77"/>
                <a:cs typeface="Times New Roman" pitchFamily="18" charset="0"/>
              </a:endParaRPr>
            </a:p>
            <a:p>
              <a:pPr algn="just">
                <a:spcBef>
                  <a:spcPts val="300"/>
                </a:spcBef>
              </a:pPr>
              <a:r>
                <a:rPr lang="en-US" b="1" dirty="0">
                  <a:latin typeface="Montserrat" pitchFamily="2" charset="77"/>
                  <a:cs typeface="Times New Roman" pitchFamily="18" charset="0"/>
                </a:rPr>
                <a:t>(3)</a:t>
              </a:r>
              <a:r>
                <a:rPr lang="en-US" dirty="0">
                  <a:latin typeface="Montserrat" pitchFamily="2" charset="77"/>
                  <a:cs typeface="Times New Roman" pitchFamily="18" charset="0"/>
                </a:rPr>
                <a:t> TS KCHT </a:t>
              </a:r>
              <a:r>
                <a:rPr lang="en-US" dirty="0" err="1">
                  <a:latin typeface="Montserrat" pitchFamily="2" charset="77"/>
                  <a:cs typeface="Times New Roman" pitchFamily="18" charset="0"/>
                </a:rPr>
                <a:t>giao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thông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trừ</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đường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bộ</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thuỷ</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lợi</a:t>
              </a:r>
              <a:r>
                <a:rPr lang="en-US" dirty="0">
                  <a:latin typeface="Montserrat" pitchFamily="2" charset="77"/>
                  <a:cs typeface="Times New Roman" pitchFamily="18" charset="0"/>
                </a:rPr>
                <a:t>: Thông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số</a:t>
              </a:r>
              <a:r>
                <a:rPr lang="en-US" dirty="0">
                  <a:latin typeface="Montserrat" pitchFamily="2" charset="77"/>
                  <a:cs typeface="Times New Roman" pitchFamily="18" charset="0"/>
                </a:rPr>
                <a:t> 75/2018/TT-BTC.</a:t>
              </a:r>
            </a:p>
            <a:p>
              <a:pPr algn="just">
                <a:spcBef>
                  <a:spcPts val="300"/>
                </a:spcBef>
              </a:pPr>
              <a:r>
                <a:rPr lang="en-US" b="1" dirty="0">
                  <a:latin typeface="Montserrat" pitchFamily="2" charset="77"/>
                  <a:cs typeface="Times New Roman" pitchFamily="18" charset="0"/>
                </a:rPr>
                <a:t>(4)</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Trường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hợp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thực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hiện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nâng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chữa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mở</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rộng</a:t>
              </a:r>
              <a:r>
                <a:rPr lang="en-US" dirty="0">
                  <a:latin typeface="Montserrat" pitchFamily="2" charset="77"/>
                  <a:cs typeface="Times New Roman" pitchFamily="18" charset="0"/>
                </a:rPr>
                <a:t> TSCĐ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dự</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được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quan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người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có</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thẩm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quyền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phê</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duyệt</a:t>
              </a:r>
              <a:r>
                <a:rPr lang="en-US" dirty="0">
                  <a:latin typeface="Montserrat" pitchFamily="2" charset="77"/>
                  <a:cs typeface="Times New Roman" pitchFamily="18" charset="0"/>
                </a:rPr>
                <a:t> </a:t>
              </a:r>
              <a:r>
                <a:rPr lang="en-US" dirty="0">
                  <a:latin typeface="Montserrat" pitchFamily="2" charset="77"/>
                  <a:cs typeface="Times New Roman" pitchFamily="18" charset="0"/>
                  <a:sym typeface="Wingdings" pitchFamily="2" charset="2"/>
                </a:rPr>
                <a:t> </a:t>
              </a:r>
              <a:r>
                <a:rPr lang="en-US" dirty="0" err="1">
                  <a:latin typeface="Montserrat" pitchFamily="2" charset="77"/>
                  <a:cs typeface="Times New Roman" pitchFamily="18" charset="0"/>
                </a:rPr>
                <a:t>hạch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toán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thay</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đổi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nguyên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TSCĐ (</a:t>
              </a:r>
              <a:r>
                <a:rPr lang="en-US" dirty="0" err="1">
                  <a:latin typeface="Montserrat" pitchFamily="2" charset="77"/>
                  <a:cs typeface="Times New Roman" pitchFamily="18" charset="0"/>
                </a:rPr>
                <a:t>không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hạch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toán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riêng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trị</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chữa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cải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tạo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nâng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cấp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mở</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rộng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một</a:t>
              </a:r>
              <a:r>
                <a:rPr lang="en-US" dirty="0">
                  <a:latin typeface="Montserrat" pitchFamily="2" charset="77"/>
                  <a:cs typeface="Times New Roman" pitchFamily="18" charset="0"/>
                </a:rPr>
                <a:t> TSCĐ).</a:t>
              </a:r>
              <a:endParaRPr lang="vi-VN" dirty="0">
                <a:latin typeface="Montserrat" pitchFamily="2" charset="77"/>
                <a:cs typeface="Times New Roman" pitchFamily="18" charset="0"/>
              </a:endParaRPr>
            </a:p>
            <a:p>
              <a:pPr algn="just">
                <a:spcBef>
                  <a:spcPts val="300"/>
                </a:spcBef>
              </a:pPr>
              <a:r>
                <a:rPr lang="en-US" b="1" dirty="0">
                  <a:latin typeface="Montserrat" pitchFamily="2" charset="77"/>
                  <a:cs typeface="Times New Roman" pitchFamily="18" charset="0"/>
                </a:rPr>
                <a:t>(5)</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Rà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soát</a:t>
              </a:r>
              <a:r>
                <a:rPr lang="en-US" dirty="0">
                  <a:latin typeface="Montserrat" pitchFamily="2" charset="77"/>
                  <a:cs typeface="Times New Roman" pitchFamily="18" charset="0"/>
                </a:rPr>
                <a:t> TS </a:t>
              </a:r>
              <a:r>
                <a:rPr lang="en-US" dirty="0" err="1">
                  <a:latin typeface="Montserrat" pitchFamily="2" charset="77"/>
                  <a:cs typeface="Times New Roman" pitchFamily="18" charset="0"/>
                </a:rPr>
                <a:t>là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của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dự</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để</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bàn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giao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đối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tượng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thụ</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hưởng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quy</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định</a:t>
              </a:r>
              <a:r>
                <a:rPr lang="en-US" dirty="0">
                  <a:latin typeface="Montserrat" pitchFamily="2" charset="77"/>
                  <a:cs typeface="Times New Roman" pitchFamily="18" charset="0"/>
                </a:rPr>
                <a:t>.</a:t>
              </a:r>
              <a:endParaRPr lang="en-US" altLang="zh-CN" dirty="0">
                <a:solidFill>
                  <a:schemeClr val="tx1">
                    <a:lumMod val="75000"/>
                    <a:lumOff val="25000"/>
                  </a:schemeClr>
                </a:solidFill>
                <a:latin typeface="Montserrat" pitchFamily="2" charset="77"/>
                <a:sym typeface="Montserrat" pitchFamily="2" charset="0"/>
              </a:endParaRPr>
            </a:p>
          </p:txBody>
        </p:sp>
        <p:grpSp>
          <p:nvGrpSpPr>
            <p:cNvPr id="48" name="组合 47">
              <a:extLst>
                <a:ext uri="{FF2B5EF4-FFF2-40B4-BE49-F238E27FC236}">
                  <a16:creationId xmlns:a16="http://schemas.microsoft.com/office/drawing/2014/main" xmlns="" id="{C0FF68E0-3616-AF40-9EE3-821F81274FA6}"/>
                </a:ext>
              </a:extLst>
            </p:cNvPr>
            <p:cNvGrpSpPr/>
            <p:nvPr/>
          </p:nvGrpSpPr>
          <p:grpSpPr>
            <a:xfrm>
              <a:off x="1002408" y="2965955"/>
              <a:ext cx="2668924" cy="972347"/>
              <a:chOff x="2176085" y="1046300"/>
              <a:chExt cx="2668924" cy="972347"/>
            </a:xfrm>
          </p:grpSpPr>
          <p:sp>
            <p:nvSpPr>
              <p:cNvPr id="49" name="Shape 1726">
                <a:extLst>
                  <a:ext uri="{FF2B5EF4-FFF2-40B4-BE49-F238E27FC236}">
                    <a16:creationId xmlns:a16="http://schemas.microsoft.com/office/drawing/2014/main" xmlns="" id="{CBDBBBFE-0F29-C94A-536D-AB62558D4633}"/>
                  </a:ext>
                </a:extLst>
              </p:cNvPr>
              <p:cNvSpPr/>
              <p:nvPr/>
            </p:nvSpPr>
            <p:spPr>
              <a:xfrm>
                <a:off x="2644238" y="1255492"/>
                <a:ext cx="2200771"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50" name="Shape 1729">
                <a:extLst>
                  <a:ext uri="{FF2B5EF4-FFF2-40B4-BE49-F238E27FC236}">
                    <a16:creationId xmlns:a16="http://schemas.microsoft.com/office/drawing/2014/main" xmlns="" id="{21871150-3F9F-DEB6-6B60-031697CF8BEA}"/>
                  </a:ext>
                </a:extLst>
              </p:cNvPr>
              <p:cNvSpPr/>
              <p:nvPr/>
            </p:nvSpPr>
            <p:spPr>
              <a:xfrm>
                <a:off x="2176085" y="1046300"/>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dirty="0">
                  <a:solidFill>
                    <a:srgbClr val="53585F"/>
                  </a:solidFill>
                  <a:latin typeface="Montserrat" pitchFamily="2" charset="0"/>
                  <a:ea typeface="微软雅黑" panose="020B0503020204020204" pitchFamily="34" charset="-122"/>
                  <a:sym typeface="Montserrat" pitchFamily="2" charset="0"/>
                </a:endParaRPr>
              </a:p>
            </p:txBody>
          </p:sp>
          <p:sp>
            <p:nvSpPr>
              <p:cNvPr id="51" name="文本框 50">
                <a:extLst>
                  <a:ext uri="{FF2B5EF4-FFF2-40B4-BE49-F238E27FC236}">
                    <a16:creationId xmlns:a16="http://schemas.microsoft.com/office/drawing/2014/main" xmlns="" id="{6A5578B6-756D-625E-F2B8-16270F381022}"/>
                  </a:ext>
                </a:extLst>
              </p:cNvPr>
              <p:cNvSpPr txBox="1"/>
              <p:nvPr/>
            </p:nvSpPr>
            <p:spPr>
              <a:xfrm>
                <a:off x="3148433" y="1347807"/>
                <a:ext cx="1618243"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CQ,TC,ĐV</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pic>
          <p:nvPicPr>
            <p:cNvPr id="77" name="图形 76" descr="媒体演示文稿">
              <a:extLst>
                <a:ext uri="{FF2B5EF4-FFF2-40B4-BE49-F238E27FC236}">
                  <a16:creationId xmlns:a16="http://schemas.microsoft.com/office/drawing/2014/main" xmlns="" id="{B5F097B6-17A3-FA17-958C-2C14385A222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12831" y="3216418"/>
              <a:ext cx="552781" cy="552781"/>
            </a:xfrm>
            <a:prstGeom prst="rect">
              <a:avLst/>
            </a:prstGeom>
          </p:spPr>
        </p:pic>
        <p:pic>
          <p:nvPicPr>
            <p:cNvPr id="83" name="图形 82" descr="电子邮件">
              <a:extLst>
                <a:ext uri="{FF2B5EF4-FFF2-40B4-BE49-F238E27FC236}">
                  <a16:creationId xmlns:a16="http://schemas.microsoft.com/office/drawing/2014/main" xmlns="" id="{0A1AE896-043A-1B7E-C17A-CA21CD5996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36101" y="1770962"/>
              <a:ext cx="552781" cy="552781"/>
            </a:xfrm>
            <a:prstGeom prst="rect">
              <a:avLst/>
            </a:prstGeom>
          </p:spPr>
        </p:pic>
      </p:grpSp>
      <p:sp>
        <p:nvSpPr>
          <p:cNvPr id="2" name="文本框 50">
            <a:extLst>
              <a:ext uri="{FF2B5EF4-FFF2-40B4-BE49-F238E27FC236}">
                <a16:creationId xmlns:a16="http://schemas.microsoft.com/office/drawing/2014/main" xmlns="" id="{0D9DB787-0DEA-BBD9-033F-513C5293DAD7}"/>
              </a:ext>
            </a:extLst>
          </p:cNvPr>
          <p:cNvSpPr txBox="1"/>
          <p:nvPr/>
        </p:nvSpPr>
        <p:spPr>
          <a:xfrm>
            <a:off x="6629400" y="306243"/>
            <a:ext cx="5693948" cy="369332"/>
          </a:xfrm>
          <a:prstGeom prst="rect">
            <a:avLst/>
          </a:prstGeom>
          <a:noFill/>
        </p:spPr>
        <p:txBody>
          <a:bodyPr wrap="square" rtlCol="0">
            <a:spAutoFit/>
          </a:bodyPr>
          <a:lstStyle/>
          <a:p>
            <a:r>
              <a:rPr lang="en-US" altLang="zh-CN" b="1" dirty="0">
                <a:latin typeface="Montserrat" pitchFamily="2" charset="0"/>
                <a:ea typeface="微软雅黑" panose="020B0503020204020204" pitchFamily="34" charset="-122"/>
                <a:sym typeface="Montserrat" pitchFamily="2" charset="0"/>
              </a:rPr>
              <a:t>TSKCHT GIAO THÔNG, THUỶ LỢI, NƯỚC SẠCH</a:t>
            </a:r>
            <a:endParaRPr lang="zh-CN" altLang="en-US" b="1" dirty="0">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2591831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7483CC5-D416-7884-ACB3-96DE4CDB123D}"/>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978E34FD-1236-D06D-ADF4-389CE8B0218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2DFFC4A8-103C-53BE-E079-CA0A970B81F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932FA06A-FB5B-54A0-ADD0-591C73551697}"/>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2D2DAFEC-376F-995E-2AB8-A9905B48A9D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grpSp>
        <p:nvGrpSpPr>
          <p:cNvPr id="62" name="组合 61">
            <a:extLst>
              <a:ext uri="{FF2B5EF4-FFF2-40B4-BE49-F238E27FC236}">
                <a16:creationId xmlns:a16="http://schemas.microsoft.com/office/drawing/2014/main" xmlns="" id="{09181A75-D476-2E28-2CF3-FD9C728CF9DE}"/>
              </a:ext>
            </a:extLst>
          </p:cNvPr>
          <p:cNvGrpSpPr/>
          <p:nvPr/>
        </p:nvGrpSpPr>
        <p:grpSpPr>
          <a:xfrm>
            <a:off x="494518" y="4405734"/>
            <a:ext cx="7309523" cy="750842"/>
            <a:chOff x="983578" y="4976328"/>
            <a:chExt cx="7309523" cy="750842"/>
          </a:xfrm>
        </p:grpSpPr>
        <p:sp>
          <p:nvSpPr>
            <p:cNvPr id="32" name="Oval 32">
              <a:extLst>
                <a:ext uri="{FF2B5EF4-FFF2-40B4-BE49-F238E27FC236}">
                  <a16:creationId xmlns:a16="http://schemas.microsoft.com/office/drawing/2014/main" xmlns="" id="{DB9E74CD-E88C-019F-06CB-CF087E9EB27D}"/>
                </a:ext>
              </a:extLst>
            </p:cNvPr>
            <p:cNvSpPr/>
            <p:nvPr/>
          </p:nvSpPr>
          <p:spPr>
            <a:xfrm>
              <a:off x="983578" y="4976328"/>
              <a:ext cx="712889" cy="6923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45" name="组合 44">
              <a:extLst>
                <a:ext uri="{FF2B5EF4-FFF2-40B4-BE49-F238E27FC236}">
                  <a16:creationId xmlns:a16="http://schemas.microsoft.com/office/drawing/2014/main" xmlns="" id="{C454BD1D-6CDA-07C9-25BB-C409115DACCC}"/>
                </a:ext>
              </a:extLst>
            </p:cNvPr>
            <p:cNvGrpSpPr/>
            <p:nvPr/>
          </p:nvGrpSpPr>
          <p:grpSpPr>
            <a:xfrm>
              <a:off x="1979728" y="5109154"/>
              <a:ext cx="6313373" cy="618016"/>
              <a:chOff x="3585438" y="3792463"/>
              <a:chExt cx="6313373" cy="618016"/>
            </a:xfrm>
          </p:grpSpPr>
          <p:sp>
            <p:nvSpPr>
              <p:cNvPr id="46" name="文本框 45">
                <a:extLst>
                  <a:ext uri="{FF2B5EF4-FFF2-40B4-BE49-F238E27FC236}">
                    <a16:creationId xmlns:a16="http://schemas.microsoft.com/office/drawing/2014/main" xmlns="" id="{A209B492-7276-D536-C246-0C96354289D9}"/>
                  </a:ext>
                </a:extLst>
              </p:cNvPr>
              <p:cNvSpPr txBox="1"/>
              <p:nvPr/>
            </p:nvSpPr>
            <p:spPr>
              <a:xfrm>
                <a:off x="3585438" y="4102702"/>
                <a:ext cx="6313373" cy="307777"/>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Đơn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vị</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tính</a:t>
                </a:r>
                <a:r>
                  <a:rPr lang="en-US" altLang="zh-CN" sz="1400" dirty="0">
                    <a:solidFill>
                      <a:schemeClr val="tx1">
                        <a:lumMod val="75000"/>
                        <a:lumOff val="25000"/>
                      </a:schemeClr>
                    </a:solidFill>
                    <a:latin typeface="Montserrat" pitchFamily="2" charset="0"/>
                    <a:sym typeface="Montserrat" pitchFamily="2" charset="0"/>
                  </a:rPr>
                  <a:t>/ Theo </a:t>
                </a:r>
                <a:r>
                  <a:rPr lang="en-US" altLang="zh-CN" sz="1400" dirty="0" err="1">
                    <a:solidFill>
                      <a:schemeClr val="tx1">
                        <a:lumMod val="75000"/>
                        <a:lumOff val="25000"/>
                      </a:schemeClr>
                    </a:solidFill>
                    <a:latin typeface="Montserrat" pitchFamily="2" charset="0"/>
                    <a:sym typeface="Montserrat" pitchFamily="2" charset="0"/>
                  </a:rPr>
                  <a:t>sổ</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kế</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toán</a:t>
                </a:r>
                <a:r>
                  <a:rPr lang="en-US" altLang="zh-CN" sz="1400" dirty="0">
                    <a:solidFill>
                      <a:schemeClr val="tx1">
                        <a:lumMod val="75000"/>
                        <a:lumOff val="25000"/>
                      </a:schemeClr>
                    </a:solidFill>
                    <a:latin typeface="Montserrat" pitchFamily="2" charset="0"/>
                    <a:sym typeface="Montserrat" pitchFamily="2" charset="0"/>
                  </a:rPr>
                  <a:t>/ Theo </a:t>
                </a:r>
                <a:r>
                  <a:rPr lang="en-US" altLang="zh-CN" sz="1400" dirty="0" err="1">
                    <a:solidFill>
                      <a:schemeClr val="tx1">
                        <a:lumMod val="75000"/>
                        <a:lumOff val="25000"/>
                      </a:schemeClr>
                    </a:solidFill>
                    <a:latin typeface="Montserrat" pitchFamily="2" charset="0"/>
                    <a:sym typeface="Montserrat" pitchFamily="2" charset="0"/>
                  </a:rPr>
                  <a:t>thực</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tế</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kiểm</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kê</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Chênh</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lệch</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47" name="文本框 46">
                <a:extLst>
                  <a:ext uri="{FF2B5EF4-FFF2-40B4-BE49-F238E27FC236}">
                    <a16:creationId xmlns:a16="http://schemas.microsoft.com/office/drawing/2014/main" xmlns="" id="{2A595EEE-01AE-CC29-F7E8-B10F2A4B02F0}"/>
                  </a:ext>
                </a:extLst>
              </p:cNvPr>
              <p:cNvSpPr txBox="1"/>
              <p:nvPr/>
            </p:nvSpPr>
            <p:spPr>
              <a:xfrm>
                <a:off x="3585438" y="3792463"/>
                <a:ext cx="2667747"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CHỈ TIÊU SỐ LƯỢNG</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55" name="图形 54" descr="条形图 RTL">
              <a:extLst>
                <a:ext uri="{FF2B5EF4-FFF2-40B4-BE49-F238E27FC236}">
                  <a16:creationId xmlns:a16="http://schemas.microsoft.com/office/drawing/2014/main" xmlns="" id="{1FA2A9C3-6951-E323-920D-4FD1A07667D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08056" y="5076797"/>
              <a:ext cx="481941" cy="481941"/>
            </a:xfrm>
            <a:prstGeom prst="rect">
              <a:avLst/>
            </a:prstGeom>
          </p:spPr>
        </p:pic>
      </p:grpSp>
      <p:grpSp>
        <p:nvGrpSpPr>
          <p:cNvPr id="61" name="组合 60">
            <a:extLst>
              <a:ext uri="{FF2B5EF4-FFF2-40B4-BE49-F238E27FC236}">
                <a16:creationId xmlns:a16="http://schemas.microsoft.com/office/drawing/2014/main" xmlns="" id="{B4668FEF-CB28-BB1E-2667-A19FD62ED372}"/>
              </a:ext>
            </a:extLst>
          </p:cNvPr>
          <p:cNvGrpSpPr/>
          <p:nvPr/>
        </p:nvGrpSpPr>
        <p:grpSpPr>
          <a:xfrm>
            <a:off x="473325" y="3158322"/>
            <a:ext cx="11147653" cy="1304334"/>
            <a:chOff x="983579" y="3384298"/>
            <a:chExt cx="11147653" cy="1304334"/>
          </a:xfrm>
        </p:grpSpPr>
        <p:sp>
          <p:nvSpPr>
            <p:cNvPr id="41" name="Oval 31">
              <a:extLst>
                <a:ext uri="{FF2B5EF4-FFF2-40B4-BE49-F238E27FC236}">
                  <a16:creationId xmlns:a16="http://schemas.microsoft.com/office/drawing/2014/main" xmlns="" id="{454DAE5B-2839-9D9C-D34A-42F13AB8CB57}"/>
                </a:ext>
              </a:extLst>
            </p:cNvPr>
            <p:cNvSpPr/>
            <p:nvPr/>
          </p:nvSpPr>
          <p:spPr>
            <a:xfrm>
              <a:off x="983579" y="3384298"/>
              <a:ext cx="700346" cy="72771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48" name="组合 47">
              <a:extLst>
                <a:ext uri="{FF2B5EF4-FFF2-40B4-BE49-F238E27FC236}">
                  <a16:creationId xmlns:a16="http://schemas.microsoft.com/office/drawing/2014/main" xmlns="" id="{CD779AE6-5FE0-4058-7458-4D64837AE495}"/>
                </a:ext>
              </a:extLst>
            </p:cNvPr>
            <p:cNvGrpSpPr/>
            <p:nvPr/>
          </p:nvGrpSpPr>
          <p:grpSpPr>
            <a:xfrm>
              <a:off x="2000922" y="3456755"/>
              <a:ext cx="10130310" cy="1231877"/>
              <a:chOff x="3606632" y="3682256"/>
              <a:chExt cx="10130310" cy="1231877"/>
            </a:xfrm>
          </p:grpSpPr>
          <p:sp>
            <p:nvSpPr>
              <p:cNvPr id="49" name="文本框 48">
                <a:extLst>
                  <a:ext uri="{FF2B5EF4-FFF2-40B4-BE49-F238E27FC236}">
                    <a16:creationId xmlns:a16="http://schemas.microsoft.com/office/drawing/2014/main" xmlns="" id="{2CE01073-8562-F4F9-4E3F-355EBA4DD132}"/>
                  </a:ext>
                </a:extLst>
              </p:cNvPr>
              <p:cNvSpPr txBox="1"/>
              <p:nvPr/>
            </p:nvSpPr>
            <p:spPr>
              <a:xfrm>
                <a:off x="3606632" y="3960026"/>
                <a:ext cx="10130310" cy="954107"/>
              </a:xfrm>
              <a:prstGeom prst="rect">
                <a:avLst/>
              </a:prstGeom>
              <a:noFill/>
            </p:spPr>
            <p:txBody>
              <a:bodyPr wrap="square" rtlCol="0">
                <a:spAutoFit/>
              </a:bodyPr>
              <a:lstStyle/>
              <a:p>
                <a:pPr lvl="0" algn="just" rtl="0"/>
                <a:r>
                  <a:rPr lang="en-US" sz="1400" dirty="0">
                    <a:latin typeface="Montserrat" pitchFamily="2" charset="77"/>
                    <a:ea typeface="Montserrat ExtraBold"/>
                    <a:cs typeface="Times New Roman" panose="02020603050405020304" pitchFamily="18" charset="0"/>
                    <a:sym typeface="Montserrat ExtraBold"/>
                  </a:rPr>
                  <a:t>N</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ăm</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tài</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sản</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được</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bắt</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đầu</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đưa</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vào</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sử</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noProof="0" dirty="0" err="1">
                    <a:solidFill>
                      <a:schemeClr val="tx1"/>
                    </a:solidFill>
                    <a:latin typeface="Montserrat" pitchFamily="2" charset="77"/>
                    <a:ea typeface="Montserrat ExtraBold"/>
                    <a:cs typeface="Times New Roman" panose="02020603050405020304" pitchFamily="18" charset="0"/>
                    <a:sym typeface="Montserrat ExtraBold"/>
                  </a:rPr>
                  <a:t>dụng</a:t>
                </a:r>
                <a:r>
                  <a:rPr lang="en-US" sz="1400" noProof="0" dirty="0">
                    <a:solidFill>
                      <a:schemeClr val="tx1"/>
                    </a:solidFill>
                    <a:latin typeface="Montserrat" pitchFamily="2" charset="77"/>
                    <a:ea typeface="Montserrat ExtraBold"/>
                    <a:cs typeface="Times New Roman" panose="02020603050405020304" pitchFamily="18" charset="0"/>
                    <a:sym typeface="Montserrat ExtraBold"/>
                  </a:rPr>
                  <a:t>. Tr</a:t>
                </a:r>
                <a:r>
                  <a:rPr lang="vi-VN" sz="1400" noProof="0" dirty="0">
                    <a:solidFill>
                      <a:schemeClr val="tx1"/>
                    </a:solidFill>
                    <a:latin typeface="Montserrat" pitchFamily="2" charset="77"/>
                    <a:cs typeface="Times New Roman" panose="02020603050405020304" pitchFamily="18" charset="0"/>
                    <a:sym typeface="Montserrat ExtraBold"/>
                  </a:rPr>
                  <a:t>ường</a:t>
                </a:r>
                <a:r>
                  <a:rPr lang="en-US" sz="1400" noProof="0" dirty="0">
                    <a:solidFill>
                      <a:schemeClr val="tx1"/>
                    </a:solidFill>
                    <a:latin typeface="Montserrat" pitchFamily="2" charset="77"/>
                    <a:cs typeface="Times New Roman" panose="02020603050405020304" pitchFamily="18" charset="0"/>
                    <a:sym typeface="Montserrat ExtraBold"/>
                  </a:rPr>
                  <a:t> h</a:t>
                </a:r>
                <a:r>
                  <a:rPr lang="vi-VN" sz="1400" noProof="0" dirty="0">
                    <a:solidFill>
                      <a:schemeClr val="tx1"/>
                    </a:solidFill>
                    <a:latin typeface="Montserrat" pitchFamily="2" charset="77"/>
                    <a:cs typeface="Times New Roman" panose="02020603050405020304" pitchFamily="18" charset="0"/>
                    <a:sym typeface="Montserrat ExtraBold"/>
                  </a:rPr>
                  <a:t>ợp</a:t>
                </a:r>
                <a:r>
                  <a:rPr lang="en-US" sz="1400" noProof="0" dirty="0">
                    <a:solidFill>
                      <a:schemeClr val="tx1"/>
                    </a:solidFill>
                    <a:latin typeface="Montserrat" pitchFamily="2" charset="77"/>
                    <a:cs typeface="Times New Roman" panose="02020603050405020304" pitchFamily="18" charset="0"/>
                    <a:sym typeface="Montserrat ExtraBold"/>
                  </a:rPr>
                  <a:t> t</a:t>
                </a:r>
                <a:r>
                  <a:rPr lang="vi-VN" sz="1400" noProof="0" dirty="0">
                    <a:solidFill>
                      <a:schemeClr val="tx1"/>
                    </a:solidFill>
                    <a:latin typeface="Montserrat" pitchFamily="2" charset="77"/>
                    <a:cs typeface="Times New Roman" panose="02020603050405020304" pitchFamily="18" charset="0"/>
                    <a:sym typeface="Montserrat ExtraBold"/>
                  </a:rPr>
                  <a:t>ài</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ả</a:t>
                </a:r>
                <a:r>
                  <a:rPr lang="en-US" sz="1400" noProof="0" dirty="0">
                    <a:solidFill>
                      <a:schemeClr val="tx1"/>
                    </a:solidFill>
                    <a:latin typeface="Montserrat" pitchFamily="2" charset="77"/>
                    <a:cs typeface="Times New Roman" panose="02020603050405020304" pitchFamily="18" charset="0"/>
                    <a:sym typeface="Montserrat ExtraBold"/>
                  </a:rPr>
                  <a:t>n </a:t>
                </a:r>
                <a:r>
                  <a:rPr lang="vi-VN" sz="1400" noProof="0" dirty="0">
                    <a:solidFill>
                      <a:schemeClr val="tx1"/>
                    </a:solidFill>
                    <a:latin typeface="Montserrat" pitchFamily="2" charset="77"/>
                    <a:cs typeface="Times New Roman" panose="02020603050405020304" pitchFamily="18" charset="0"/>
                    <a:sym typeface="Montserrat ExtraBold"/>
                  </a:rPr>
                  <a:t>được</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ti</a:t>
                </a:r>
                <a:r>
                  <a:rPr lang="vi-VN" sz="1400" noProof="0" dirty="0">
                    <a:solidFill>
                      <a:schemeClr val="tx1"/>
                    </a:solidFill>
                    <a:latin typeface="Montserrat" pitchFamily="2" charset="77"/>
                    <a:cs typeface="Times New Roman" panose="02020603050405020304" pitchFamily="18" charset="0"/>
                    <a:sym typeface="Montserrat ExtraBold"/>
                  </a:rPr>
                  <a:t>ếp</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nh</a:t>
                </a:r>
                <a:r>
                  <a:rPr lang="vi-VN" sz="1400" noProof="0" dirty="0">
                    <a:solidFill>
                      <a:schemeClr val="tx1"/>
                    </a:solidFill>
                    <a:latin typeface="Montserrat" pitchFamily="2" charset="77"/>
                    <a:cs typeface="Times New Roman" panose="02020603050405020304" pitchFamily="18" charset="0"/>
                    <a:sym typeface="Montserrat ExtraBold"/>
                  </a:rPr>
                  <a:t>ận</a:t>
                </a:r>
                <a:r>
                  <a:rPr lang="en-US" sz="1400" noProof="0" dirty="0">
                    <a:solidFill>
                      <a:schemeClr val="tx1"/>
                    </a:solidFill>
                    <a:latin typeface="Montserrat" pitchFamily="2" charset="77"/>
                    <a:cs typeface="Times New Roman" panose="02020603050405020304" pitchFamily="18" charset="0"/>
                    <a:sym typeface="Montserrat ExtraBold"/>
                  </a:rPr>
                  <a:t> do </a:t>
                </a:r>
                <a:r>
                  <a:rPr lang="vi-VN" sz="1400" noProof="0" dirty="0">
                    <a:solidFill>
                      <a:schemeClr val="tx1"/>
                    </a:solidFill>
                    <a:latin typeface="Montserrat" pitchFamily="2" charset="77"/>
                    <a:cs typeface="Times New Roman" panose="02020603050405020304" pitchFamily="18" charset="0"/>
                    <a:sym typeface="Montserrat ExtraBold"/>
                  </a:rPr>
                  <a:t>đ</a:t>
                </a:r>
                <a:r>
                  <a:rPr lang="en-US" sz="1400" noProof="0" dirty="0" err="1">
                    <a:solidFill>
                      <a:schemeClr val="tx1"/>
                    </a:solidFill>
                    <a:latin typeface="Montserrat" pitchFamily="2" charset="77"/>
                    <a:cs typeface="Times New Roman" panose="02020603050405020304" pitchFamily="18" charset="0"/>
                    <a:sym typeface="Montserrat ExtraBold"/>
                  </a:rPr>
                  <a:t>i</a:t>
                </a:r>
                <a:r>
                  <a:rPr lang="vi-VN" sz="1400" noProof="0" dirty="0">
                    <a:solidFill>
                      <a:schemeClr val="tx1"/>
                    </a:solidFill>
                    <a:latin typeface="Montserrat" pitchFamily="2" charset="77"/>
                    <a:cs typeface="Times New Roman" panose="02020603050405020304" pitchFamily="18" charset="0"/>
                    <a:sym typeface="Montserrat ExtraBold"/>
                  </a:rPr>
                  <a:t>ề</a:t>
                </a:r>
                <a:r>
                  <a:rPr lang="en-US" sz="1400" noProof="0" dirty="0">
                    <a:solidFill>
                      <a:schemeClr val="tx1"/>
                    </a:solidFill>
                    <a:latin typeface="Montserrat" pitchFamily="2" charset="77"/>
                    <a:cs typeface="Times New Roman" panose="02020603050405020304" pitchFamily="18" charset="0"/>
                    <a:sym typeface="Montserrat ExtraBold"/>
                  </a:rPr>
                  <a:t>u </a:t>
                </a:r>
                <a:r>
                  <a:rPr lang="en-US" sz="1400" noProof="0" dirty="0" err="1">
                    <a:solidFill>
                      <a:schemeClr val="tx1"/>
                    </a:solidFill>
                    <a:latin typeface="Montserrat" pitchFamily="2" charset="77"/>
                    <a:cs typeface="Times New Roman" panose="02020603050405020304" pitchFamily="18" charset="0"/>
                    <a:sym typeface="Montserrat ExtraBold"/>
                  </a:rPr>
                  <a:t>chuy</a:t>
                </a:r>
                <a:r>
                  <a:rPr lang="vi-VN" sz="1400" noProof="0" dirty="0">
                    <a:solidFill>
                      <a:schemeClr val="tx1"/>
                    </a:solidFill>
                    <a:latin typeface="Montserrat" pitchFamily="2" charset="77"/>
                    <a:cs typeface="Times New Roman" panose="02020603050405020304" pitchFamily="18" charset="0"/>
                    <a:sym typeface="Montserrat ExtraBold"/>
                  </a:rPr>
                  <a:t>ể</a:t>
                </a:r>
                <a:r>
                  <a:rPr lang="en-US" sz="1400" noProof="0" dirty="0">
                    <a:solidFill>
                      <a:schemeClr val="tx1"/>
                    </a:solidFill>
                    <a:latin typeface="Montserrat" pitchFamily="2" charset="77"/>
                    <a:cs typeface="Times New Roman" panose="02020603050405020304" pitchFamily="18" charset="0"/>
                    <a:sym typeface="Montserrat ExtraBold"/>
                  </a:rPr>
                  <a:t>n/</a:t>
                </a:r>
                <a:r>
                  <a:rPr lang="en-US" sz="1400" noProof="0" dirty="0" err="1">
                    <a:solidFill>
                      <a:schemeClr val="tx1"/>
                    </a:solidFill>
                    <a:latin typeface="Montserrat" pitchFamily="2" charset="77"/>
                    <a:cs typeface="Times New Roman" panose="02020603050405020304" pitchFamily="18" charset="0"/>
                    <a:sym typeface="Montserrat ExtraBold"/>
                  </a:rPr>
                  <a:t>chuyển</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giao</a:t>
                </a:r>
                <a:r>
                  <a:rPr lang="en-US" sz="1400" noProof="0" dirty="0">
                    <a:solidFill>
                      <a:schemeClr val="tx1"/>
                    </a:solidFill>
                    <a:latin typeface="Montserrat" pitchFamily="2" charset="77"/>
                    <a:cs typeface="Times New Roman" panose="02020603050405020304" pitchFamily="18" charset="0"/>
                    <a:sym typeface="Montserrat ExtraBold"/>
                  </a:rPr>
                  <a:t>/</a:t>
                </a:r>
                <a:r>
                  <a:rPr lang="en-US" sz="1400" noProof="0" dirty="0" err="1">
                    <a:solidFill>
                      <a:schemeClr val="tx1"/>
                    </a:solidFill>
                    <a:latin typeface="Montserrat" pitchFamily="2" charset="77"/>
                    <a:cs typeface="Times New Roman" panose="02020603050405020304" pitchFamily="18" charset="0"/>
                    <a:sym typeface="Montserrat ExtraBold"/>
                  </a:rPr>
                  <a:t>thu</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hồi</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th</a:t>
                </a:r>
                <a:r>
                  <a:rPr lang="vi-VN" sz="1400" noProof="0" dirty="0">
                    <a:solidFill>
                      <a:schemeClr val="tx1"/>
                    </a:solidFill>
                    <a:latin typeface="Montserrat" pitchFamily="2" charset="77"/>
                    <a:cs typeface="Times New Roman" panose="02020603050405020304" pitchFamily="18" charset="0"/>
                    <a:sym typeface="Montserrat ExtraBold"/>
                  </a:rPr>
                  <a:t>ì</a:t>
                </a:r>
                <a:r>
                  <a:rPr lang="en-US" sz="1400" noProof="0" dirty="0">
                    <a:solidFill>
                      <a:schemeClr val="tx1"/>
                    </a:solidFill>
                    <a:latin typeface="Montserrat" pitchFamily="2" charset="77"/>
                    <a:cs typeface="Times New Roman" panose="02020603050405020304" pitchFamily="18" charset="0"/>
                    <a:sym typeface="Montserrat ExtraBold"/>
                  </a:rPr>
                  <a:t> n</a:t>
                </a:r>
                <a:r>
                  <a:rPr lang="vi-VN" sz="1400" noProof="0" dirty="0">
                    <a:solidFill>
                      <a:schemeClr val="tx1"/>
                    </a:solidFill>
                    <a:latin typeface="Montserrat" pitchFamily="2" charset="77"/>
                    <a:cs typeface="Times New Roman" panose="02020603050405020304" pitchFamily="18" charset="0"/>
                    <a:sym typeface="Montserrat ExtraBold"/>
                  </a:rPr>
                  <a:t>ă</a:t>
                </a:r>
                <a:r>
                  <a:rPr lang="en-US" sz="1400" noProof="0" dirty="0">
                    <a:solidFill>
                      <a:schemeClr val="tx1"/>
                    </a:solidFill>
                    <a:latin typeface="Montserrat" pitchFamily="2" charset="77"/>
                    <a:cs typeface="Times New Roman" panose="02020603050405020304" pitchFamily="18" charset="0"/>
                    <a:sym typeface="Montserrat ExtraBold"/>
                  </a:rPr>
                  <a:t>m </a:t>
                </a:r>
                <a:r>
                  <a:rPr lang="vi-VN" sz="1400" noProof="0" dirty="0">
                    <a:solidFill>
                      <a:schemeClr val="tx1"/>
                    </a:solidFill>
                    <a:latin typeface="Montserrat" pitchFamily="2" charset="77"/>
                    <a:cs typeface="Times New Roman" panose="02020603050405020304" pitchFamily="18" charset="0"/>
                    <a:sym typeface="Montserrat ExtraBold"/>
                  </a:rPr>
                  <a:t>đư</a:t>
                </a:r>
                <a:r>
                  <a:rPr lang="en-US" sz="1400" noProof="0" dirty="0">
                    <a:solidFill>
                      <a:schemeClr val="tx1"/>
                    </a:solidFill>
                    <a:latin typeface="Montserrat" pitchFamily="2" charset="77"/>
                    <a:cs typeface="Times New Roman" panose="02020603050405020304" pitchFamily="18" charset="0"/>
                    <a:sym typeface="Montserrat ExtraBold"/>
                  </a:rPr>
                  <a:t>a v</a:t>
                </a:r>
                <a:r>
                  <a:rPr lang="vi-VN" sz="1400" noProof="0" dirty="0">
                    <a:solidFill>
                      <a:schemeClr val="tx1"/>
                    </a:solidFill>
                    <a:latin typeface="Montserrat" pitchFamily="2" charset="77"/>
                    <a:cs typeface="Times New Roman" panose="02020603050405020304" pitchFamily="18" charset="0"/>
                    <a:sym typeface="Montserrat ExtraBold"/>
                  </a:rPr>
                  <a:t>ào</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ử</a:t>
                </a:r>
                <a:r>
                  <a:rPr lang="en-US" sz="1400" noProof="0" dirty="0">
                    <a:solidFill>
                      <a:schemeClr val="tx1"/>
                    </a:solidFill>
                    <a:latin typeface="Montserrat" pitchFamily="2" charset="77"/>
                    <a:cs typeface="Times New Roman" panose="02020603050405020304" pitchFamily="18" charset="0"/>
                    <a:sym typeface="Montserrat ExtraBold"/>
                  </a:rPr>
                  <a:t> d</a:t>
                </a:r>
                <a:r>
                  <a:rPr lang="vi-VN" sz="1400" noProof="0" dirty="0">
                    <a:solidFill>
                      <a:schemeClr val="tx1"/>
                    </a:solidFill>
                    <a:latin typeface="Montserrat" pitchFamily="2" charset="77"/>
                    <a:cs typeface="Times New Roman" panose="02020603050405020304" pitchFamily="18" charset="0"/>
                    <a:sym typeface="Montserrat ExtraBold"/>
                  </a:rPr>
                  <a:t>ụng</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kh</a:t>
                </a:r>
                <a:r>
                  <a:rPr lang="vi-VN" sz="1400" noProof="0" dirty="0">
                    <a:solidFill>
                      <a:schemeClr val="tx1"/>
                    </a:solidFill>
                    <a:latin typeface="Montserrat" pitchFamily="2" charset="77"/>
                    <a:cs typeface="Times New Roman" panose="02020603050405020304" pitchFamily="18" charset="0"/>
                    <a:sym typeface="Montserrat ExtraBold"/>
                  </a:rPr>
                  <a:t>ô</a:t>
                </a:r>
                <a:r>
                  <a:rPr lang="en-US" sz="1400" noProof="0" dirty="0">
                    <a:solidFill>
                      <a:schemeClr val="tx1"/>
                    </a:solidFill>
                    <a:latin typeface="Montserrat" pitchFamily="2" charset="77"/>
                    <a:cs typeface="Times New Roman" panose="02020603050405020304" pitchFamily="18" charset="0"/>
                    <a:sym typeface="Montserrat ExtraBold"/>
                  </a:rPr>
                  <a:t>ng </a:t>
                </a:r>
                <a:r>
                  <a:rPr lang="en-US" sz="1400" noProof="0" dirty="0" err="1">
                    <a:solidFill>
                      <a:schemeClr val="tx1"/>
                    </a:solidFill>
                    <a:latin typeface="Montserrat" pitchFamily="2" charset="77"/>
                    <a:cs typeface="Times New Roman" panose="02020603050405020304" pitchFamily="18" charset="0"/>
                    <a:sym typeface="Montserrat ExtraBold"/>
                  </a:rPr>
                  <a:t>ph</a:t>
                </a:r>
                <a:r>
                  <a:rPr lang="vi-VN" sz="1400" noProof="0" dirty="0">
                    <a:solidFill>
                      <a:schemeClr val="tx1"/>
                    </a:solidFill>
                    <a:latin typeface="Montserrat" pitchFamily="2" charset="77"/>
                    <a:cs typeface="Times New Roman" panose="02020603050405020304" pitchFamily="18" charset="0"/>
                    <a:sym typeface="Montserrat ExtraBold"/>
                  </a:rPr>
                  <a:t>ả</a:t>
                </a:r>
                <a:r>
                  <a:rPr lang="en-US" sz="1400" noProof="0" dirty="0" err="1">
                    <a:solidFill>
                      <a:schemeClr val="tx1"/>
                    </a:solidFill>
                    <a:latin typeface="Montserrat" pitchFamily="2" charset="77"/>
                    <a:cs typeface="Times New Roman" panose="02020603050405020304" pitchFamily="18" charset="0"/>
                    <a:sym typeface="Montserrat ExtraBold"/>
                  </a:rPr>
                  <a:t>i</a:t>
                </a:r>
                <a:r>
                  <a:rPr lang="en-US" sz="1400" noProof="0" dirty="0">
                    <a:solidFill>
                      <a:schemeClr val="tx1"/>
                    </a:solidFill>
                    <a:latin typeface="Montserrat" pitchFamily="2" charset="77"/>
                    <a:cs typeface="Times New Roman" panose="02020603050405020304" pitchFamily="18" charset="0"/>
                    <a:sym typeface="Montserrat ExtraBold"/>
                  </a:rPr>
                  <a:t> l</a:t>
                </a:r>
                <a:r>
                  <a:rPr lang="vi-VN" sz="1400" noProof="0" dirty="0">
                    <a:solidFill>
                      <a:schemeClr val="tx1"/>
                    </a:solidFill>
                    <a:latin typeface="Montserrat" pitchFamily="2" charset="77"/>
                    <a:cs typeface="Times New Roman" panose="02020603050405020304" pitchFamily="18" charset="0"/>
                    <a:sym typeface="Montserrat ExtraBold"/>
                  </a:rPr>
                  <a:t>à</a:t>
                </a:r>
                <a:r>
                  <a:rPr lang="en-US" sz="1400" noProof="0" dirty="0">
                    <a:solidFill>
                      <a:schemeClr val="tx1"/>
                    </a:solidFill>
                    <a:latin typeface="Montserrat" pitchFamily="2" charset="77"/>
                    <a:cs typeface="Times New Roman" panose="02020603050405020304" pitchFamily="18" charset="0"/>
                    <a:sym typeface="Montserrat ExtraBold"/>
                  </a:rPr>
                  <a:t> n</a:t>
                </a:r>
                <a:r>
                  <a:rPr lang="vi-VN" sz="1400" noProof="0" dirty="0">
                    <a:solidFill>
                      <a:schemeClr val="tx1"/>
                    </a:solidFill>
                    <a:latin typeface="Montserrat" pitchFamily="2" charset="77"/>
                    <a:cs typeface="Times New Roman" panose="02020603050405020304" pitchFamily="18" charset="0"/>
                    <a:sym typeface="Montserrat ExtraBold"/>
                  </a:rPr>
                  <a:t>ă</a:t>
                </a:r>
                <a:r>
                  <a:rPr lang="en-US" sz="1400" noProof="0" dirty="0">
                    <a:solidFill>
                      <a:schemeClr val="tx1"/>
                    </a:solidFill>
                    <a:latin typeface="Montserrat" pitchFamily="2" charset="77"/>
                    <a:cs typeface="Times New Roman" panose="02020603050405020304" pitchFamily="18" charset="0"/>
                    <a:sym typeface="Montserrat ExtraBold"/>
                  </a:rPr>
                  <a:t>m </a:t>
                </a:r>
                <a:r>
                  <a:rPr lang="vi-VN" sz="1400" noProof="0" dirty="0">
                    <a:solidFill>
                      <a:schemeClr val="tx1"/>
                    </a:solidFill>
                    <a:latin typeface="Montserrat" pitchFamily="2" charset="77"/>
                    <a:cs typeface="Times New Roman" panose="02020603050405020304" pitchFamily="18" charset="0"/>
                    <a:sym typeface="Montserrat ExtraBold"/>
                  </a:rPr>
                  <a:t>đơ</a:t>
                </a:r>
                <a:r>
                  <a:rPr lang="en-US" sz="1400" noProof="0" dirty="0">
                    <a:solidFill>
                      <a:schemeClr val="tx1"/>
                    </a:solidFill>
                    <a:latin typeface="Montserrat" pitchFamily="2" charset="77"/>
                    <a:cs typeface="Times New Roman" panose="02020603050405020304" pitchFamily="18" charset="0"/>
                    <a:sym typeface="Montserrat ExtraBold"/>
                  </a:rPr>
                  <a:t>n v</a:t>
                </a:r>
                <a:r>
                  <a:rPr lang="vi-VN" sz="1400" noProof="0" dirty="0">
                    <a:solidFill>
                      <a:schemeClr val="tx1"/>
                    </a:solidFill>
                    <a:latin typeface="Montserrat" pitchFamily="2" charset="77"/>
                    <a:cs typeface="Times New Roman" panose="02020603050405020304" pitchFamily="18" charset="0"/>
                    <a:sym typeface="Montserrat ExtraBold"/>
                  </a:rPr>
                  <a:t>ị</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ti</a:t>
                </a:r>
                <a:r>
                  <a:rPr lang="vi-VN" sz="1400" noProof="0" dirty="0">
                    <a:solidFill>
                      <a:schemeClr val="tx1"/>
                    </a:solidFill>
                    <a:latin typeface="Montserrat" pitchFamily="2" charset="77"/>
                    <a:cs typeface="Times New Roman" panose="02020603050405020304" pitchFamily="18" charset="0"/>
                    <a:sym typeface="Montserrat ExtraBold"/>
                  </a:rPr>
                  <a:t>ếp</a:t>
                </a:r>
                <a:r>
                  <a:rPr lang="en-US" sz="1400" noProof="0" dirty="0">
                    <a:solidFill>
                      <a:schemeClr val="tx1"/>
                    </a:solidFill>
                    <a:latin typeface="Montserrat" pitchFamily="2" charset="77"/>
                    <a:cs typeface="Times New Roman" panose="02020603050405020304" pitchFamily="18" charset="0"/>
                    <a:sym typeface="Montserrat ExtraBold"/>
                  </a:rPr>
                  <a:t> </a:t>
                </a:r>
                <a:r>
                  <a:rPr lang="en-US" sz="1400" noProof="0" dirty="0" err="1">
                    <a:solidFill>
                      <a:schemeClr val="tx1"/>
                    </a:solidFill>
                    <a:latin typeface="Montserrat" pitchFamily="2" charset="77"/>
                    <a:cs typeface="Times New Roman" panose="02020603050405020304" pitchFamily="18" charset="0"/>
                    <a:sym typeface="Montserrat ExtraBold"/>
                  </a:rPr>
                  <a:t>nh</a:t>
                </a:r>
                <a:r>
                  <a:rPr lang="vi-VN" sz="1400" noProof="0" dirty="0">
                    <a:solidFill>
                      <a:schemeClr val="tx1"/>
                    </a:solidFill>
                    <a:latin typeface="Montserrat" pitchFamily="2" charset="77"/>
                    <a:cs typeface="Times New Roman" panose="02020603050405020304" pitchFamily="18" charset="0"/>
                    <a:sym typeface="Montserrat ExtraBold"/>
                  </a:rPr>
                  <a:t>ận</a:t>
                </a:r>
                <a:r>
                  <a:rPr lang="en-US" sz="1400" noProof="0" dirty="0">
                    <a:solidFill>
                      <a:schemeClr val="tx1"/>
                    </a:solidFill>
                    <a:latin typeface="Montserrat" pitchFamily="2" charset="77"/>
                    <a:cs typeface="Times New Roman" panose="02020603050405020304" pitchFamily="18" charset="0"/>
                    <a:sym typeface="Montserrat ExtraBold"/>
                  </a:rPr>
                  <a:t> t</a:t>
                </a:r>
                <a:r>
                  <a:rPr lang="vi-VN" sz="1400" noProof="0" dirty="0">
                    <a:solidFill>
                      <a:schemeClr val="tx1"/>
                    </a:solidFill>
                    <a:latin typeface="Montserrat" pitchFamily="2" charset="77"/>
                    <a:cs typeface="Times New Roman" panose="02020603050405020304" pitchFamily="18" charset="0"/>
                    <a:sym typeface="Montserrat ExtraBold"/>
                  </a:rPr>
                  <a:t>ài</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ả</a:t>
                </a:r>
                <a:r>
                  <a:rPr lang="en-US" sz="1400" noProof="0" dirty="0">
                    <a:solidFill>
                      <a:schemeClr val="tx1"/>
                    </a:solidFill>
                    <a:latin typeface="Montserrat" pitchFamily="2" charset="77"/>
                    <a:cs typeface="Times New Roman" panose="02020603050405020304" pitchFamily="18" charset="0"/>
                    <a:sym typeface="Montserrat ExtraBold"/>
                  </a:rPr>
                  <a:t>n m</a:t>
                </a:r>
                <a:r>
                  <a:rPr lang="vi-VN" sz="1400" noProof="0" dirty="0">
                    <a:solidFill>
                      <a:schemeClr val="tx1"/>
                    </a:solidFill>
                    <a:latin typeface="Montserrat" pitchFamily="2" charset="77"/>
                    <a:cs typeface="Times New Roman" panose="02020603050405020304" pitchFamily="18" charset="0"/>
                    <a:sym typeface="Montserrat ExtraBold"/>
                  </a:rPr>
                  <a:t>à</a:t>
                </a:r>
                <a:r>
                  <a:rPr lang="en-US" sz="1400" noProof="0" dirty="0">
                    <a:solidFill>
                      <a:schemeClr val="tx1"/>
                    </a:solidFill>
                    <a:latin typeface="Montserrat" pitchFamily="2" charset="77"/>
                    <a:cs typeface="Times New Roman" panose="02020603050405020304" pitchFamily="18" charset="0"/>
                    <a:sym typeface="Montserrat ExtraBold"/>
                  </a:rPr>
                  <a:t> l</a:t>
                </a:r>
                <a:r>
                  <a:rPr lang="vi-VN" sz="1400" noProof="0" dirty="0">
                    <a:solidFill>
                      <a:schemeClr val="tx1"/>
                    </a:solidFill>
                    <a:latin typeface="Montserrat" pitchFamily="2" charset="77"/>
                    <a:cs typeface="Times New Roman" panose="02020603050405020304" pitchFamily="18" charset="0"/>
                    <a:sym typeface="Montserrat ExtraBold"/>
                  </a:rPr>
                  <a:t>à</a:t>
                </a:r>
                <a:r>
                  <a:rPr lang="en-US" sz="1400" noProof="0" dirty="0">
                    <a:solidFill>
                      <a:schemeClr val="tx1"/>
                    </a:solidFill>
                    <a:latin typeface="Montserrat" pitchFamily="2" charset="77"/>
                    <a:cs typeface="Times New Roman" panose="02020603050405020304" pitchFamily="18" charset="0"/>
                    <a:sym typeface="Montserrat ExtraBold"/>
                  </a:rPr>
                  <a:t> n</a:t>
                </a:r>
                <a:r>
                  <a:rPr lang="vi-VN" sz="1400" noProof="0" dirty="0">
                    <a:solidFill>
                      <a:schemeClr val="tx1"/>
                    </a:solidFill>
                    <a:latin typeface="Montserrat" pitchFamily="2" charset="77"/>
                    <a:cs typeface="Times New Roman" panose="02020603050405020304" pitchFamily="18" charset="0"/>
                    <a:sym typeface="Montserrat ExtraBold"/>
                  </a:rPr>
                  <a:t>ă</a:t>
                </a:r>
                <a:r>
                  <a:rPr lang="en-US" sz="1400" noProof="0" dirty="0">
                    <a:solidFill>
                      <a:schemeClr val="tx1"/>
                    </a:solidFill>
                    <a:latin typeface="Montserrat" pitchFamily="2" charset="77"/>
                    <a:cs typeface="Times New Roman" panose="02020603050405020304" pitchFamily="18" charset="0"/>
                    <a:sym typeface="Montserrat ExtraBold"/>
                  </a:rPr>
                  <a:t>m t</a:t>
                </a:r>
                <a:r>
                  <a:rPr lang="vi-VN" sz="1400" noProof="0" dirty="0">
                    <a:solidFill>
                      <a:schemeClr val="tx1"/>
                    </a:solidFill>
                    <a:latin typeface="Montserrat" pitchFamily="2" charset="77"/>
                    <a:cs typeface="Times New Roman" panose="02020603050405020304" pitchFamily="18" charset="0"/>
                    <a:sym typeface="Montserrat ExtraBold"/>
                  </a:rPr>
                  <a:t>ài</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ả</a:t>
                </a:r>
                <a:r>
                  <a:rPr lang="en-US" sz="1400" noProof="0" dirty="0">
                    <a:solidFill>
                      <a:schemeClr val="tx1"/>
                    </a:solidFill>
                    <a:latin typeface="Montserrat" pitchFamily="2" charset="77"/>
                    <a:cs typeface="Times New Roman" panose="02020603050405020304" pitchFamily="18" charset="0"/>
                    <a:sym typeface="Montserrat ExtraBold"/>
                  </a:rPr>
                  <a:t>n </a:t>
                </a:r>
                <a:r>
                  <a:rPr lang="en-US" sz="1400" noProof="0" dirty="0" err="1">
                    <a:solidFill>
                      <a:schemeClr val="tx1"/>
                    </a:solidFill>
                    <a:latin typeface="Montserrat" pitchFamily="2" charset="77"/>
                    <a:cs typeface="Times New Roman" panose="02020603050405020304" pitchFamily="18" charset="0"/>
                    <a:sym typeface="Montserrat ExtraBold"/>
                  </a:rPr>
                  <a:t>được</a:t>
                </a:r>
                <a:r>
                  <a:rPr lang="en-US" sz="1400" noProof="0" dirty="0">
                    <a:solidFill>
                      <a:schemeClr val="tx1"/>
                    </a:solidFill>
                    <a:latin typeface="Montserrat" pitchFamily="2" charset="77"/>
                    <a:cs typeface="Times New Roman" panose="02020603050405020304" pitchFamily="18" charset="0"/>
                    <a:sym typeface="Montserrat ExtraBold"/>
                  </a:rPr>
                  <a:t> b</a:t>
                </a:r>
                <a:r>
                  <a:rPr lang="vi-VN" sz="1400" noProof="0" dirty="0">
                    <a:solidFill>
                      <a:schemeClr val="tx1"/>
                    </a:solidFill>
                    <a:latin typeface="Montserrat" pitchFamily="2" charset="77"/>
                    <a:cs typeface="Times New Roman" panose="02020603050405020304" pitchFamily="18" charset="0"/>
                    <a:sym typeface="Montserrat ExtraBold"/>
                  </a:rPr>
                  <a:t>ắt</a:t>
                </a:r>
                <a:r>
                  <a:rPr lang="en-US" sz="1400" noProof="0" dirty="0">
                    <a:solidFill>
                      <a:schemeClr val="tx1"/>
                    </a:solidFill>
                    <a:latin typeface="Montserrat" pitchFamily="2" charset="77"/>
                    <a:cs typeface="Times New Roman" panose="02020603050405020304" pitchFamily="18" charset="0"/>
                    <a:sym typeface="Montserrat ExtraBold"/>
                  </a:rPr>
                  <a:t> </a:t>
                </a:r>
                <a:r>
                  <a:rPr lang="vi-VN" sz="1400" noProof="0" dirty="0">
                    <a:solidFill>
                      <a:schemeClr val="tx1"/>
                    </a:solidFill>
                    <a:latin typeface="Montserrat" pitchFamily="2" charset="77"/>
                    <a:cs typeface="Times New Roman" panose="02020603050405020304" pitchFamily="18" charset="0"/>
                    <a:sym typeface="Montserrat ExtraBold"/>
                  </a:rPr>
                  <a:t>đầ</a:t>
                </a:r>
                <a:r>
                  <a:rPr lang="en-US" sz="1400" noProof="0" dirty="0">
                    <a:solidFill>
                      <a:schemeClr val="tx1"/>
                    </a:solidFill>
                    <a:latin typeface="Montserrat" pitchFamily="2" charset="77"/>
                    <a:cs typeface="Times New Roman" panose="02020603050405020304" pitchFamily="18" charset="0"/>
                    <a:sym typeface="Montserrat ExtraBold"/>
                  </a:rPr>
                  <a:t>u </a:t>
                </a:r>
                <a:r>
                  <a:rPr lang="vi-VN" sz="1400" noProof="0" dirty="0">
                    <a:solidFill>
                      <a:schemeClr val="tx1"/>
                    </a:solidFill>
                    <a:latin typeface="Montserrat" pitchFamily="2" charset="77"/>
                    <a:cs typeface="Times New Roman" panose="02020603050405020304" pitchFamily="18" charset="0"/>
                    <a:sym typeface="Montserrat ExtraBold"/>
                  </a:rPr>
                  <a:t>đư</a:t>
                </a:r>
                <a:r>
                  <a:rPr lang="en-US" sz="1400" noProof="0" dirty="0">
                    <a:solidFill>
                      <a:schemeClr val="tx1"/>
                    </a:solidFill>
                    <a:latin typeface="Montserrat" pitchFamily="2" charset="77"/>
                    <a:cs typeface="Times New Roman" panose="02020603050405020304" pitchFamily="18" charset="0"/>
                    <a:sym typeface="Montserrat ExtraBold"/>
                  </a:rPr>
                  <a:t>a v</a:t>
                </a:r>
                <a:r>
                  <a:rPr lang="vi-VN" sz="1400" noProof="0" dirty="0">
                    <a:solidFill>
                      <a:schemeClr val="tx1"/>
                    </a:solidFill>
                    <a:latin typeface="Montserrat" pitchFamily="2" charset="77"/>
                    <a:cs typeface="Times New Roman" panose="02020603050405020304" pitchFamily="18" charset="0"/>
                    <a:sym typeface="Montserrat ExtraBold"/>
                  </a:rPr>
                  <a:t>ào</a:t>
                </a:r>
                <a:r>
                  <a:rPr lang="en-US" sz="1400" noProof="0" dirty="0">
                    <a:solidFill>
                      <a:schemeClr val="tx1"/>
                    </a:solidFill>
                    <a:latin typeface="Montserrat" pitchFamily="2" charset="77"/>
                    <a:cs typeface="Times New Roman" panose="02020603050405020304" pitchFamily="18" charset="0"/>
                    <a:sym typeface="Montserrat ExtraBold"/>
                  </a:rPr>
                  <a:t> s</a:t>
                </a:r>
                <a:r>
                  <a:rPr lang="vi-VN" sz="1400" noProof="0" dirty="0">
                    <a:solidFill>
                      <a:schemeClr val="tx1"/>
                    </a:solidFill>
                    <a:latin typeface="Montserrat" pitchFamily="2" charset="77"/>
                    <a:cs typeface="Times New Roman" panose="02020603050405020304" pitchFamily="18" charset="0"/>
                    <a:sym typeface="Montserrat ExtraBold"/>
                  </a:rPr>
                  <a:t>ử</a:t>
                </a:r>
                <a:r>
                  <a:rPr lang="en-US" sz="1400" noProof="0" dirty="0">
                    <a:solidFill>
                      <a:schemeClr val="tx1"/>
                    </a:solidFill>
                    <a:latin typeface="Montserrat" pitchFamily="2" charset="77"/>
                    <a:cs typeface="Times New Roman" panose="02020603050405020304" pitchFamily="18" charset="0"/>
                    <a:sym typeface="Montserrat ExtraBold"/>
                  </a:rPr>
                  <a:t> d</a:t>
                </a:r>
                <a:r>
                  <a:rPr lang="vi-VN" sz="1400" noProof="0" dirty="0">
                    <a:solidFill>
                      <a:schemeClr val="tx1"/>
                    </a:solidFill>
                    <a:latin typeface="Montserrat" pitchFamily="2" charset="77"/>
                    <a:cs typeface="Times New Roman" panose="02020603050405020304" pitchFamily="18" charset="0"/>
                    <a:sym typeface="Montserrat ExtraBold"/>
                  </a:rPr>
                  <a:t>ụng</a:t>
                </a:r>
                <a:r>
                  <a:rPr lang="en-US" sz="1400" noProof="0" dirty="0">
                    <a:solidFill>
                      <a:schemeClr val="tx1"/>
                    </a:solidFill>
                    <a:latin typeface="Montserrat" pitchFamily="2" charset="77"/>
                    <a:cs typeface="Times New Roman" panose="02020603050405020304" pitchFamily="18" charset="0"/>
                    <a:sym typeface="Montserrat ExtraBold"/>
                  </a:rPr>
                  <a:t> l</a:t>
                </a:r>
                <a:r>
                  <a:rPr lang="vi-VN" sz="1400" noProof="0" dirty="0">
                    <a:solidFill>
                      <a:schemeClr val="tx1"/>
                    </a:solidFill>
                    <a:latin typeface="Montserrat" pitchFamily="2" charset="77"/>
                    <a:cs typeface="Times New Roman" panose="02020603050405020304" pitchFamily="18" charset="0"/>
                    <a:sym typeface="Montserrat ExtraBold"/>
                  </a:rPr>
                  <a:t>ầ</a:t>
                </a:r>
                <a:r>
                  <a:rPr lang="en-US" sz="1400" noProof="0" dirty="0">
                    <a:solidFill>
                      <a:schemeClr val="tx1"/>
                    </a:solidFill>
                    <a:latin typeface="Montserrat" pitchFamily="2" charset="77"/>
                    <a:cs typeface="Times New Roman" panose="02020603050405020304" pitchFamily="18" charset="0"/>
                    <a:sym typeface="Montserrat ExtraBold"/>
                  </a:rPr>
                  <a:t>n </a:t>
                </a:r>
                <a:r>
                  <a:rPr lang="vi-VN" sz="1400" noProof="0" dirty="0">
                    <a:solidFill>
                      <a:schemeClr val="tx1"/>
                    </a:solidFill>
                    <a:latin typeface="Montserrat" pitchFamily="2" charset="77"/>
                    <a:cs typeface="Times New Roman" panose="02020603050405020304" pitchFamily="18" charset="0"/>
                    <a:sym typeface="Montserrat ExtraBold"/>
                  </a:rPr>
                  <a:t>đầ</a:t>
                </a:r>
                <a:r>
                  <a:rPr lang="en-US" sz="1400" noProof="0" dirty="0">
                    <a:solidFill>
                      <a:schemeClr val="tx1"/>
                    </a:solidFill>
                    <a:latin typeface="Montserrat" pitchFamily="2" charset="77"/>
                    <a:cs typeface="Times New Roman" panose="02020603050405020304" pitchFamily="18" charset="0"/>
                    <a:sym typeface="Montserrat ExtraBold"/>
                  </a:rPr>
                  <a:t>u </a:t>
                </a:r>
                <a:r>
                  <a:rPr lang="en-US" sz="1400" noProof="0" dirty="0" err="1">
                    <a:solidFill>
                      <a:schemeClr val="tx1"/>
                    </a:solidFill>
                    <a:latin typeface="Montserrat" pitchFamily="2" charset="77"/>
                    <a:cs typeface="Times New Roman" panose="02020603050405020304" pitchFamily="18" charset="0"/>
                    <a:sym typeface="Montserrat ExtraBold"/>
                  </a:rPr>
                  <a:t>ti</a:t>
                </a:r>
                <a:r>
                  <a:rPr lang="vi-VN" sz="1400" noProof="0" dirty="0">
                    <a:solidFill>
                      <a:schemeClr val="tx1"/>
                    </a:solidFill>
                    <a:latin typeface="Montserrat" pitchFamily="2" charset="77"/>
                    <a:cs typeface="Times New Roman" panose="02020603050405020304" pitchFamily="18" charset="0"/>
                    <a:sym typeface="Montserrat ExtraBold"/>
                  </a:rPr>
                  <a:t>ê</a:t>
                </a:r>
                <a:r>
                  <a:rPr lang="en-US" sz="1400" noProof="0" dirty="0">
                    <a:solidFill>
                      <a:schemeClr val="tx1"/>
                    </a:solidFill>
                    <a:latin typeface="Montserrat" pitchFamily="2" charset="77"/>
                    <a:cs typeface="Times New Roman" panose="02020603050405020304" pitchFamily="18" charset="0"/>
                    <a:sym typeface="Montserrat ExtraBold"/>
                  </a:rPr>
                  <a:t>n.</a:t>
                </a:r>
                <a:endParaRPr lang="en-US" sz="1400" dirty="0">
                  <a:solidFill>
                    <a:schemeClr val="tx1"/>
                  </a:solidFill>
                  <a:latin typeface="Montserrat" pitchFamily="2" charset="77"/>
                  <a:cs typeface="Times New Roman" panose="02020603050405020304" pitchFamily="18" charset="0"/>
                </a:endParaRPr>
              </a:p>
              <a:p>
                <a:pPr lvl="0" algn="just" rtl="0"/>
                <a:r>
                  <a:rPr lang="en-US" sz="1400" dirty="0" err="1">
                    <a:solidFill>
                      <a:schemeClr val="tx1"/>
                    </a:solidFill>
                    <a:latin typeface="Montserrat" pitchFamily="2" charset="77"/>
                    <a:ea typeface="Montserrat ExtraBold"/>
                    <a:cs typeface="Times New Roman" panose="02020603050405020304" pitchFamily="18" charset="0"/>
                    <a:sym typeface="Montserrat ExtraBold"/>
                  </a:rPr>
                  <a:t>Trường</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hợp</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không</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có</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căn</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cứ</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để</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xác</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định</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thời</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điểm</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đưa</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vào</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sử</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dụng</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thì</a:t>
                </a:r>
                <a:r>
                  <a:rPr lang="en-US" sz="1400" dirty="0">
                    <a:solidFill>
                      <a:schemeClr val="tx1"/>
                    </a:solidFill>
                    <a:latin typeface="Montserrat" pitchFamily="2" charset="77"/>
                    <a:ea typeface="Montserrat ExtraBold"/>
                    <a:cs typeface="Times New Roman" panose="02020603050405020304" pitchFamily="18" charset="0"/>
                    <a:sym typeface="Montserrat ExtraBold"/>
                  </a:rPr>
                  <a:t> </a:t>
                </a:r>
                <a:r>
                  <a:rPr lang="en-US" sz="1400" dirty="0" err="1">
                    <a:solidFill>
                      <a:schemeClr val="tx1"/>
                    </a:solidFill>
                    <a:latin typeface="Montserrat" pitchFamily="2" charset="77"/>
                    <a:ea typeface="Montserrat ExtraBold"/>
                    <a:cs typeface="Times New Roman" panose="02020603050405020304" pitchFamily="18" charset="0"/>
                    <a:sym typeface="Montserrat ExtraBold"/>
                  </a:rPr>
                  <a:t>ghi</a:t>
                </a:r>
                <a:r>
                  <a:rPr lang="en-US" sz="1400" dirty="0">
                    <a:solidFill>
                      <a:schemeClr val="tx1"/>
                    </a:solidFill>
                    <a:latin typeface="Montserrat" pitchFamily="2" charset="77"/>
                    <a:ea typeface="Montserrat ExtraBold"/>
                    <a:cs typeface="Times New Roman" panose="02020603050405020304" pitchFamily="18" charset="0"/>
                    <a:sym typeface="Montserrat ExtraBold"/>
                  </a:rPr>
                  <a:t> “N/A”</a:t>
                </a:r>
                <a:endParaRPr kumimoji="0" lang="en-US" sz="1400" b="0" i="0" u="none" strike="noStrike" cap="none" spc="0" normalizeH="0" baseline="0" noProof="0" dirty="0">
                  <a:ln>
                    <a:noFill/>
                  </a:ln>
                  <a:solidFill>
                    <a:schemeClr val="tx1"/>
                  </a:solidFill>
                  <a:effectLst/>
                  <a:uLnTx/>
                  <a:uFillTx/>
                  <a:latin typeface="Montserrat" pitchFamily="2" charset="77"/>
                  <a:ea typeface="Montserrat ExtraBold"/>
                  <a:cs typeface="Times New Roman" panose="02020603050405020304" pitchFamily="18" charset="0"/>
                  <a:sym typeface="Montserrat ExtraBold"/>
                </a:endParaRPr>
              </a:p>
            </p:txBody>
          </p:sp>
          <p:sp>
            <p:nvSpPr>
              <p:cNvPr id="50" name="文本框 49">
                <a:extLst>
                  <a:ext uri="{FF2B5EF4-FFF2-40B4-BE49-F238E27FC236}">
                    <a16:creationId xmlns:a16="http://schemas.microsoft.com/office/drawing/2014/main" xmlns="" id="{F70C04CC-8159-7F71-076E-0E13E3FF0334}"/>
                  </a:ext>
                </a:extLst>
              </p:cNvPr>
              <p:cNvSpPr txBox="1"/>
              <p:nvPr/>
            </p:nvSpPr>
            <p:spPr>
              <a:xfrm>
                <a:off x="3606632" y="3682256"/>
                <a:ext cx="3300885"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NĂM ĐƯA VÀO SỬ DỤNG</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57" name="图形 56" descr="投影仪屏幕">
              <a:extLst>
                <a:ext uri="{FF2B5EF4-FFF2-40B4-BE49-F238E27FC236}">
                  <a16:creationId xmlns:a16="http://schemas.microsoft.com/office/drawing/2014/main" xmlns="" id="{525D7EAE-35A9-4540-E50C-DA8A757450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96483" y="3521422"/>
              <a:ext cx="496269" cy="496269"/>
            </a:xfrm>
            <a:prstGeom prst="rect">
              <a:avLst/>
            </a:prstGeom>
          </p:spPr>
        </p:pic>
      </p:grpSp>
      <p:grpSp>
        <p:nvGrpSpPr>
          <p:cNvPr id="60" name="组合 59">
            <a:extLst>
              <a:ext uri="{FF2B5EF4-FFF2-40B4-BE49-F238E27FC236}">
                <a16:creationId xmlns:a16="http://schemas.microsoft.com/office/drawing/2014/main" xmlns="" id="{9838829B-9326-A0EE-DD1B-2C12C1AE0E9C}"/>
              </a:ext>
            </a:extLst>
          </p:cNvPr>
          <p:cNvGrpSpPr/>
          <p:nvPr/>
        </p:nvGrpSpPr>
        <p:grpSpPr>
          <a:xfrm>
            <a:off x="473324" y="817321"/>
            <a:ext cx="11147654" cy="2388688"/>
            <a:chOff x="983578" y="1842106"/>
            <a:chExt cx="11147654" cy="2388688"/>
          </a:xfrm>
        </p:grpSpPr>
        <p:sp>
          <p:nvSpPr>
            <p:cNvPr id="19" name="Oval 30">
              <a:extLst>
                <a:ext uri="{FF2B5EF4-FFF2-40B4-BE49-F238E27FC236}">
                  <a16:creationId xmlns:a16="http://schemas.microsoft.com/office/drawing/2014/main" xmlns="" id="{77E9B431-33D7-0C4A-03E2-A249F57A6601}"/>
                </a:ext>
              </a:extLst>
            </p:cNvPr>
            <p:cNvSpPr/>
            <p:nvPr/>
          </p:nvSpPr>
          <p:spPr>
            <a:xfrm>
              <a:off x="983578" y="1842106"/>
              <a:ext cx="734083" cy="7515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ontserrat" pitchFamily="2" charset="0"/>
                <a:sym typeface="Montserrat" pitchFamily="2" charset="0"/>
              </a:endParaRPr>
            </a:p>
          </p:txBody>
        </p:sp>
        <p:grpSp>
          <p:nvGrpSpPr>
            <p:cNvPr id="51" name="组合 50">
              <a:extLst>
                <a:ext uri="{FF2B5EF4-FFF2-40B4-BE49-F238E27FC236}">
                  <a16:creationId xmlns:a16="http://schemas.microsoft.com/office/drawing/2014/main" xmlns="" id="{03AA1BAF-7FFC-8EEE-2032-8419FDA257A1}"/>
                </a:ext>
              </a:extLst>
            </p:cNvPr>
            <p:cNvGrpSpPr/>
            <p:nvPr/>
          </p:nvGrpSpPr>
          <p:grpSpPr>
            <a:xfrm>
              <a:off x="2000922" y="1850259"/>
              <a:ext cx="10130310" cy="2380535"/>
              <a:chOff x="3606632" y="3553665"/>
              <a:chExt cx="10130310" cy="2380535"/>
            </a:xfrm>
          </p:grpSpPr>
          <p:sp>
            <p:nvSpPr>
              <p:cNvPr id="52" name="文本框 51">
                <a:extLst>
                  <a:ext uri="{FF2B5EF4-FFF2-40B4-BE49-F238E27FC236}">
                    <a16:creationId xmlns:a16="http://schemas.microsoft.com/office/drawing/2014/main" xmlns="" id="{B5C9AD31-67E5-6757-3C64-EA2EFC3AC50A}"/>
                  </a:ext>
                </a:extLst>
              </p:cNvPr>
              <p:cNvSpPr txBox="1"/>
              <p:nvPr/>
            </p:nvSpPr>
            <p:spPr>
              <a:xfrm>
                <a:off x="3606632" y="3902875"/>
                <a:ext cx="10130310" cy="2031325"/>
              </a:xfrm>
              <a:prstGeom prst="rect">
                <a:avLst/>
              </a:prstGeom>
              <a:noFill/>
            </p:spPr>
            <p:txBody>
              <a:bodyPr wrap="square" rtlCol="0">
                <a:spAutoFit/>
              </a:bodyPr>
              <a:lstStyle/>
              <a:p>
                <a:pPr lvl="0" algn="just"/>
                <a:r>
                  <a:rPr lang="vi-VN" sz="1400" dirty="0">
                    <a:solidFill>
                      <a:schemeClr val="tx1"/>
                    </a:solidFill>
                    <a:latin typeface="Montserrat" pitchFamily="2" charset="77"/>
                    <a:cs typeface="Times New Roman" panose="02020603050405020304" pitchFamily="18" charset="0"/>
                  </a:rPr>
                  <a:t>Được</a:t>
                </a:r>
                <a:r>
                  <a:rPr lang="en-US" sz="1400" dirty="0">
                    <a:solidFill>
                      <a:schemeClr val="tx1"/>
                    </a:solidFill>
                    <a:latin typeface="Montserrat" pitchFamily="2" charset="77"/>
                    <a:cs typeface="Times New Roman" panose="02020603050405020304" pitchFamily="18" charset="0"/>
                  </a:rPr>
                  <a:t> x</a:t>
                </a:r>
                <a:r>
                  <a:rPr lang="vi-VN" sz="1400" dirty="0">
                    <a:solidFill>
                      <a:schemeClr val="tx1"/>
                    </a:solidFill>
                    <a:latin typeface="Montserrat" pitchFamily="2" charset="77"/>
                    <a:cs typeface="Times New Roman" panose="02020603050405020304" pitchFamily="18" charset="0"/>
                  </a:rPr>
                  <a:t>ác</a:t>
                </a:r>
                <a:r>
                  <a:rPr lang="en-US" sz="1400" dirty="0">
                    <a:solidFill>
                      <a:schemeClr val="tx1"/>
                    </a:solidFill>
                    <a:latin typeface="Montserrat" pitchFamily="2" charset="77"/>
                    <a:cs typeface="Times New Roman" panose="02020603050405020304" pitchFamily="18" charset="0"/>
                  </a:rPr>
                  <a:t> </a:t>
                </a:r>
                <a:r>
                  <a:rPr lang="vi-VN" sz="1400" dirty="0">
                    <a:solidFill>
                      <a:schemeClr val="tx1"/>
                    </a:solidFill>
                    <a:latin typeface="Montserrat" pitchFamily="2" charset="77"/>
                    <a:cs typeface="Times New Roman" panose="02020603050405020304" pitchFamily="18" charset="0"/>
                  </a:rPr>
                  <a:t>định</a:t>
                </a:r>
                <a:r>
                  <a:rPr lang="en-US" sz="1400" dirty="0">
                    <a:solidFill>
                      <a:schemeClr val="tx1"/>
                    </a:solidFill>
                    <a:latin typeface="Montserrat" pitchFamily="2" charset="77"/>
                    <a:cs typeface="Times New Roman" panose="02020603050405020304" pitchFamily="18" charset="0"/>
                  </a:rPr>
                  <a:t> c</a:t>
                </a:r>
                <a:r>
                  <a:rPr lang="vi-VN" sz="1400" dirty="0">
                    <a:solidFill>
                      <a:schemeClr val="tx1"/>
                    </a:solidFill>
                    <a:latin typeface="Montserrat" pitchFamily="2" charset="77"/>
                    <a:cs typeface="Times New Roman" panose="02020603050405020304" pitchFamily="18" charset="0"/>
                  </a:rPr>
                  <a:t>ụ</a:t>
                </a:r>
                <a:r>
                  <a:rPr lang="en-US" sz="1400" dirty="0">
                    <a:solidFill>
                      <a:schemeClr val="tx1"/>
                    </a:solidFill>
                    <a:latin typeface="Montserrat" pitchFamily="2" charset="77"/>
                    <a:cs typeface="Times New Roman" panose="02020603050405020304" pitchFamily="18" charset="0"/>
                  </a:rPr>
                  <a:t> </a:t>
                </a:r>
                <a:r>
                  <a:rPr lang="en-US" sz="1400" dirty="0" err="1">
                    <a:solidFill>
                      <a:schemeClr val="tx1"/>
                    </a:solidFill>
                    <a:latin typeface="Montserrat" pitchFamily="2" charset="77"/>
                    <a:cs typeface="Times New Roman" panose="02020603050405020304" pitchFamily="18" charset="0"/>
                  </a:rPr>
                  <a:t>th</a:t>
                </a:r>
                <a:r>
                  <a:rPr lang="vi-VN" sz="1400" dirty="0">
                    <a:solidFill>
                      <a:schemeClr val="tx1"/>
                    </a:solidFill>
                    <a:latin typeface="Montserrat" pitchFamily="2" charset="77"/>
                    <a:cs typeface="Times New Roman" panose="02020603050405020304" pitchFamily="18" charset="0"/>
                  </a:rPr>
                  <a:t>ể</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ại</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ừng</a:t>
                </a:r>
                <a:r>
                  <a:rPr lang="en-US" sz="1400" dirty="0">
                    <a:solidFill>
                      <a:schemeClr val="tx1"/>
                    </a:solidFill>
                    <a:latin typeface="Montserrat" pitchFamily="2" charset="77"/>
                    <a:cs typeface="Times New Roman" panose="02020603050405020304" pitchFamily="18" charset="0"/>
                  </a:rPr>
                  <a:t> Bi</a:t>
                </a:r>
                <a:r>
                  <a:rPr lang="vi-VN" sz="1400" dirty="0">
                    <a:solidFill>
                      <a:schemeClr val="tx1"/>
                    </a:solidFill>
                    <a:latin typeface="Montserrat" pitchFamily="2" charset="77"/>
                    <a:cs typeface="Times New Roman" panose="02020603050405020304" pitchFamily="18" charset="0"/>
                  </a:rPr>
                  <a:t>ể</a:t>
                </a:r>
                <a:r>
                  <a:rPr lang="en-US" sz="1400" dirty="0">
                    <a:solidFill>
                      <a:schemeClr val="tx1"/>
                    </a:solidFill>
                    <a:latin typeface="Montserrat" pitchFamily="2" charset="77"/>
                    <a:cs typeface="Times New Roman" panose="02020603050405020304" pitchFamily="18" charset="0"/>
                  </a:rPr>
                  <a:t>u m</a:t>
                </a:r>
                <a:r>
                  <a:rPr lang="vi-VN" sz="1400" dirty="0">
                    <a:solidFill>
                      <a:schemeClr val="tx1"/>
                    </a:solidFill>
                    <a:latin typeface="Montserrat" pitchFamily="2" charset="77"/>
                    <a:cs typeface="Times New Roman" panose="02020603050405020304" pitchFamily="18" charset="0"/>
                  </a:rPr>
                  <a:t>ẫu</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ươ</a:t>
                </a:r>
                <a:r>
                  <a:rPr lang="en-US" sz="1400" dirty="0">
                    <a:solidFill>
                      <a:schemeClr val="tx1"/>
                    </a:solidFill>
                    <a:latin typeface="Montserrat" pitchFamily="2" charset="77"/>
                    <a:cs typeface="Times New Roman" panose="02020603050405020304" pitchFamily="18" charset="0"/>
                  </a:rPr>
                  <a:t>ng </a:t>
                </a:r>
                <a:r>
                  <a:rPr lang="vi-VN" sz="1400" dirty="0">
                    <a:solidFill>
                      <a:schemeClr val="tx1"/>
                    </a:solidFill>
                    <a:latin typeface="Montserrat" pitchFamily="2" charset="77"/>
                    <a:cs typeface="Times New Roman" panose="02020603050405020304" pitchFamily="18" charset="0"/>
                  </a:rPr>
                  <a:t>ứng</a:t>
                </a:r>
                <a:r>
                  <a:rPr lang="en-US" sz="1400" dirty="0">
                    <a:solidFill>
                      <a:schemeClr val="tx1"/>
                    </a:solidFill>
                    <a:latin typeface="Montserrat" pitchFamily="2" charset="77"/>
                    <a:cs typeface="Times New Roman" panose="02020603050405020304" pitchFamily="18" charset="0"/>
                  </a:rPr>
                  <a:t> v</a:t>
                </a:r>
                <a:r>
                  <a:rPr lang="vi-VN" sz="1400" dirty="0">
                    <a:solidFill>
                      <a:schemeClr val="tx1"/>
                    </a:solidFill>
                    <a:latin typeface="Montserrat" pitchFamily="2" charset="77"/>
                    <a:cs typeface="Times New Roman" panose="02020603050405020304" pitchFamily="18" charset="0"/>
                  </a:rPr>
                  <a:t>ới</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ừng</a:t>
                </a:r>
                <a:r>
                  <a:rPr lang="en-US" sz="1400" dirty="0">
                    <a:solidFill>
                      <a:schemeClr val="tx1"/>
                    </a:solidFill>
                    <a:latin typeface="Montserrat" pitchFamily="2" charset="77"/>
                    <a:cs typeface="Times New Roman" panose="02020603050405020304" pitchFamily="18" charset="0"/>
                  </a:rPr>
                  <a:t> lo</a:t>
                </a:r>
                <a:r>
                  <a:rPr lang="vi-VN" sz="1400" dirty="0">
                    <a:solidFill>
                      <a:schemeClr val="tx1"/>
                    </a:solidFill>
                    <a:latin typeface="Montserrat" pitchFamily="2" charset="77"/>
                    <a:cs typeface="Times New Roman" panose="02020603050405020304" pitchFamily="18" charset="0"/>
                  </a:rPr>
                  <a:t>ại</a:t>
                </a:r>
                <a:r>
                  <a:rPr lang="en-US" sz="1400" dirty="0">
                    <a:solidFill>
                      <a:schemeClr val="tx1"/>
                    </a:solidFill>
                    <a:latin typeface="Montserrat" pitchFamily="2" charset="77"/>
                    <a:cs typeface="Times New Roman" panose="02020603050405020304" pitchFamily="18" charset="0"/>
                  </a:rPr>
                  <a:t> t</a:t>
                </a:r>
                <a:r>
                  <a:rPr lang="vi-VN" sz="1400" dirty="0">
                    <a:solidFill>
                      <a:schemeClr val="tx1"/>
                    </a:solidFill>
                    <a:latin typeface="Montserrat" pitchFamily="2" charset="77"/>
                    <a:cs typeface="Times New Roman" panose="02020603050405020304" pitchFamily="18" charset="0"/>
                  </a:rPr>
                  <a:t>ài</a:t>
                </a:r>
                <a:r>
                  <a:rPr lang="en-US" sz="1400" dirty="0">
                    <a:solidFill>
                      <a:schemeClr val="tx1"/>
                    </a:solidFill>
                    <a:latin typeface="Montserrat" pitchFamily="2" charset="77"/>
                    <a:cs typeface="Times New Roman" panose="02020603050405020304" pitchFamily="18" charset="0"/>
                  </a:rPr>
                  <a:t> s</a:t>
                </a:r>
                <a:r>
                  <a:rPr lang="vi-VN" sz="1400" dirty="0">
                    <a:solidFill>
                      <a:schemeClr val="tx1"/>
                    </a:solidFill>
                    <a:latin typeface="Montserrat" pitchFamily="2" charset="77"/>
                    <a:cs typeface="Times New Roman" panose="02020603050405020304" pitchFamily="18" charset="0"/>
                  </a:rPr>
                  <a:t>ả</a:t>
                </a:r>
                <a:r>
                  <a:rPr lang="en-US" sz="1400" dirty="0">
                    <a:solidFill>
                      <a:schemeClr val="tx1"/>
                    </a:solidFill>
                    <a:latin typeface="Montserrat" pitchFamily="2" charset="77"/>
                    <a:cs typeface="Times New Roman" panose="02020603050405020304" pitchFamily="18" charset="0"/>
                  </a:rPr>
                  <a:t>n. </a:t>
                </a:r>
                <a:r>
                  <a:rPr lang="vi-VN" sz="1400" dirty="0">
                    <a:latin typeface="Montserrat" pitchFamily="2" charset="77"/>
                    <a:cs typeface="Times New Roman" panose="02020603050405020304" pitchFamily="18" charset="0"/>
                  </a:rPr>
                  <a:t>Trường hợp theo dõi sổ kế toán từng tài sản riêng lẻ trong một hệ thống/hạng mục/công trình thì kiểm kê theo từng tài sản riêng đó. Trường hợp sổ kế toán theo dõi là một hệ thống/hạng mục/công trình gồm nhiều bộ phận tài sản cấu thành thì kiểm kê là một hệ thống/hạng mục/công trình. </a:t>
                </a:r>
              </a:p>
              <a:p>
                <a:pPr lvl="0" algn="just"/>
                <a:r>
                  <a:rPr lang="vi-VN" sz="1400" dirty="0">
                    <a:latin typeface="Montserrat" pitchFamily="2" charset="77"/>
                    <a:cs typeface="Times New Roman" panose="02020603050405020304" pitchFamily="18" charset="0"/>
                  </a:rPr>
                  <a:t>Đối với các loại TS KCHT: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endParaRPr lang="en-US" sz="1400" dirty="0">
                  <a:solidFill>
                    <a:schemeClr val="tx1"/>
                  </a:solidFill>
                  <a:latin typeface="Montserrat" pitchFamily="2" charset="77"/>
                  <a:cs typeface="Times New Roman" panose="02020603050405020304" pitchFamily="18" charset="0"/>
                </a:endParaRPr>
              </a:p>
            </p:txBody>
          </p:sp>
          <p:sp>
            <p:nvSpPr>
              <p:cNvPr id="53" name="文本框 52">
                <a:extLst>
                  <a:ext uri="{FF2B5EF4-FFF2-40B4-BE49-F238E27FC236}">
                    <a16:creationId xmlns:a16="http://schemas.microsoft.com/office/drawing/2014/main" xmlns="" id="{3F1C4E8C-A1A4-E87D-0CDC-C24E59CDFBD8}"/>
                  </a:ext>
                </a:extLst>
              </p:cNvPr>
              <p:cNvSpPr txBox="1"/>
              <p:nvPr/>
            </p:nvSpPr>
            <p:spPr>
              <a:xfrm>
                <a:off x="3606632" y="3553665"/>
                <a:ext cx="2815110"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DANH MỤC TÀI SẢN</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59" name="图形 58" descr="监视器">
              <a:extLst>
                <a:ext uri="{FF2B5EF4-FFF2-40B4-BE49-F238E27FC236}">
                  <a16:creationId xmlns:a16="http://schemas.microsoft.com/office/drawing/2014/main" xmlns="" id="{597BFE6E-BC28-AF35-0D34-2F8E164E83B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96482" y="1983636"/>
              <a:ext cx="508077" cy="508077"/>
            </a:xfrm>
            <a:prstGeom prst="rect">
              <a:avLst/>
            </a:prstGeom>
          </p:spPr>
        </p:pic>
      </p:grpSp>
      <p:sp>
        <p:nvSpPr>
          <p:cNvPr id="3" name="文本框 7">
            <a:extLst>
              <a:ext uri="{FF2B5EF4-FFF2-40B4-BE49-F238E27FC236}">
                <a16:creationId xmlns:a16="http://schemas.microsoft.com/office/drawing/2014/main" xmlns="" id="{28A4D1AF-A86A-DE2D-9120-46B46B7A0CD5}"/>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CHỈ TIÊU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10" name="直接连接符 8">
            <a:extLst>
              <a:ext uri="{FF2B5EF4-FFF2-40B4-BE49-F238E27FC236}">
                <a16:creationId xmlns:a16="http://schemas.microsoft.com/office/drawing/2014/main" xmlns="" id="{64B5F4DF-977B-CB6E-E916-4A458E085D80}"/>
              </a:ext>
            </a:extLst>
          </p:cNvPr>
          <p:cNvCxnSpPr>
            <a:cxnSpLocks/>
          </p:cNvCxnSpPr>
          <p:nvPr/>
        </p:nvCxnSpPr>
        <p:spPr>
          <a:xfrm>
            <a:off x="4424637" y="512797"/>
            <a:ext cx="7767363"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组合 60">
            <a:extLst>
              <a:ext uri="{FF2B5EF4-FFF2-40B4-BE49-F238E27FC236}">
                <a16:creationId xmlns:a16="http://schemas.microsoft.com/office/drawing/2014/main" xmlns="" id="{12BDC063-A105-9AA3-5C1F-98EC641FDD21}"/>
              </a:ext>
            </a:extLst>
          </p:cNvPr>
          <p:cNvGrpSpPr/>
          <p:nvPr/>
        </p:nvGrpSpPr>
        <p:grpSpPr>
          <a:xfrm>
            <a:off x="473324" y="5211837"/>
            <a:ext cx="7050461" cy="692304"/>
            <a:chOff x="983578" y="3384298"/>
            <a:chExt cx="7050461" cy="692304"/>
          </a:xfrm>
        </p:grpSpPr>
        <p:sp>
          <p:nvSpPr>
            <p:cNvPr id="12" name="Oval 31">
              <a:extLst>
                <a:ext uri="{FF2B5EF4-FFF2-40B4-BE49-F238E27FC236}">
                  <a16:creationId xmlns:a16="http://schemas.microsoft.com/office/drawing/2014/main" xmlns="" id="{404E142B-8886-D3EB-7FD9-A6CC879AE416}"/>
                </a:ext>
              </a:extLst>
            </p:cNvPr>
            <p:cNvSpPr/>
            <p:nvPr/>
          </p:nvSpPr>
          <p:spPr>
            <a:xfrm>
              <a:off x="983578" y="3384298"/>
              <a:ext cx="734083" cy="692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13" name="组合 47">
              <a:extLst>
                <a:ext uri="{FF2B5EF4-FFF2-40B4-BE49-F238E27FC236}">
                  <a16:creationId xmlns:a16="http://schemas.microsoft.com/office/drawing/2014/main" xmlns="" id="{09EB9F58-B1DF-8D8C-2979-83BEDAEE6864}"/>
                </a:ext>
              </a:extLst>
            </p:cNvPr>
            <p:cNvGrpSpPr/>
            <p:nvPr/>
          </p:nvGrpSpPr>
          <p:grpSpPr>
            <a:xfrm>
              <a:off x="2000922" y="3404433"/>
              <a:ext cx="6033117" cy="655690"/>
              <a:chOff x="3606632" y="3629934"/>
              <a:chExt cx="6033117" cy="655690"/>
            </a:xfrm>
          </p:grpSpPr>
          <p:sp>
            <p:nvSpPr>
              <p:cNvPr id="15" name="文本框 48">
                <a:extLst>
                  <a:ext uri="{FF2B5EF4-FFF2-40B4-BE49-F238E27FC236}">
                    <a16:creationId xmlns:a16="http://schemas.microsoft.com/office/drawing/2014/main" xmlns="" id="{77E9B2D8-4322-79F9-E8CD-B05E884A86B2}"/>
                  </a:ext>
                </a:extLst>
              </p:cNvPr>
              <p:cNvSpPr txBox="1"/>
              <p:nvPr/>
            </p:nvSpPr>
            <p:spPr>
              <a:xfrm>
                <a:off x="3606632" y="3977847"/>
                <a:ext cx="6033117" cy="307777"/>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Đơn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vị</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tính</a:t>
                </a:r>
                <a:r>
                  <a:rPr lang="en-US" altLang="zh-CN" sz="1400" dirty="0">
                    <a:solidFill>
                      <a:schemeClr val="tx1">
                        <a:lumMod val="75000"/>
                        <a:lumOff val="25000"/>
                      </a:schemeClr>
                    </a:solidFill>
                    <a:latin typeface="Montserrat" pitchFamily="2" charset="0"/>
                    <a:sym typeface="Montserrat" pitchFamily="2" charset="0"/>
                  </a:rPr>
                  <a:t>/ Theo </a:t>
                </a:r>
                <a:r>
                  <a:rPr lang="en-US" altLang="zh-CN" sz="1400" dirty="0" err="1">
                    <a:solidFill>
                      <a:schemeClr val="tx1">
                        <a:lumMod val="75000"/>
                        <a:lumOff val="25000"/>
                      </a:schemeClr>
                    </a:solidFill>
                    <a:latin typeface="Montserrat" pitchFamily="2" charset="0"/>
                    <a:sym typeface="Montserrat" pitchFamily="2" charset="0"/>
                  </a:rPr>
                  <a:t>sổ</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kế</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toán</a:t>
                </a:r>
                <a:r>
                  <a:rPr lang="en-US" altLang="zh-CN" sz="1400" dirty="0">
                    <a:solidFill>
                      <a:schemeClr val="tx1">
                        <a:lumMod val="75000"/>
                        <a:lumOff val="25000"/>
                      </a:schemeClr>
                    </a:solidFill>
                    <a:latin typeface="Montserrat" pitchFamily="2" charset="0"/>
                    <a:sym typeface="Montserrat" pitchFamily="2" charset="0"/>
                  </a:rPr>
                  <a:t>/ Theo </a:t>
                </a:r>
                <a:r>
                  <a:rPr lang="en-US" altLang="zh-CN" sz="1400" dirty="0" err="1">
                    <a:solidFill>
                      <a:schemeClr val="tx1">
                        <a:lumMod val="75000"/>
                        <a:lumOff val="25000"/>
                      </a:schemeClr>
                    </a:solidFill>
                    <a:latin typeface="Montserrat" pitchFamily="2" charset="0"/>
                    <a:sym typeface="Montserrat" pitchFamily="2" charset="0"/>
                  </a:rPr>
                  <a:t>thực</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tế</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kiểm</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kê</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Chênh</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lệch</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16" name="文本框 49">
                <a:extLst>
                  <a:ext uri="{FF2B5EF4-FFF2-40B4-BE49-F238E27FC236}">
                    <a16:creationId xmlns:a16="http://schemas.microsoft.com/office/drawing/2014/main" xmlns="" id="{B1028C89-6DF9-CDD1-A617-6C257B6B10EB}"/>
                  </a:ext>
                </a:extLst>
              </p:cNvPr>
              <p:cNvSpPr txBox="1"/>
              <p:nvPr/>
            </p:nvSpPr>
            <p:spPr>
              <a:xfrm>
                <a:off x="3606632" y="3629934"/>
                <a:ext cx="3300885"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CHỈ TIÊU HIỆN VẬT</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grpSp>
        <p:nvGrpSpPr>
          <p:cNvPr id="17" name="组合 61">
            <a:extLst>
              <a:ext uri="{FF2B5EF4-FFF2-40B4-BE49-F238E27FC236}">
                <a16:creationId xmlns:a16="http://schemas.microsoft.com/office/drawing/2014/main" xmlns="" id="{FAC37E43-93BF-6D87-94D7-E71B9B8B4EFC}"/>
              </a:ext>
            </a:extLst>
          </p:cNvPr>
          <p:cNvGrpSpPr/>
          <p:nvPr/>
        </p:nvGrpSpPr>
        <p:grpSpPr>
          <a:xfrm>
            <a:off x="494518" y="6031159"/>
            <a:ext cx="8047477" cy="808766"/>
            <a:chOff x="983578" y="4895037"/>
            <a:chExt cx="8047477" cy="808766"/>
          </a:xfrm>
        </p:grpSpPr>
        <p:sp>
          <p:nvSpPr>
            <p:cNvPr id="18" name="Oval 32">
              <a:extLst>
                <a:ext uri="{FF2B5EF4-FFF2-40B4-BE49-F238E27FC236}">
                  <a16:creationId xmlns:a16="http://schemas.microsoft.com/office/drawing/2014/main" xmlns="" id="{59F9FBA3-D1B7-4419-6B18-AC586285BED1}"/>
                </a:ext>
              </a:extLst>
            </p:cNvPr>
            <p:cNvSpPr/>
            <p:nvPr/>
          </p:nvSpPr>
          <p:spPr>
            <a:xfrm>
              <a:off x="983578" y="4924373"/>
              <a:ext cx="712889" cy="6923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20" name="组合 44">
              <a:extLst>
                <a:ext uri="{FF2B5EF4-FFF2-40B4-BE49-F238E27FC236}">
                  <a16:creationId xmlns:a16="http://schemas.microsoft.com/office/drawing/2014/main" xmlns="" id="{992EE7FE-977C-9B12-8B02-FCA8B4F02724}"/>
                </a:ext>
              </a:extLst>
            </p:cNvPr>
            <p:cNvGrpSpPr/>
            <p:nvPr/>
          </p:nvGrpSpPr>
          <p:grpSpPr>
            <a:xfrm>
              <a:off x="1979728" y="4895037"/>
              <a:ext cx="7051327" cy="808766"/>
              <a:chOff x="3585438" y="3578346"/>
              <a:chExt cx="7051327" cy="808766"/>
            </a:xfrm>
          </p:grpSpPr>
          <p:sp>
            <p:nvSpPr>
              <p:cNvPr id="22" name="文本框 45">
                <a:extLst>
                  <a:ext uri="{FF2B5EF4-FFF2-40B4-BE49-F238E27FC236}">
                    <a16:creationId xmlns:a16="http://schemas.microsoft.com/office/drawing/2014/main" xmlns="" id="{9D93A5E1-B686-68D0-B402-C11FD9634DCA}"/>
                  </a:ext>
                </a:extLst>
              </p:cNvPr>
              <p:cNvSpPr txBox="1"/>
              <p:nvPr/>
            </p:nvSpPr>
            <p:spPr>
              <a:xfrm>
                <a:off x="3585438" y="3863892"/>
                <a:ext cx="7051327" cy="523220"/>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Nguyên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giá</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Giá</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trị</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còn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lại</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Giá</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trị</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đầu</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tư</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nâng</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cấp</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mở</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rộng</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cải</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tạo</a:t>
                </a:r>
                <a:endParaRPr lang="en-US" altLang="zh-CN" sz="1400" dirty="0">
                  <a:solidFill>
                    <a:schemeClr val="tx1">
                      <a:lumMod val="75000"/>
                      <a:lumOff val="25000"/>
                    </a:schemeClr>
                  </a:solidFill>
                  <a:latin typeface="Montserrat" pitchFamily="2" charset="0"/>
                  <a:sym typeface="Montserrat" pitchFamily="2" charset="0"/>
                </a:endParaRPr>
              </a:p>
              <a:p>
                <a:r>
                  <a:rPr lang="en-US" altLang="zh-CN" sz="1400" dirty="0">
                    <a:solidFill>
                      <a:schemeClr val="tx1">
                        <a:lumMod val="75000"/>
                        <a:lumOff val="25000"/>
                      </a:schemeClr>
                    </a:solidFill>
                    <a:latin typeface="Montserrat" pitchFamily="2" charset="0"/>
                    <a:sym typeface="Montserrat" pitchFamily="2" charset="0"/>
                  </a:rPr>
                  <a:t>ĐVT: </a:t>
                </a:r>
                <a:r>
                  <a:rPr lang="en-US" altLang="zh-CN" sz="1400" dirty="0" err="1">
                    <a:solidFill>
                      <a:schemeClr val="tx1">
                        <a:lumMod val="75000"/>
                        <a:lumOff val="25000"/>
                      </a:schemeClr>
                    </a:solidFill>
                    <a:latin typeface="Montserrat" pitchFamily="2" charset="0"/>
                    <a:sym typeface="Montserrat" pitchFamily="2" charset="0"/>
                  </a:rPr>
                  <a:t>Đồng</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23" name="文本框 46">
                <a:extLst>
                  <a:ext uri="{FF2B5EF4-FFF2-40B4-BE49-F238E27FC236}">
                    <a16:creationId xmlns:a16="http://schemas.microsoft.com/office/drawing/2014/main" xmlns="" id="{E1E0CB50-C8C0-5A81-11C9-F0F93AFCD10E}"/>
                  </a:ext>
                </a:extLst>
              </p:cNvPr>
              <p:cNvSpPr txBox="1"/>
              <p:nvPr/>
            </p:nvSpPr>
            <p:spPr>
              <a:xfrm>
                <a:off x="3606632" y="3578346"/>
                <a:ext cx="2667747"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CHỈ TIÊU GIÁ TRỊ</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grpSp>
        <p:nvGrpSpPr>
          <p:cNvPr id="2" name="组合 60">
            <a:extLst>
              <a:ext uri="{FF2B5EF4-FFF2-40B4-BE49-F238E27FC236}">
                <a16:creationId xmlns:a16="http://schemas.microsoft.com/office/drawing/2014/main" xmlns="" id="{2F03E42B-2F08-BAC0-F222-4E3E75EC4509}"/>
              </a:ext>
            </a:extLst>
          </p:cNvPr>
          <p:cNvGrpSpPr/>
          <p:nvPr/>
        </p:nvGrpSpPr>
        <p:grpSpPr>
          <a:xfrm>
            <a:off x="7804041" y="4620692"/>
            <a:ext cx="4318229" cy="692304"/>
            <a:chOff x="983578" y="3384298"/>
            <a:chExt cx="4318229" cy="692304"/>
          </a:xfrm>
        </p:grpSpPr>
        <p:sp>
          <p:nvSpPr>
            <p:cNvPr id="8" name="Oval 31">
              <a:extLst>
                <a:ext uri="{FF2B5EF4-FFF2-40B4-BE49-F238E27FC236}">
                  <a16:creationId xmlns:a16="http://schemas.microsoft.com/office/drawing/2014/main" xmlns="" id="{13CEBBAE-8724-7A19-5717-379405D6A728}"/>
                </a:ext>
              </a:extLst>
            </p:cNvPr>
            <p:cNvSpPr/>
            <p:nvPr/>
          </p:nvSpPr>
          <p:spPr>
            <a:xfrm>
              <a:off x="983578" y="3384298"/>
              <a:ext cx="734083" cy="692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9" name="组合 47">
              <a:extLst>
                <a:ext uri="{FF2B5EF4-FFF2-40B4-BE49-F238E27FC236}">
                  <a16:creationId xmlns:a16="http://schemas.microsoft.com/office/drawing/2014/main" xmlns="" id="{B3495DDD-A887-31AD-9C5C-5E25331FE5ED}"/>
                </a:ext>
              </a:extLst>
            </p:cNvPr>
            <p:cNvGrpSpPr/>
            <p:nvPr/>
          </p:nvGrpSpPr>
          <p:grpSpPr>
            <a:xfrm>
              <a:off x="2000922" y="3404433"/>
              <a:ext cx="3300885" cy="655690"/>
              <a:chOff x="3606632" y="3629934"/>
              <a:chExt cx="3300885" cy="655690"/>
            </a:xfrm>
          </p:grpSpPr>
          <p:sp>
            <p:nvSpPr>
              <p:cNvPr id="25" name="文本框 48">
                <a:extLst>
                  <a:ext uri="{FF2B5EF4-FFF2-40B4-BE49-F238E27FC236}">
                    <a16:creationId xmlns:a16="http://schemas.microsoft.com/office/drawing/2014/main" xmlns="" id="{D17C2818-DE39-11EB-7894-E1A48AF70B47}"/>
                  </a:ext>
                </a:extLst>
              </p:cNvPr>
              <p:cNvSpPr txBox="1"/>
              <p:nvPr/>
            </p:nvSpPr>
            <p:spPr>
              <a:xfrm>
                <a:off x="3606632" y="3977847"/>
                <a:ext cx="3100539" cy="307777"/>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Đã</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hạch</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toán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Chưa</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hạch</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toán</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26" name="文本框 49">
                <a:extLst>
                  <a:ext uri="{FF2B5EF4-FFF2-40B4-BE49-F238E27FC236}">
                    <a16:creationId xmlns:a16="http://schemas.microsoft.com/office/drawing/2014/main" xmlns="" id="{191ECD77-DE2D-396A-5F58-30225DF67893}"/>
                  </a:ext>
                </a:extLst>
              </p:cNvPr>
              <p:cNvSpPr txBox="1"/>
              <p:nvPr/>
            </p:nvSpPr>
            <p:spPr>
              <a:xfrm>
                <a:off x="3606632" y="3629934"/>
                <a:ext cx="3300885"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TÌNH HÌNH HẠCH TOÁN</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grpSp>
        <p:nvGrpSpPr>
          <p:cNvPr id="27" name="组合 61">
            <a:extLst>
              <a:ext uri="{FF2B5EF4-FFF2-40B4-BE49-F238E27FC236}">
                <a16:creationId xmlns:a16="http://schemas.microsoft.com/office/drawing/2014/main" xmlns="" id="{9C53466A-6403-A31C-7335-B37326F36A01}"/>
              </a:ext>
            </a:extLst>
          </p:cNvPr>
          <p:cNvGrpSpPr/>
          <p:nvPr/>
        </p:nvGrpSpPr>
        <p:grpSpPr>
          <a:xfrm>
            <a:off x="7804041" y="5582299"/>
            <a:ext cx="3914635" cy="808766"/>
            <a:chOff x="983578" y="4895037"/>
            <a:chExt cx="3914635" cy="808766"/>
          </a:xfrm>
        </p:grpSpPr>
        <p:sp>
          <p:nvSpPr>
            <p:cNvPr id="28" name="Oval 32">
              <a:extLst>
                <a:ext uri="{FF2B5EF4-FFF2-40B4-BE49-F238E27FC236}">
                  <a16:creationId xmlns:a16="http://schemas.microsoft.com/office/drawing/2014/main" xmlns="" id="{9F4E4A6C-C832-F5D7-C247-7B56DD148227}"/>
                </a:ext>
              </a:extLst>
            </p:cNvPr>
            <p:cNvSpPr/>
            <p:nvPr/>
          </p:nvSpPr>
          <p:spPr>
            <a:xfrm>
              <a:off x="983578" y="4924373"/>
              <a:ext cx="712889" cy="6923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ontserrat" pitchFamily="2" charset="0"/>
                <a:sym typeface="Montserrat" pitchFamily="2" charset="0"/>
              </a:endParaRPr>
            </a:p>
          </p:txBody>
        </p:sp>
        <p:grpSp>
          <p:nvGrpSpPr>
            <p:cNvPr id="29" name="组合 44">
              <a:extLst>
                <a:ext uri="{FF2B5EF4-FFF2-40B4-BE49-F238E27FC236}">
                  <a16:creationId xmlns:a16="http://schemas.microsoft.com/office/drawing/2014/main" xmlns="" id="{FF697091-CB61-35C9-3F0B-B3EFCD0EB4D5}"/>
                </a:ext>
              </a:extLst>
            </p:cNvPr>
            <p:cNvGrpSpPr/>
            <p:nvPr/>
          </p:nvGrpSpPr>
          <p:grpSpPr>
            <a:xfrm>
              <a:off x="1979728" y="4895037"/>
              <a:ext cx="2918485" cy="808766"/>
              <a:chOff x="3585438" y="3578346"/>
              <a:chExt cx="2918485" cy="808766"/>
            </a:xfrm>
          </p:grpSpPr>
          <p:sp>
            <p:nvSpPr>
              <p:cNvPr id="31" name="文本框 45">
                <a:extLst>
                  <a:ext uri="{FF2B5EF4-FFF2-40B4-BE49-F238E27FC236}">
                    <a16:creationId xmlns:a16="http://schemas.microsoft.com/office/drawing/2014/main" xmlns="" id="{0A799B18-6D37-A85F-E9EA-96F5B5908D20}"/>
                  </a:ext>
                </a:extLst>
              </p:cNvPr>
              <p:cNvSpPr txBox="1"/>
              <p:nvPr/>
            </p:nvSpPr>
            <p:spPr>
              <a:xfrm>
                <a:off x="3585438" y="3863892"/>
                <a:ext cx="2918485" cy="523220"/>
              </a:xfrm>
              <a:prstGeom prst="rect">
                <a:avLst/>
              </a:prstGeom>
              <a:noFill/>
            </p:spPr>
            <p:txBody>
              <a:bodyPr wrap="square" rtlCol="0">
                <a:spAutoFit/>
              </a:bodyPr>
              <a:lstStyle/>
              <a:p>
                <a:r>
                  <a:rPr lang="en-US" altLang="zh-CN" sz="1400" dirty="0" err="1">
                    <a:solidFill>
                      <a:schemeClr val="tx1">
                        <a:lumMod val="75000"/>
                        <a:lumOff val="25000"/>
                      </a:schemeClr>
                    </a:solidFill>
                    <a:latin typeface="Montserrat" pitchFamily="2" charset="0"/>
                    <a:sym typeface="Montserrat" pitchFamily="2" charset="0"/>
                  </a:rPr>
                  <a:t>Còn</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sử</a:t>
                </a:r>
                <a:r>
                  <a:rPr lang="en-US" altLang="zh-CN" sz="1400" dirty="0">
                    <a:solidFill>
                      <a:schemeClr val="tx1">
                        <a:lumMod val="75000"/>
                        <a:lumOff val="25000"/>
                      </a:schemeClr>
                    </a:solidFill>
                    <a:latin typeface="Montserrat" pitchFamily="2" charset="0"/>
                    <a:sym typeface="Montserrat" pitchFamily="2" charset="0"/>
                  </a:rPr>
                  <a:t> dung </a:t>
                </a:r>
                <a:r>
                  <a:rPr lang="en-US" altLang="zh-CN" sz="1400" dirty="0" err="1">
                    <a:solidFill>
                      <a:schemeClr val="tx1">
                        <a:lumMod val="75000"/>
                        <a:lumOff val="25000"/>
                      </a:schemeClr>
                    </a:solidFill>
                    <a:latin typeface="Montserrat" pitchFamily="2" charset="0"/>
                    <a:sym typeface="Montserrat" pitchFamily="2" charset="0"/>
                  </a:rPr>
                  <a:t>được</a:t>
                </a:r>
                <a:r>
                  <a:rPr lang="en-US" altLang="zh-CN" sz="1400" dirty="0">
                    <a:solidFill>
                      <a:schemeClr val="tx1">
                        <a:lumMod val="75000"/>
                        <a:lumOff val="25000"/>
                      </a:schemeClr>
                    </a:solidFill>
                    <a:latin typeface="Montserrat" pitchFamily="2" charset="0"/>
                    <a:sym typeface="Montserrat" pitchFamily="2" charset="0"/>
                  </a:rPr>
                  <a:t>/ </a:t>
                </a:r>
              </a:p>
              <a:p>
                <a:r>
                  <a:rPr lang="en-US" altLang="zh-CN" sz="1400" dirty="0" err="1">
                    <a:solidFill>
                      <a:schemeClr val="tx1">
                        <a:lumMod val="75000"/>
                        <a:lumOff val="25000"/>
                      </a:schemeClr>
                    </a:solidFill>
                    <a:latin typeface="Montserrat" pitchFamily="2" charset="0"/>
                    <a:sym typeface="Montserrat" pitchFamily="2" charset="0"/>
                  </a:rPr>
                  <a:t>Hỏng</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không</a:t>
                </a:r>
                <a:r>
                  <a:rPr lang="en-US" altLang="zh-CN" sz="1400" dirty="0">
                    <a:solidFill>
                      <a:schemeClr val="tx1">
                        <a:lumMod val="75000"/>
                        <a:lumOff val="25000"/>
                      </a:schemeClr>
                    </a:solidFill>
                    <a:latin typeface="Montserrat" pitchFamily="2" charset="0"/>
                    <a:sym typeface="Montserrat" pitchFamily="2" charset="0"/>
                  </a:rPr>
                  <a:t> </a:t>
                </a:r>
                <a:r>
                  <a:rPr lang="en-US" altLang="zh-CN" sz="1400" dirty="0" err="1">
                    <a:solidFill>
                      <a:schemeClr val="tx1">
                        <a:lumMod val="75000"/>
                        <a:lumOff val="25000"/>
                      </a:schemeClr>
                    </a:solidFill>
                    <a:latin typeface="Montserrat" pitchFamily="2" charset="0"/>
                    <a:sym typeface="Montserrat" pitchFamily="2" charset="0"/>
                  </a:rPr>
                  <a:t>sử</a:t>
                </a:r>
                <a:r>
                  <a:rPr lang="en-US" altLang="zh-CN" sz="1400" dirty="0">
                    <a:solidFill>
                      <a:schemeClr val="tx1">
                        <a:lumMod val="75000"/>
                        <a:lumOff val="25000"/>
                      </a:schemeClr>
                    </a:solidFill>
                    <a:latin typeface="Montserrat" pitchFamily="2" charset="0"/>
                    <a:sym typeface="Montserrat" pitchFamily="2" charset="0"/>
                  </a:rPr>
                  <a:t> dung </a:t>
                </a:r>
                <a:r>
                  <a:rPr lang="en-US" altLang="zh-CN" sz="1400" dirty="0" err="1">
                    <a:solidFill>
                      <a:schemeClr val="tx1">
                        <a:lumMod val="75000"/>
                        <a:lumOff val="25000"/>
                      </a:schemeClr>
                    </a:solidFill>
                    <a:latin typeface="Montserrat" pitchFamily="2" charset="0"/>
                    <a:sym typeface="Montserrat" pitchFamily="2" charset="0"/>
                  </a:rPr>
                  <a:t>được</a:t>
                </a:r>
                <a:endParaRPr lang="en-US" altLang="zh-CN" sz="1400" dirty="0">
                  <a:solidFill>
                    <a:schemeClr val="tx1">
                      <a:lumMod val="75000"/>
                      <a:lumOff val="25000"/>
                    </a:schemeClr>
                  </a:solidFill>
                  <a:latin typeface="Montserrat" pitchFamily="2" charset="0"/>
                  <a:sym typeface="Montserrat" pitchFamily="2" charset="0"/>
                </a:endParaRPr>
              </a:p>
            </p:txBody>
          </p:sp>
          <p:sp>
            <p:nvSpPr>
              <p:cNvPr id="33" name="文本框 46">
                <a:extLst>
                  <a:ext uri="{FF2B5EF4-FFF2-40B4-BE49-F238E27FC236}">
                    <a16:creationId xmlns:a16="http://schemas.microsoft.com/office/drawing/2014/main" xmlns="" id="{4B365603-16A3-A5A1-ADF2-8578A0FA9D63}"/>
                  </a:ext>
                </a:extLst>
              </p:cNvPr>
              <p:cNvSpPr txBox="1"/>
              <p:nvPr/>
            </p:nvSpPr>
            <p:spPr>
              <a:xfrm>
                <a:off x="3606632" y="3578346"/>
                <a:ext cx="2667747"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TÌNH TRẠNG CỦA TS</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pic>
        <p:nvPicPr>
          <p:cNvPr id="34" name="图形 80" descr="从云中下载">
            <a:extLst>
              <a:ext uri="{FF2B5EF4-FFF2-40B4-BE49-F238E27FC236}">
                <a16:creationId xmlns:a16="http://schemas.microsoft.com/office/drawing/2014/main" xmlns="" id="{D349A5FB-9F17-4564-FFB1-F77BA242010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99488" y="5310657"/>
            <a:ext cx="522147" cy="522147"/>
          </a:xfrm>
          <a:prstGeom prst="rect">
            <a:avLst/>
          </a:prstGeom>
        </p:spPr>
      </p:pic>
      <p:pic>
        <p:nvPicPr>
          <p:cNvPr id="35" name="图形 77" descr="溪流">
            <a:extLst>
              <a:ext uri="{FF2B5EF4-FFF2-40B4-BE49-F238E27FC236}">
                <a16:creationId xmlns:a16="http://schemas.microsoft.com/office/drawing/2014/main" xmlns="" id="{46FF2F3A-4A27-A077-B6F6-19816996C36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643289" y="6192818"/>
            <a:ext cx="415345" cy="415345"/>
          </a:xfrm>
          <a:prstGeom prst="rect">
            <a:avLst/>
          </a:prstGeom>
        </p:spPr>
      </p:pic>
      <p:pic>
        <p:nvPicPr>
          <p:cNvPr id="36" name="图形 73" descr="智能手机">
            <a:extLst>
              <a:ext uri="{FF2B5EF4-FFF2-40B4-BE49-F238E27FC236}">
                <a16:creationId xmlns:a16="http://schemas.microsoft.com/office/drawing/2014/main" xmlns="" id="{3A7C1153-E746-0108-D366-52141771A94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975962" y="4667299"/>
            <a:ext cx="415345" cy="415345"/>
          </a:xfrm>
          <a:prstGeom prst="rect">
            <a:avLst/>
          </a:prstGeom>
        </p:spPr>
      </p:pic>
      <p:pic>
        <p:nvPicPr>
          <p:cNvPr id="37" name="图形 81" descr="购物篮">
            <a:extLst>
              <a:ext uri="{FF2B5EF4-FFF2-40B4-BE49-F238E27FC236}">
                <a16:creationId xmlns:a16="http://schemas.microsoft.com/office/drawing/2014/main" xmlns="" id="{E97A28D4-1267-84CD-50A0-7D03C44B0CC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7963409" y="5740951"/>
            <a:ext cx="415345" cy="415345"/>
          </a:xfrm>
          <a:prstGeom prst="rect">
            <a:avLst/>
          </a:prstGeom>
        </p:spPr>
      </p:pic>
    </p:spTree>
    <p:extLst>
      <p:ext uri="{BB962C8B-B14F-4D97-AF65-F5344CB8AC3E}">
        <p14:creationId xmlns:p14="http://schemas.microsoft.com/office/powerpoint/2010/main" val="588470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663F13A-01B1-E05B-1946-2AADA9A965FF}"/>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01C56176-123B-29FE-7A31-0AFD9FAEAE3F}"/>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3843BD85-0434-0F79-2F84-59E4E3D003B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90DB9BC9-91B1-E909-E778-FD353E9F7376}"/>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63D00118-6A93-690C-C8A7-7126031CC5D2}"/>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96DF27C5-D30D-734A-F179-D4BD22EFB3D3}"/>
              </a:ext>
            </a:extLst>
          </p:cNvPr>
          <p:cNvSpPr txBox="1"/>
          <p:nvPr/>
        </p:nvSpPr>
        <p:spPr>
          <a:xfrm>
            <a:off x="945642" y="6587"/>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5CCAFCA9-8DBC-6C03-1D76-54B8F5679153}"/>
              </a:ext>
            </a:extLst>
          </p:cNvPr>
          <p:cNvCxnSpPr>
            <a:cxnSpLocks/>
            <a:stCxn id="8" idx="3"/>
          </p:cNvCxnSpPr>
          <p:nvPr/>
        </p:nvCxnSpPr>
        <p:spPr>
          <a:xfrm>
            <a:off x="6435524" y="252809"/>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xmlns="" id="{102F4BC4-BD08-5976-90F5-342C96DC1657}"/>
              </a:ext>
            </a:extLst>
          </p:cNvPr>
          <p:cNvGraphicFramePr>
            <a:graphicFrameLocks noGrp="1"/>
          </p:cNvGraphicFramePr>
          <p:nvPr>
            <p:extLst>
              <p:ext uri="{D42A27DB-BD31-4B8C-83A1-F6EECF244321}">
                <p14:modId xmlns:p14="http://schemas.microsoft.com/office/powerpoint/2010/main" val="2182329158"/>
              </p:ext>
            </p:extLst>
          </p:nvPr>
        </p:nvGraphicFramePr>
        <p:xfrm>
          <a:off x="1156235" y="510956"/>
          <a:ext cx="10059634" cy="6349062"/>
        </p:xfrm>
        <a:graphic>
          <a:graphicData uri="http://schemas.openxmlformats.org/drawingml/2006/table">
            <a:tbl>
              <a:tblPr>
                <a:tableStyleId>{5C22544A-7EE6-4342-B048-85BDC9FD1C3A}</a:tableStyleId>
              </a:tblPr>
              <a:tblGrid>
                <a:gridCol w="5742277">
                  <a:extLst>
                    <a:ext uri="{9D8B030D-6E8A-4147-A177-3AD203B41FA5}">
                      <a16:colId xmlns:a16="http://schemas.microsoft.com/office/drawing/2014/main" xmlns="" val="4275359610"/>
                    </a:ext>
                  </a:extLst>
                </a:gridCol>
                <a:gridCol w="2083443">
                  <a:extLst>
                    <a:ext uri="{9D8B030D-6E8A-4147-A177-3AD203B41FA5}">
                      <a16:colId xmlns:a16="http://schemas.microsoft.com/office/drawing/2014/main" xmlns="" val="1169692494"/>
                    </a:ext>
                  </a:extLst>
                </a:gridCol>
                <a:gridCol w="2233914">
                  <a:extLst>
                    <a:ext uri="{9D8B030D-6E8A-4147-A177-3AD203B41FA5}">
                      <a16:colId xmlns:a16="http://schemas.microsoft.com/office/drawing/2014/main" xmlns="" val="4123984752"/>
                    </a:ext>
                  </a:extLst>
                </a:gridCol>
              </a:tblGrid>
              <a:tr h="179974">
                <a:tc>
                  <a:txBody>
                    <a:bodyPr/>
                    <a:lstStyle/>
                    <a:p>
                      <a:pPr algn="ctr" fontAlgn="ctr"/>
                      <a:r>
                        <a:rPr lang="en-US" sz="900" b="1" u="none" strike="noStrike" dirty="0" err="1">
                          <a:effectLst/>
                          <a:latin typeface="Times New Roman" panose="02020603050405020304" pitchFamily="18" charset="0"/>
                          <a:cs typeface="Times New Roman" panose="02020603050405020304" pitchFamily="18" charset="0"/>
                        </a:rPr>
                        <a:t>Loại</a:t>
                      </a:r>
                      <a:r>
                        <a:rPr lang="en-US" sz="900" b="1" u="none" strike="noStrike" dirty="0">
                          <a:effectLst/>
                          <a:latin typeface="Times New Roman" panose="02020603050405020304" pitchFamily="18" charset="0"/>
                          <a:cs typeface="Times New Roman" panose="02020603050405020304" pitchFamily="18" charset="0"/>
                        </a:rPr>
                        <a:t> </a:t>
                      </a:r>
                      <a:r>
                        <a:rPr lang="en-US" sz="900" b="1" u="none" strike="noStrike" dirty="0" err="1">
                          <a:effectLst/>
                          <a:latin typeface="Times New Roman" panose="02020603050405020304" pitchFamily="18" charset="0"/>
                          <a:cs typeface="Times New Roman" panose="02020603050405020304" pitchFamily="18" charset="0"/>
                        </a:rPr>
                        <a:t>tài</a:t>
                      </a:r>
                      <a:r>
                        <a:rPr lang="en-US" sz="900" b="1" u="none" strike="noStrike" dirty="0">
                          <a:effectLst/>
                          <a:latin typeface="Times New Roman" panose="02020603050405020304" pitchFamily="18" charset="0"/>
                          <a:cs typeface="Times New Roman" panose="02020603050405020304" pitchFamily="18" charset="0"/>
                        </a:rPr>
                        <a:t> </a:t>
                      </a:r>
                      <a:r>
                        <a:rPr lang="en-US" sz="900" b="1" u="none" strike="noStrike" dirty="0" err="1">
                          <a:effectLst/>
                          <a:latin typeface="Times New Roman" panose="02020603050405020304" pitchFamily="18" charset="0"/>
                          <a:cs typeface="Times New Roman" panose="02020603050405020304" pitchFamily="18" charset="0"/>
                        </a:rPr>
                        <a:t>sản</a:t>
                      </a:r>
                      <a:endParaRPr lang="en-US" sz="9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vi-VN" sz="9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9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vi-VN" sz="9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9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364660166"/>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Đất trụ sở làm việc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Khuôn viên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3854054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Đất công trình sự nghiệp</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Khuôn viên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52498114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Biệt thự, công trình đặc biệt</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458018832"/>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Nhà cấp 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853300257"/>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Nhà cấp II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555418214"/>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Nhà cấp III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778516105"/>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Nhà cấp IV</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m2</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3301673983"/>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Kho chứa, bể chứa, bãi đỗ, sân phơi, sân chơi, sân thể thao, bể bơi</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3475388084"/>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Giếng khoan, giếng đào, tường rào</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4096333795"/>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Vật kiến trúc khác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018802352"/>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Công trình điện chưa chuyển giao cho đơn vị điện lực</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Công trình</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dirty="0">
                          <a:effectLst/>
                          <a:latin typeface="Times New Roman" panose="02020603050405020304" pitchFamily="18" charset="0"/>
                          <a:cs typeface="Times New Roman" panose="02020603050405020304" pitchFamily="18" charset="0"/>
                        </a:rPr>
                        <a:t>-</a:t>
                      </a:r>
                      <a:endParaRPr lang="x-none" sz="9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337313540"/>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Công trình xây dựng khác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Công trình</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38934327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4-5 chỗ ngồi - Xe ô tô phục vụ công tác các chức danh</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285975335"/>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6-8 chỗ ngồi - Xe ô tô phục vụ công tác các chức danh</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90092640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4-5 chỗ ngồi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727926790"/>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6-8 chỗ ngồi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dirty="0">
                          <a:effectLst/>
                          <a:latin typeface="Times New Roman" panose="02020603050405020304" pitchFamily="18" charset="0"/>
                          <a:cs typeface="Times New Roman" panose="02020603050405020304" pitchFamily="18" charset="0"/>
                        </a:rPr>
                        <a:t>-</a:t>
                      </a:r>
                      <a:endParaRPr lang="x-none" sz="9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4013328437"/>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9-12 chỗ ngồi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93526483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13-16 chỗ ngồi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661857969"/>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bán tải - Xe ô tô phục vụ công tác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46041491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chuyên dùng trong lĩnh vực y tế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3650934457"/>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có kết cấu đặc biệt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161858555"/>
                  </a:ext>
                </a:extLst>
              </a:tr>
              <a:tr h="18618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có gắn thiết bị chuyên dùng hoặc gắn biển hiệu nhận biết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741109309"/>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tải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798591764"/>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Xe ô tô ô tô trên 16 chỗ ngồi - Xe ô tô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813790539"/>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Xe ô tô phục vụ lễ tân nhà nước</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095995344"/>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đường bộ</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486060983"/>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đường sắt</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3321193542"/>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đường thủy</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31730953"/>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hàng không</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3889492766"/>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Phương tiện vận tải khác</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27366509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Máy móc, thiết bị văn phòng phổ biến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3731215957"/>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Máy móc, thiết bị phục vụ hoạt động chung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548756145"/>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Máy móc, thiết bị chuyên dùng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36370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Các loại súc vật</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Con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205844556"/>
                  </a:ext>
                </a:extLst>
              </a:tr>
              <a:tr h="168493">
                <a:tc>
                  <a:txBody>
                    <a:bodyPr/>
                    <a:lstStyle/>
                    <a:p>
                      <a:pPr algn="l" fontAlgn="b"/>
                      <a:r>
                        <a:rPr lang="vi-VN" sz="900" u="none" strike="noStrike">
                          <a:effectLst/>
                          <a:latin typeface="Times New Roman" panose="02020603050405020304" pitchFamily="18" charset="0"/>
                          <a:cs typeface="Times New Roman" panose="02020603050405020304" pitchFamily="18" charset="0"/>
                        </a:rPr>
                        <a:t>Cây lâu năm, vườn cây lâu năm, vườn cây công nghiệp, vườn cây ăn quả</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vi-VN" sz="900" u="none" strike="noStrike">
                          <a:effectLst/>
                          <a:latin typeface="Times New Roman" panose="02020603050405020304" pitchFamily="18" charset="0"/>
                          <a:cs typeface="Times New Roman" panose="02020603050405020304" pitchFamily="18" charset="0"/>
                        </a:rPr>
                        <a:t>Cây/ Vườn</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181604676"/>
                  </a:ext>
                </a:extLst>
              </a:tr>
              <a:tr h="93090">
                <a:tc>
                  <a:txBody>
                    <a:bodyPr/>
                    <a:lstStyle/>
                    <a:p>
                      <a:pPr algn="l" fontAlgn="b"/>
                      <a:r>
                        <a:rPr lang="vi-VN" sz="900" u="none" strike="noStrike">
                          <a:effectLst/>
                          <a:latin typeface="Times New Roman" panose="02020603050405020304" pitchFamily="18" charset="0"/>
                          <a:cs typeface="Times New Roman" panose="02020603050405020304" pitchFamily="18" charset="0"/>
                        </a:rPr>
                        <a:t>Thảm cỏ, cây cảnh, vườn cây cảnh</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vi-VN" sz="900" u="none" strike="noStrike">
                          <a:effectLst/>
                          <a:latin typeface="Times New Roman" panose="02020603050405020304" pitchFamily="18" charset="0"/>
                          <a:cs typeface="Times New Roman" panose="02020603050405020304" pitchFamily="18" charset="0"/>
                        </a:rPr>
                        <a:t>Cây/ Vườn/ Thảm</a:t>
                      </a:r>
                      <a:endParaRPr lang="vi-VN"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712258682"/>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Tài sản cố định đặc thù</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63255592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Tài sản cố định hữu hình khác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Cái</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704776328"/>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Quyền tác giả và quyền liên quan đến quyền tác giả</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Giấy chứng nhận/ Bằng bảo hộ</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3794641783"/>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Quyền sở hữu công nghiệp</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Giấy chứng nhận/ Bằng bảo hộ</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1045081080"/>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Quyền đối với giống cây trồng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Giấy chứng nhận/ Bằng bảo hộ</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3735367830"/>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Phần mềm ứng dụng</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Phần mềm</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a:effectLst/>
                          <a:latin typeface="Times New Roman" panose="02020603050405020304" pitchFamily="18" charset="0"/>
                          <a:cs typeface="Times New Roman" panose="02020603050405020304" pitchFamily="18" charset="0"/>
                        </a:rPr>
                        <a:t>-</a:t>
                      </a:r>
                      <a:endParaRPr lang="x-none"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2187260571"/>
                  </a:ext>
                </a:extLst>
              </a:tr>
              <a:tr h="93090">
                <a:tc>
                  <a:txBody>
                    <a:bodyPr/>
                    <a:lstStyle/>
                    <a:p>
                      <a:pPr algn="l" fontAlgn="b"/>
                      <a:r>
                        <a:rPr lang="en-US" sz="900" u="none" strike="noStrike">
                          <a:effectLst/>
                          <a:latin typeface="Times New Roman" panose="02020603050405020304" pitchFamily="18" charset="0"/>
                          <a:cs typeface="Times New Roman" panose="02020603050405020304" pitchFamily="18" charset="0"/>
                        </a:rPr>
                        <a:t>Tài sản cố định vô hình khác</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b"/>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Tài sản</a:t>
                      </a:r>
                      <a:endParaRPr lang="en-US" sz="9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tc>
                  <a:txBody>
                    <a:bodyPr/>
                    <a:lstStyle/>
                    <a:p>
                      <a:pPr algn="ctr" fontAlgn="ctr"/>
                      <a:r>
                        <a:rPr lang="x-none" sz="900" u="none" strike="noStrike" dirty="0">
                          <a:effectLst/>
                          <a:latin typeface="Times New Roman" panose="02020603050405020304" pitchFamily="18" charset="0"/>
                          <a:cs typeface="Times New Roman" panose="02020603050405020304" pitchFamily="18" charset="0"/>
                        </a:rPr>
                        <a:t>-</a:t>
                      </a:r>
                      <a:endParaRPr lang="x-none" sz="9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4655" marR="4655" marT="4655" marB="0" anchor="ctr"/>
                </a:tc>
                <a:extLst>
                  <a:ext uri="{0D108BD9-81ED-4DB2-BD59-A6C34878D82A}">
                    <a16:rowId xmlns:a16="http://schemas.microsoft.com/office/drawing/2014/main" xmlns="" val="3059194314"/>
                  </a:ext>
                </a:extLst>
              </a:tr>
            </a:tbl>
          </a:graphicData>
        </a:graphic>
      </p:graphicFrame>
    </p:spTree>
    <p:extLst>
      <p:ext uri="{BB962C8B-B14F-4D97-AF65-F5344CB8AC3E}">
        <p14:creationId xmlns:p14="http://schemas.microsoft.com/office/powerpoint/2010/main" val="2462159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BA7A94-A49C-23B5-0157-B88A79A7FBC8}"/>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0CCD4F4C-ADF9-D60F-1434-74A6B5FFFBC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FC5166FB-B605-BF47-316F-C4FA2EB3C8AB}"/>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162F23C6-FA7D-707B-F06F-51662E7E82C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D931F20A-4208-8B53-5D6C-2D7A37E2EDD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979813A2-4F52-8463-F285-D21B1049A796}"/>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3F0E2C4E-296A-EFA6-89E9-6CE1C8D2BB4F}"/>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xmlns="" id="{BC161EE8-D5BD-C37B-57D9-D13518767352}"/>
              </a:ext>
            </a:extLst>
          </p:cNvPr>
          <p:cNvGraphicFramePr>
            <a:graphicFrameLocks noGrp="1"/>
          </p:cNvGraphicFramePr>
          <p:nvPr>
            <p:extLst>
              <p:ext uri="{D42A27DB-BD31-4B8C-83A1-F6EECF244321}">
                <p14:modId xmlns:p14="http://schemas.microsoft.com/office/powerpoint/2010/main" val="1049635919"/>
              </p:ext>
            </p:extLst>
          </p:nvPr>
        </p:nvGraphicFramePr>
        <p:xfrm>
          <a:off x="372504" y="1008011"/>
          <a:ext cx="11445248" cy="937906"/>
        </p:xfrm>
        <a:graphic>
          <a:graphicData uri="http://schemas.openxmlformats.org/drawingml/2006/table">
            <a:tbl>
              <a:tblPr>
                <a:tableStyleId>{5C22544A-7EE6-4342-B048-85BDC9FD1C3A}</a:tableStyleId>
              </a:tblPr>
              <a:tblGrid>
                <a:gridCol w="387672">
                  <a:extLst>
                    <a:ext uri="{9D8B030D-6E8A-4147-A177-3AD203B41FA5}">
                      <a16:colId xmlns:a16="http://schemas.microsoft.com/office/drawing/2014/main" xmlns="" val="3013771352"/>
                    </a:ext>
                  </a:extLst>
                </a:gridCol>
                <a:gridCol w="756108">
                  <a:extLst>
                    <a:ext uri="{9D8B030D-6E8A-4147-A177-3AD203B41FA5}">
                      <a16:colId xmlns:a16="http://schemas.microsoft.com/office/drawing/2014/main" xmlns="" val="1121664671"/>
                    </a:ext>
                  </a:extLst>
                </a:gridCol>
                <a:gridCol w="787078">
                  <a:extLst>
                    <a:ext uri="{9D8B030D-6E8A-4147-A177-3AD203B41FA5}">
                      <a16:colId xmlns:a16="http://schemas.microsoft.com/office/drawing/2014/main" xmlns="" val="2520755852"/>
                    </a:ext>
                  </a:extLst>
                </a:gridCol>
                <a:gridCol w="563945">
                  <a:extLst>
                    <a:ext uri="{9D8B030D-6E8A-4147-A177-3AD203B41FA5}">
                      <a16:colId xmlns:a16="http://schemas.microsoft.com/office/drawing/2014/main" xmlns="" val="126908208"/>
                    </a:ext>
                  </a:extLst>
                </a:gridCol>
                <a:gridCol w="917615">
                  <a:extLst>
                    <a:ext uri="{9D8B030D-6E8A-4147-A177-3AD203B41FA5}">
                      <a16:colId xmlns:a16="http://schemas.microsoft.com/office/drawing/2014/main" xmlns="" val="4217425816"/>
                    </a:ext>
                  </a:extLst>
                </a:gridCol>
                <a:gridCol w="578734">
                  <a:extLst>
                    <a:ext uri="{9D8B030D-6E8A-4147-A177-3AD203B41FA5}">
                      <a16:colId xmlns:a16="http://schemas.microsoft.com/office/drawing/2014/main" xmlns="" val="1104784433"/>
                    </a:ext>
                  </a:extLst>
                </a:gridCol>
                <a:gridCol w="497711">
                  <a:extLst>
                    <a:ext uri="{9D8B030D-6E8A-4147-A177-3AD203B41FA5}">
                      <a16:colId xmlns:a16="http://schemas.microsoft.com/office/drawing/2014/main" xmlns="" val="3148561119"/>
                    </a:ext>
                  </a:extLst>
                </a:gridCol>
                <a:gridCol w="594318">
                  <a:extLst>
                    <a:ext uri="{9D8B030D-6E8A-4147-A177-3AD203B41FA5}">
                      <a16:colId xmlns:a16="http://schemas.microsoft.com/office/drawing/2014/main" xmlns="" val="848154869"/>
                    </a:ext>
                  </a:extLst>
                </a:gridCol>
                <a:gridCol w="713621">
                  <a:extLst>
                    <a:ext uri="{9D8B030D-6E8A-4147-A177-3AD203B41FA5}">
                      <a16:colId xmlns:a16="http://schemas.microsoft.com/office/drawing/2014/main" xmlns="" val="1062674189"/>
                    </a:ext>
                  </a:extLst>
                </a:gridCol>
                <a:gridCol w="601884">
                  <a:extLst>
                    <a:ext uri="{9D8B030D-6E8A-4147-A177-3AD203B41FA5}">
                      <a16:colId xmlns:a16="http://schemas.microsoft.com/office/drawing/2014/main" xmlns="" val="2470788898"/>
                    </a:ext>
                  </a:extLst>
                </a:gridCol>
                <a:gridCol w="555585">
                  <a:extLst>
                    <a:ext uri="{9D8B030D-6E8A-4147-A177-3AD203B41FA5}">
                      <a16:colId xmlns:a16="http://schemas.microsoft.com/office/drawing/2014/main" xmlns="" val="3594440441"/>
                    </a:ext>
                  </a:extLst>
                </a:gridCol>
                <a:gridCol w="509286">
                  <a:extLst>
                    <a:ext uri="{9D8B030D-6E8A-4147-A177-3AD203B41FA5}">
                      <a16:colId xmlns:a16="http://schemas.microsoft.com/office/drawing/2014/main" xmlns="" val="3214153865"/>
                    </a:ext>
                  </a:extLst>
                </a:gridCol>
                <a:gridCol w="787078">
                  <a:extLst>
                    <a:ext uri="{9D8B030D-6E8A-4147-A177-3AD203B41FA5}">
                      <a16:colId xmlns:a16="http://schemas.microsoft.com/office/drawing/2014/main" xmlns="" val="2559718932"/>
                    </a:ext>
                  </a:extLst>
                </a:gridCol>
                <a:gridCol w="544010">
                  <a:extLst>
                    <a:ext uri="{9D8B030D-6E8A-4147-A177-3AD203B41FA5}">
                      <a16:colId xmlns:a16="http://schemas.microsoft.com/office/drawing/2014/main" xmlns="" val="1896647992"/>
                    </a:ext>
                  </a:extLst>
                </a:gridCol>
                <a:gridCol w="763929">
                  <a:extLst>
                    <a:ext uri="{9D8B030D-6E8A-4147-A177-3AD203B41FA5}">
                      <a16:colId xmlns:a16="http://schemas.microsoft.com/office/drawing/2014/main" xmlns="" val="2736314246"/>
                    </a:ext>
                  </a:extLst>
                </a:gridCol>
                <a:gridCol w="520861">
                  <a:extLst>
                    <a:ext uri="{9D8B030D-6E8A-4147-A177-3AD203B41FA5}">
                      <a16:colId xmlns:a16="http://schemas.microsoft.com/office/drawing/2014/main" xmlns="" val="3808434227"/>
                    </a:ext>
                  </a:extLst>
                </a:gridCol>
                <a:gridCol w="729205">
                  <a:extLst>
                    <a:ext uri="{9D8B030D-6E8A-4147-A177-3AD203B41FA5}">
                      <a16:colId xmlns:a16="http://schemas.microsoft.com/office/drawing/2014/main" xmlns="" val="4257044046"/>
                    </a:ext>
                  </a:extLst>
                </a:gridCol>
                <a:gridCol w="636608">
                  <a:extLst>
                    <a:ext uri="{9D8B030D-6E8A-4147-A177-3AD203B41FA5}">
                      <a16:colId xmlns:a16="http://schemas.microsoft.com/office/drawing/2014/main" xmlns="" val="1739837649"/>
                    </a:ext>
                  </a:extLst>
                </a:gridCol>
              </a:tblGrid>
              <a:tr h="98390">
                <a:tc rowSpan="2">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STT</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vi-VN" sz="1100" b="1" u="none" strike="noStrike" dirty="0">
                          <a:effectLst/>
                          <a:latin typeface="Times New Roman" panose="02020603050405020304" pitchFamily="18" charset="0"/>
                          <a:cs typeface="Times New Roman" panose="02020603050405020304" pitchFamily="18" charset="0"/>
                        </a:rPr>
                        <a:t>Mã tài sản đơn vị đang quản lý</a:t>
                      </a:r>
                      <a:endParaRPr lang="vi-VN"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Loại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tài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sản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Mã</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loại</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tài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sản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Tên</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tài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sản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vi-VN" sz="1100" b="1" u="none" strike="noStrike">
                          <a:effectLst/>
                          <a:latin typeface="Times New Roman" panose="02020603050405020304" pitchFamily="18" charset="0"/>
                          <a:cs typeface="Times New Roman" panose="02020603050405020304" pitchFamily="18" charset="0"/>
                        </a:rPr>
                        <a:t>Năm đưa vào sử dụng</a:t>
                      </a:r>
                      <a:endParaRPr lang="vi-VN" sz="1100" b="1"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gridSpan="4">
                  <a:txBody>
                    <a:bodyPr/>
                    <a:lstStyle/>
                    <a:p>
                      <a:pPr algn="ctr" fontAlgn="ctr"/>
                      <a:r>
                        <a:rPr lang="vi-VN" sz="1100" b="1" u="none" strike="noStrike">
                          <a:effectLst/>
                          <a:latin typeface="Times New Roman" panose="02020603050405020304" pitchFamily="18" charset="0"/>
                          <a:cs typeface="Times New Roman" panose="02020603050405020304" pitchFamily="18" charset="0"/>
                        </a:rPr>
                        <a:t>Chỉ tiêu về số lượng</a:t>
                      </a:r>
                      <a:endParaRPr lang="vi-VN" sz="1100" b="1"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4">
                  <a:txBody>
                    <a:bodyPr/>
                    <a:lstStyle/>
                    <a:p>
                      <a:pPr algn="ctr" fontAlgn="ctr"/>
                      <a:r>
                        <a:rPr lang="en-US" sz="1100" b="1" u="none" strike="noStrike">
                          <a:effectLst/>
                          <a:latin typeface="Times New Roman" panose="02020603050405020304" pitchFamily="18" charset="0"/>
                          <a:cs typeface="Times New Roman" panose="02020603050405020304" pitchFamily="18" charset="0"/>
                        </a:rPr>
                        <a:t>Chỉ tiêu về hiện vật</a:t>
                      </a:r>
                      <a:endParaRPr lang="en-US" sz="11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gridSpan="2">
                  <a:txBody>
                    <a:bodyPr/>
                    <a:lstStyle/>
                    <a:p>
                      <a:pPr algn="ctr" fontAlgn="ctr"/>
                      <a:r>
                        <a:rPr lang="en-US" sz="1100" b="1" u="none" strike="noStrike">
                          <a:effectLst/>
                          <a:latin typeface="Times New Roman" panose="02020603050405020304" pitchFamily="18" charset="0"/>
                          <a:cs typeface="Times New Roman" panose="02020603050405020304" pitchFamily="18" charset="0"/>
                        </a:rPr>
                        <a:t>Chỉ tiêu về giá trị</a:t>
                      </a:r>
                      <a:endParaRPr lang="en-US" sz="1100" b="1"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hMerge="1">
                  <a:txBody>
                    <a:bodyPr/>
                    <a:lstStyle/>
                    <a:p>
                      <a:endParaRPr lang="x-none"/>
                    </a:p>
                  </a:txBody>
                  <a:tcP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Tình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hình</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hạch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toán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rowSpan="2">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Tình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trạng</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của</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tài</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sản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extLst>
                  <a:ext uri="{0D108BD9-81ED-4DB2-BD59-A6C34878D82A}">
                    <a16:rowId xmlns:a16="http://schemas.microsoft.com/office/drawing/2014/main" xmlns="" val="4285784114"/>
                  </a:ext>
                </a:extLst>
              </a:tr>
              <a:tr h="207136">
                <a:tc vMerge="1">
                  <a:txBody>
                    <a:bodyPr/>
                    <a:lstStyle/>
                    <a:p>
                      <a:endParaRPr lang="x-none"/>
                    </a:p>
                  </a:txBody>
                  <a:tcPr/>
                </a:tc>
                <a:tc vMerge="1">
                  <a:txBody>
                    <a:bodyPr/>
                    <a:lstStyle/>
                    <a:p>
                      <a:endParaRPr lang="x-none"/>
                    </a:p>
                  </a:txBody>
                  <a:tcPr/>
                </a:tc>
                <a:tc vMerge="1">
                  <a:txBody>
                    <a:bodyPr/>
                    <a:lstStyle/>
                    <a:p>
                      <a:endParaRPr lang="x-none"/>
                    </a:p>
                  </a:txBody>
                  <a:tcPr/>
                </a:tc>
                <a:tc vMerge="1">
                  <a:txBody>
                    <a:bodyPr/>
                    <a:lstStyle/>
                    <a:p>
                      <a:endParaRPr lang="x-none"/>
                    </a:p>
                  </a:txBody>
                  <a:tcPr/>
                </a:tc>
                <a:tc vMerge="1">
                  <a:txBody>
                    <a:bodyPr/>
                    <a:lstStyle/>
                    <a:p>
                      <a:endParaRPr lang="x-none"/>
                    </a:p>
                  </a:txBody>
                  <a:tcPr/>
                </a:tc>
                <a:tc vMerge="1">
                  <a:txBody>
                    <a:bodyPr/>
                    <a:lstStyle/>
                    <a:p>
                      <a:endParaRPr lang="x-none"/>
                    </a:p>
                  </a:txBody>
                  <a:tcPr/>
                </a:tc>
                <a:tc>
                  <a:txBody>
                    <a:bodyPr/>
                    <a:lstStyle/>
                    <a:p>
                      <a:pPr algn="ctr" fontAlgn="ctr"/>
                      <a:r>
                        <a:rPr lang="vi-VN" sz="1100" b="1" u="none" strike="noStrike" dirty="0">
                          <a:effectLst/>
                          <a:latin typeface="Times New Roman" panose="02020603050405020304" pitchFamily="18" charset="0"/>
                          <a:cs typeface="Times New Roman" panose="02020603050405020304" pitchFamily="18" charset="0"/>
                        </a:rPr>
                        <a:t>Đơn vị tính</a:t>
                      </a:r>
                      <a:endParaRPr lang="vi-VN"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Theo </a:t>
                      </a:r>
                      <a:r>
                        <a:rPr lang="en-US" sz="1100" b="1" u="none" strike="noStrike" dirty="0" err="1">
                          <a:effectLst/>
                          <a:latin typeface="Times New Roman" panose="02020603050405020304" pitchFamily="18" charset="0"/>
                          <a:cs typeface="Times New Roman" panose="02020603050405020304" pitchFamily="18" charset="0"/>
                        </a:rPr>
                        <a:t>sổ</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kế</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toán</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Theo </a:t>
                      </a:r>
                      <a:r>
                        <a:rPr lang="en-US" sz="1100" b="1" u="none" strike="noStrike" dirty="0" err="1">
                          <a:effectLst/>
                          <a:latin typeface="Times New Roman" panose="02020603050405020304" pitchFamily="18" charset="0"/>
                          <a:cs typeface="Times New Roman" panose="02020603050405020304" pitchFamily="18" charset="0"/>
                        </a:rPr>
                        <a:t>thực</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tế</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kiểm</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kê</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Chênh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lệch</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vi-VN" sz="1100" b="1" u="none" strike="noStrike" dirty="0">
                          <a:effectLst/>
                          <a:latin typeface="Times New Roman" panose="02020603050405020304" pitchFamily="18" charset="0"/>
                          <a:cs typeface="Times New Roman" panose="02020603050405020304" pitchFamily="18" charset="0"/>
                        </a:rPr>
                        <a:t>Đơn vị tính</a:t>
                      </a:r>
                      <a:endParaRPr lang="vi-VN"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Theo </a:t>
                      </a:r>
                      <a:r>
                        <a:rPr lang="en-US" sz="1100" b="1" u="none" strike="noStrike" dirty="0" err="1">
                          <a:effectLst/>
                          <a:latin typeface="Times New Roman" panose="02020603050405020304" pitchFamily="18" charset="0"/>
                          <a:cs typeface="Times New Roman" panose="02020603050405020304" pitchFamily="18" charset="0"/>
                        </a:rPr>
                        <a:t>sổ</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kế</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toán</a:t>
                      </a:r>
                      <a:endParaRPr lang="en-US"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Theo </a:t>
                      </a:r>
                      <a:r>
                        <a:rPr lang="en-US" sz="1100" b="1" u="none" strike="noStrike" dirty="0" err="1">
                          <a:effectLst/>
                          <a:latin typeface="Times New Roman" panose="02020603050405020304" pitchFamily="18" charset="0"/>
                          <a:cs typeface="Times New Roman" panose="02020603050405020304" pitchFamily="18" charset="0"/>
                        </a:rPr>
                        <a:t>thực</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tế</a:t>
                      </a:r>
                      <a:r>
                        <a:rPr lang="en-US" sz="1100" b="1" u="none" strike="noStrike" dirty="0">
                          <a:effectLst/>
                          <a:latin typeface="Times New Roman" panose="02020603050405020304" pitchFamily="18" charset="0"/>
                          <a:cs typeface="Times New Roman" panose="02020603050405020304" pitchFamily="18" charset="0"/>
                        </a:rPr>
                        <a:t>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err="1">
                          <a:effectLst/>
                          <a:latin typeface="Times New Roman" panose="02020603050405020304" pitchFamily="18" charset="0"/>
                          <a:cs typeface="Times New Roman" panose="02020603050405020304" pitchFamily="18" charset="0"/>
                        </a:rPr>
                        <a:t>kiểm</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kê</a:t>
                      </a:r>
                      <a:endParaRPr lang="en-US"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Chênh</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lệch</a:t>
                      </a:r>
                      <a:endParaRPr lang="en-US" sz="11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err="1">
                          <a:effectLst/>
                          <a:latin typeface="Times New Roman" panose="02020603050405020304" pitchFamily="18" charset="0"/>
                          <a:cs typeface="Times New Roman" panose="02020603050405020304" pitchFamily="18" charset="0"/>
                        </a:rPr>
                        <a:t>Nguyên</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giá</a:t>
                      </a:r>
                      <a:r>
                        <a:rPr lang="en-US" sz="1100" b="1" u="none" strike="noStrike" dirty="0">
                          <a:effectLst/>
                          <a:latin typeface="Times New Roman" panose="02020603050405020304" pitchFamily="18" charset="0"/>
                          <a:cs typeface="Times New Roman" panose="02020603050405020304" pitchFamily="18" charset="0"/>
                        </a:rPr>
                        <a:t> (</a:t>
                      </a:r>
                      <a:r>
                        <a:rPr lang="en-US" sz="1100" b="1" u="none" strike="noStrike" dirty="0" err="1">
                          <a:effectLst/>
                          <a:latin typeface="Times New Roman" panose="02020603050405020304" pitchFamily="18" charset="0"/>
                          <a:cs typeface="Times New Roman" panose="02020603050405020304" pitchFamily="18" charset="0"/>
                        </a:rPr>
                        <a:t>đồng</a:t>
                      </a:r>
                      <a:r>
                        <a:rPr lang="en-US" sz="1100" b="1" u="none" strike="noStrike" dirty="0">
                          <a:effectLst/>
                          <a:latin typeface="Times New Roman" panose="02020603050405020304" pitchFamily="18" charset="0"/>
                          <a:cs typeface="Times New Roman" panose="02020603050405020304" pitchFamily="18" charset="0"/>
                        </a:rPr>
                        <a:t>)</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a:txBody>
                    <a:bodyPr/>
                    <a:lstStyle/>
                    <a:p>
                      <a:pPr algn="ctr" fontAlgn="ctr"/>
                      <a:r>
                        <a:rPr lang="en-US" sz="1100" b="1" u="none" strike="noStrike" dirty="0">
                          <a:effectLst/>
                          <a:latin typeface="Times New Roman" panose="02020603050405020304" pitchFamily="18" charset="0"/>
                          <a:cs typeface="Times New Roman" panose="02020603050405020304" pitchFamily="18" charset="0"/>
                        </a:rPr>
                        <a:t>GTCL </a:t>
                      </a:r>
                      <a:br>
                        <a:rPr lang="en-US" sz="1100" b="1" u="none" strike="noStrike" dirty="0">
                          <a:effectLst/>
                          <a:latin typeface="Times New Roman" panose="02020603050405020304" pitchFamily="18" charset="0"/>
                          <a:cs typeface="Times New Roman" panose="02020603050405020304" pitchFamily="18" charset="0"/>
                        </a:rPr>
                      </a:br>
                      <a:r>
                        <a:rPr lang="en-US" sz="1100" b="1" u="none" strike="noStrike" dirty="0">
                          <a:effectLst/>
                          <a:latin typeface="Times New Roman" panose="02020603050405020304" pitchFamily="18" charset="0"/>
                          <a:cs typeface="Times New Roman" panose="02020603050405020304" pitchFamily="18" charset="0"/>
                        </a:rPr>
                        <a:t>(</a:t>
                      </a:r>
                      <a:r>
                        <a:rPr lang="en-US" sz="1100" b="1" u="none" strike="noStrike" dirty="0" err="1">
                          <a:effectLst/>
                          <a:latin typeface="Times New Roman" panose="02020603050405020304" pitchFamily="18" charset="0"/>
                          <a:cs typeface="Times New Roman" panose="02020603050405020304" pitchFamily="18" charset="0"/>
                        </a:rPr>
                        <a:t>đồng</a:t>
                      </a:r>
                      <a:r>
                        <a:rPr lang="en-US" sz="1100" b="1" u="none" strike="noStrike" dirty="0">
                          <a:effectLst/>
                          <a:latin typeface="Times New Roman" panose="02020603050405020304" pitchFamily="18" charset="0"/>
                          <a:cs typeface="Times New Roman" panose="02020603050405020304" pitchFamily="18" charset="0"/>
                        </a:rPr>
                        <a:t>)</a:t>
                      </a:r>
                      <a:endParaRPr lang="en-US" sz="1100" b="1"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0" marR="0" marT="0" marB="0" anchor="ctr"/>
                </a:tc>
                <a:tc vMerge="1">
                  <a:txBody>
                    <a:bodyPr/>
                    <a:lstStyle/>
                    <a:p>
                      <a:endParaRPr lang="x-none"/>
                    </a:p>
                  </a:txBody>
                  <a:tcPr/>
                </a:tc>
                <a:tc vMerge="1">
                  <a:txBody>
                    <a:bodyPr/>
                    <a:lstStyle/>
                    <a:p>
                      <a:endParaRPr lang="x-none"/>
                    </a:p>
                  </a:txBody>
                  <a:tcPr/>
                </a:tc>
                <a:extLst>
                  <a:ext uri="{0D108BD9-81ED-4DB2-BD59-A6C34878D82A}">
                    <a16:rowId xmlns:a16="http://schemas.microsoft.com/office/drawing/2014/main" xmlns="" val="2207599993"/>
                  </a:ext>
                </a:extLst>
              </a:tr>
              <a:tr h="207136">
                <a:tc>
                  <a:txBody>
                    <a:bodyPr/>
                    <a:lstStyle/>
                    <a:p>
                      <a:pPr algn="ctr" fontAlgn="ctr"/>
                      <a:r>
                        <a:rPr lang="x-none" sz="600" u="none" strike="noStrike">
                          <a:effectLst/>
                        </a:rPr>
                        <a:t>1</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ct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vi-VN" sz="600" u="none" strike="noStrike">
                          <a:effectLst/>
                        </a:rPr>
                        <a:t>0: Chưa ghi sổ kế toán</a:t>
                      </a:r>
                      <a:endParaRPr lang="vi-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vi-VN" sz="600" u="none" strike="noStrike">
                          <a:effectLst/>
                        </a:rPr>
                        <a:t>0: Còn sử dụng được</a:t>
                      </a:r>
                      <a:endParaRPr lang="vi-VN"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extLst>
                  <a:ext uri="{0D108BD9-81ED-4DB2-BD59-A6C34878D82A}">
                    <a16:rowId xmlns:a16="http://schemas.microsoft.com/office/drawing/2014/main" xmlns="" val="2899058178"/>
                  </a:ext>
                </a:extLst>
              </a:tr>
              <a:tr h="227850">
                <a:tc>
                  <a:txBody>
                    <a:bodyPr/>
                    <a:lstStyle/>
                    <a:p>
                      <a:pPr algn="ctr" fontAlgn="ctr"/>
                      <a:r>
                        <a:rPr lang="x-none" sz="600" u="none" strike="noStrike">
                          <a:effectLst/>
                        </a:rPr>
                        <a:t>2</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ct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r" fontAlgn="ctr"/>
                      <a:r>
                        <a:rPr lang="x-none" sz="600" u="none" strike="noStrike">
                          <a:effectLst/>
                        </a:rPr>
                        <a:t> </a:t>
                      </a:r>
                      <a:endParaRPr lang="x-none"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en-US" sz="600" u="none" strike="noStrike">
                          <a:effectLst/>
                        </a:rPr>
                        <a:t>1: Đã ghi sổ kế toán</a:t>
                      </a:r>
                      <a:endParaRPr lang="en-US" sz="600" b="0" i="0" u="none" strike="noStrike">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tc>
                  <a:txBody>
                    <a:bodyPr/>
                    <a:lstStyle/>
                    <a:p>
                      <a:pPr algn="l" fontAlgn="ctr"/>
                      <a:r>
                        <a:rPr lang="vi-VN" sz="600" u="none" strike="noStrike" dirty="0">
                          <a:effectLst/>
                        </a:rPr>
                        <a:t>1: Hỏng-không sử dụng được</a:t>
                      </a:r>
                      <a:endParaRPr lang="vi-VN" sz="600" b="0" i="0" u="none" strike="noStrike" dirty="0">
                        <a:solidFill>
                          <a:srgbClr val="000000"/>
                        </a:solidFill>
                        <a:effectLst/>
                        <a:latin typeface="Times New Roman" panose="02020603050405020304" pitchFamily="18" charset="0"/>
                        <a:ea typeface="ＭＳ Ｐゴシック" panose="020B0600070205080204" pitchFamily="34" charset="-128"/>
                      </a:endParaRPr>
                    </a:p>
                  </a:txBody>
                  <a:tcPr marL="0" marR="0" marT="0" marB="0" anchor="ctr"/>
                </a:tc>
                <a:extLst>
                  <a:ext uri="{0D108BD9-81ED-4DB2-BD59-A6C34878D82A}">
                    <a16:rowId xmlns:a16="http://schemas.microsoft.com/office/drawing/2014/main" xmlns="" val="3387772240"/>
                  </a:ext>
                </a:extLst>
              </a:tr>
            </a:tbl>
          </a:graphicData>
        </a:graphic>
      </p:graphicFrame>
      <p:sp>
        <p:nvSpPr>
          <p:cNvPr id="3" name="文本框 51">
            <a:extLst>
              <a:ext uri="{FF2B5EF4-FFF2-40B4-BE49-F238E27FC236}">
                <a16:creationId xmlns:a16="http://schemas.microsoft.com/office/drawing/2014/main" xmlns="" id="{EFF1967F-50E2-110A-F83C-9423E57C5072}"/>
              </a:ext>
            </a:extLst>
          </p:cNvPr>
          <p:cNvSpPr txBox="1"/>
          <p:nvPr/>
        </p:nvSpPr>
        <p:spPr>
          <a:xfrm>
            <a:off x="301203" y="2109312"/>
            <a:ext cx="11445247" cy="3323987"/>
          </a:xfrm>
          <a:prstGeom prst="rect">
            <a:avLst/>
          </a:prstGeom>
          <a:noFill/>
        </p:spPr>
        <p:txBody>
          <a:bodyPr wrap="square" rtlCol="0">
            <a:spAutoFit/>
          </a:bodyPr>
          <a:lstStyle/>
          <a:p>
            <a:pPr lvl="0" algn="just"/>
            <a:r>
              <a:rPr lang="vi-VN" sz="1400" b="1" dirty="0">
                <a:solidFill>
                  <a:schemeClr val="tx1"/>
                </a:solidFill>
                <a:highlight>
                  <a:srgbClr val="FFFF00"/>
                </a:highlight>
                <a:latin typeface="Montserrat" pitchFamily="2" charset="77"/>
                <a:cs typeface="Times New Roman" panose="02020603050405020304" pitchFamily="18" charset="0"/>
              </a:rPr>
              <a:t>Tên tài sản</a:t>
            </a:r>
            <a:r>
              <a:rPr lang="vi-VN" sz="1400" dirty="0">
                <a:solidFill>
                  <a:schemeClr val="tx1"/>
                </a:solidFill>
                <a:highlight>
                  <a:srgbClr val="FFFF00"/>
                </a:highlight>
                <a:latin typeface="Montserrat" pitchFamily="2" charset="77"/>
                <a:cs typeface="Times New Roman" panose="02020603050405020304" pitchFamily="18" charset="0"/>
              </a:rPr>
              <a:t>: </a:t>
            </a:r>
            <a:r>
              <a:rPr lang="vi-VN" sz="1400" dirty="0">
                <a:solidFill>
                  <a:schemeClr val="tx1"/>
                </a:solidFill>
                <a:latin typeface="Montserrat" pitchFamily="2" charset="77"/>
                <a:cs typeface="Times New Roman" panose="02020603050405020304" pitchFamily="18" charset="0"/>
              </a:rPr>
              <a:t>Ghi tên của tài sản do đơn vị đang theo dõi. </a:t>
            </a:r>
          </a:p>
          <a:p>
            <a:pPr lvl="0" algn="just"/>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Một hệ thống </a:t>
            </a:r>
            <a:r>
              <a:rPr lang="vi-VN" sz="1400" dirty="0">
                <a:solidFill>
                  <a:schemeClr val="tx1"/>
                </a:solidFill>
                <a:latin typeface="Montserrat" pitchFamily="2" charset="77"/>
                <a:cs typeface="Times New Roman" panose="02020603050405020304" pitchFamily="18" charset="0"/>
              </a:rPr>
              <a:t>gồm nhiều bộ phận tài sản riêng lẻ liên kết với nhau để cùng thực hiện một hay một số chức năng nhất định, mà nếu </a:t>
            </a:r>
            <a:r>
              <a:rPr lang="vi-VN" sz="1400" b="1" dirty="0">
                <a:solidFill>
                  <a:schemeClr val="tx1"/>
                </a:solidFill>
                <a:latin typeface="Montserrat" pitchFamily="2" charset="77"/>
                <a:cs typeface="Times New Roman" panose="02020603050405020304" pitchFamily="18" charset="0"/>
              </a:rPr>
              <a:t>thiếu bất kỳ một bộ phận nào </a:t>
            </a:r>
            <a:r>
              <a:rPr lang="vi-VN" sz="1400" dirty="0">
                <a:solidFill>
                  <a:schemeClr val="tx1"/>
                </a:solidFill>
                <a:latin typeface="Montserrat" pitchFamily="2" charset="77"/>
                <a:cs typeface="Times New Roman" panose="02020603050405020304" pitchFamily="18" charset="0"/>
              </a:rPr>
              <a:t>trong đó thì </a:t>
            </a:r>
            <a:r>
              <a:rPr lang="vi-VN" sz="1400" b="1" dirty="0">
                <a:solidFill>
                  <a:schemeClr val="tx1"/>
                </a:solidFill>
                <a:latin typeface="Montserrat" pitchFamily="2" charset="77"/>
                <a:cs typeface="Times New Roman" panose="02020603050405020304" pitchFamily="18" charset="0"/>
              </a:rPr>
              <a:t>cả hệ thống không thể hoạt động được </a:t>
            </a:r>
            <a:r>
              <a:rPr lang="vi-VN" sz="1400" b="1" dirty="0">
                <a:latin typeface="Montserrat" pitchFamily="2" charset="77"/>
                <a:cs typeface="Times New Roman" panose="02020603050405020304" pitchFamily="18" charset="0"/>
                <a:sym typeface="Wingdings" pitchFamily="2" charset="2"/>
              </a:rPr>
              <a:t></a:t>
            </a:r>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hệ thống đó là 01 tài sản kiểm kê</a:t>
            </a:r>
            <a:r>
              <a:rPr lang="vi-VN" sz="1400" dirty="0">
                <a:solidFill>
                  <a:schemeClr val="tx1"/>
                </a:solidFill>
                <a:latin typeface="Montserrat" pitchFamily="2" charset="77"/>
                <a:cs typeface="Times New Roman" panose="02020603050405020304" pitchFamily="18" charset="0"/>
              </a:rPr>
              <a:t>; </a:t>
            </a:r>
          </a:p>
          <a:p>
            <a:pPr lvl="0" algn="just"/>
            <a:r>
              <a:rPr lang="vi-VN" sz="1400" dirty="0">
                <a:solidFill>
                  <a:schemeClr val="tx1"/>
                </a:solidFill>
                <a:latin typeface="Montserrat" pitchFamily="2" charset="77"/>
                <a:cs typeface="Times New Roman" panose="02020603050405020304" pitchFamily="18" charset="0"/>
              </a:rPr>
              <a:t>+</a:t>
            </a:r>
            <a:r>
              <a:rPr lang="vi-VN" sz="1400" b="1" dirty="0">
                <a:solidFill>
                  <a:schemeClr val="tx1"/>
                </a:solidFill>
                <a:latin typeface="Montserrat" pitchFamily="2" charset="77"/>
                <a:cs typeface="Times New Roman" panose="02020603050405020304" pitchFamily="18" charset="0"/>
              </a:rPr>
              <a:t> Một hệ thống</a:t>
            </a:r>
            <a:r>
              <a:rPr lang="vi-VN" sz="1400" dirty="0">
                <a:solidFill>
                  <a:schemeClr val="tx1"/>
                </a:solidFill>
                <a:latin typeface="Montserrat" pitchFamily="2" charset="77"/>
                <a:cs typeface="Times New Roman" panose="02020603050405020304" pitchFamily="18" charset="0"/>
              </a:rPr>
              <a:t> gồm nhiều bộ phận tài sản riêng lẻ, liên kết với nhau, trong đó </a:t>
            </a:r>
            <a:r>
              <a:rPr lang="vi-VN" sz="1400" b="1" dirty="0">
                <a:solidFill>
                  <a:schemeClr val="tx1"/>
                </a:solidFill>
                <a:latin typeface="Montserrat" pitchFamily="2" charset="77"/>
                <a:cs typeface="Times New Roman" panose="02020603050405020304" pitchFamily="18" charset="0"/>
              </a:rPr>
              <a:t>mỗi bộ phận </a:t>
            </a:r>
            <a:r>
              <a:rPr lang="vi-VN" sz="1400" dirty="0">
                <a:solidFill>
                  <a:schemeClr val="tx1"/>
                </a:solidFill>
                <a:latin typeface="Montserrat" pitchFamily="2" charset="77"/>
                <a:cs typeface="Times New Roman" panose="02020603050405020304" pitchFamily="18" charset="0"/>
              </a:rPr>
              <a:t>cấu thành có thời gian sử dụng khác nhau và có chức năng hoạt động độc lập, đồng thời đòi hỏi phải quản lý riêng từng bộ phận tài sản </a:t>
            </a:r>
            <a:r>
              <a:rPr lang="vi-VN" sz="1400" dirty="0">
                <a:solidFill>
                  <a:schemeClr val="tx1"/>
                </a:solidFill>
                <a:latin typeface="Montserrat" pitchFamily="2" charset="77"/>
                <a:cs typeface="Times New Roman" panose="02020603050405020304" pitchFamily="18" charset="0"/>
                <a:sym typeface="Wingdings" pitchFamily="2" charset="2"/>
              </a:rPr>
              <a:t></a:t>
            </a:r>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mỗi bộ phận tài sản riêng lẻ là 01 tài sản kiểm kê.</a:t>
            </a:r>
          </a:p>
          <a:p>
            <a:pPr lvl="0" algn="just"/>
            <a:r>
              <a:rPr lang="vi-VN" sz="1400" dirty="0">
                <a:latin typeface="Montserrat" pitchFamily="2" charset="77"/>
                <a:cs typeface="Times New Roman" panose="02020603050405020304" pitchFamily="18" charset="0"/>
              </a:rPr>
              <a:t>+</a:t>
            </a:r>
            <a:r>
              <a:rPr lang="vi-VN" sz="1400" b="1" dirty="0">
                <a:latin typeface="Montserrat" pitchFamily="2" charset="77"/>
                <a:cs typeface="Times New Roman" panose="02020603050405020304" pitchFamily="18" charset="0"/>
              </a:rPr>
              <a:t> K</a:t>
            </a:r>
            <a:r>
              <a:rPr lang="vi-VN" sz="1400" b="1" dirty="0">
                <a:solidFill>
                  <a:schemeClr val="tx1"/>
                </a:solidFill>
                <a:latin typeface="Montserrat" pitchFamily="2" charset="77"/>
                <a:cs typeface="Times New Roman" panose="02020603050405020304" pitchFamily="18" charset="0"/>
              </a:rPr>
              <a:t>hông thực hiện kiểm kê theo lô nhiều tài sản.</a:t>
            </a:r>
          </a:p>
          <a:p>
            <a:pPr lvl="0" algn="just"/>
            <a:r>
              <a:rPr lang="vi-VN" sz="1400" dirty="0">
                <a:solidFill>
                  <a:schemeClr val="tx1"/>
                </a:solidFill>
                <a:latin typeface="Montserrat" pitchFamily="2" charset="77"/>
                <a:cs typeface="Times New Roman" panose="02020603050405020304" pitchFamily="18" charset="0"/>
              </a:rPr>
              <a:t>+ Trường hợp TSLV,CSHĐSN, ô tô, phương tiện vận tải, máy móc thiết bị </a:t>
            </a:r>
            <a:r>
              <a:rPr lang="vi-VN" sz="1400" b="1" dirty="0">
                <a:solidFill>
                  <a:schemeClr val="tx1"/>
                </a:solidFill>
                <a:latin typeface="Montserrat" pitchFamily="2" charset="77"/>
                <a:cs typeface="Times New Roman" panose="02020603050405020304" pitchFamily="18" charset="0"/>
              </a:rPr>
              <a:t>của CQ,TC,ĐV được giao quản lý TS KCHT </a:t>
            </a:r>
            <a:r>
              <a:rPr lang="vi-VN" sz="1400" dirty="0">
                <a:solidFill>
                  <a:schemeClr val="tx1"/>
                </a:solidFill>
                <a:latin typeface="Montserrat" pitchFamily="2" charset="77"/>
                <a:cs typeface="Times New Roman" panose="02020603050405020304" pitchFamily="18" charset="0"/>
              </a:rPr>
              <a:t>và </a:t>
            </a:r>
            <a:r>
              <a:rPr lang="vi-VN" sz="1400" b="1" dirty="0">
                <a:solidFill>
                  <a:schemeClr val="tx1"/>
                </a:solidFill>
                <a:latin typeface="Montserrat" pitchFamily="2" charset="77"/>
                <a:cs typeface="Times New Roman" panose="02020603050405020304" pitchFamily="18" charset="0"/>
              </a:rPr>
              <a:t>thuộc phạm vi TS KCHT</a:t>
            </a:r>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thuộc danh mục TS KCHT </a:t>
            </a:r>
            <a:r>
              <a:rPr lang="vi-VN" sz="1400" dirty="0">
                <a:solidFill>
                  <a:schemeClr val="tx1"/>
                </a:solidFill>
                <a:latin typeface="Montserrat" pitchFamily="2" charset="77"/>
                <a:cs typeface="Times New Roman" panose="02020603050405020304" pitchFamily="18" charset="0"/>
              </a:rPr>
              <a:t>theo các Mẫu kiểm kê về tài sản kết cấu hạ tầng (đường bộ, đường sắt, đường thủy nội địa, hàng không, hàng hải, cấp nước sạch, thủy lợi, chợ, cụm công nghiệp, khu công nghiệp, khu kinh tế, khu công nghệ cao, khu công nghệ thông tin tập trung, Làng Văn hóa - Du lịch các dân tộc Việt Nam) </a:t>
            </a:r>
            <a:r>
              <a:rPr lang="vi-VN" sz="1400" dirty="0">
                <a:solidFill>
                  <a:schemeClr val="tx1"/>
                </a:solidFill>
                <a:latin typeface="Montserrat" pitchFamily="2" charset="77"/>
                <a:cs typeface="Times New Roman" panose="02020603050405020304" pitchFamily="18" charset="0"/>
                <a:sym typeface="Wingdings" pitchFamily="2" charset="2"/>
              </a:rPr>
              <a:t> </a:t>
            </a:r>
            <a:r>
              <a:rPr lang="vi-VN" sz="1400" b="1" dirty="0">
                <a:solidFill>
                  <a:schemeClr val="tx1"/>
                </a:solidFill>
                <a:latin typeface="Montserrat" pitchFamily="2" charset="77"/>
                <a:cs typeface="Times New Roman" panose="02020603050405020304" pitchFamily="18" charset="0"/>
              </a:rPr>
              <a:t>kiểm kê vào loại TS KCHT tương ứng</a:t>
            </a:r>
            <a:r>
              <a:rPr lang="vi-VN" sz="1400" dirty="0">
                <a:solidFill>
                  <a:schemeClr val="tx1"/>
                </a:solidFill>
                <a:latin typeface="Montserrat" pitchFamily="2" charset="77"/>
                <a:cs typeface="Times New Roman" panose="02020603050405020304" pitchFamily="18" charset="0"/>
              </a:rPr>
              <a:t>, không kiểm kê vào tài sản cố định tại cơ quan, tổ chức, đơn vị.</a:t>
            </a:r>
          </a:p>
          <a:p>
            <a:pPr lvl="0" algn="just"/>
            <a:r>
              <a:rPr lang="vi-VN" sz="1400" dirty="0">
                <a:solidFill>
                  <a:schemeClr val="tx1"/>
                </a:solidFill>
                <a:latin typeface="Montserrat" pitchFamily="2" charset="77"/>
                <a:cs typeface="Times New Roman" panose="02020603050405020304" pitchFamily="18" charset="0"/>
              </a:rPr>
              <a:t>+ </a:t>
            </a:r>
            <a:r>
              <a:rPr lang="vi-VN" sz="1400" b="1" dirty="0">
                <a:solidFill>
                  <a:schemeClr val="tx1"/>
                </a:solidFill>
                <a:latin typeface="Montserrat" pitchFamily="2" charset="77"/>
                <a:cs typeface="Times New Roman" panose="02020603050405020304" pitchFamily="18" charset="0"/>
              </a:rPr>
              <a:t>Tổ chức chính trị xã hội - nghề nghiệp, tổ chức xã hội, tổ chức xã hội - nghề nghiệp, tổ chức khác </a:t>
            </a:r>
            <a:r>
              <a:rPr lang="vi-VN" sz="1400" dirty="0">
                <a:solidFill>
                  <a:schemeClr val="tx1"/>
                </a:solidFill>
                <a:latin typeface="Montserrat" pitchFamily="2" charset="77"/>
                <a:cs typeface="Times New Roman" panose="02020603050405020304" pitchFamily="18" charset="0"/>
              </a:rPr>
              <a:t>được thành lập theo quy định của pháp luật về hội </a:t>
            </a:r>
            <a:r>
              <a:rPr lang="vi-VN" sz="1400" b="1" dirty="0">
                <a:solidFill>
                  <a:schemeClr val="tx1"/>
                </a:solidFill>
                <a:latin typeface="Montserrat" pitchFamily="2" charset="77"/>
                <a:cs typeface="Times New Roman" panose="02020603050405020304" pitchFamily="18" charset="0"/>
              </a:rPr>
              <a:t>chỉ thực hiện kiểm kê đối với tài sản là trụ sở làm việc </a:t>
            </a:r>
            <a:r>
              <a:rPr lang="vi-VN" sz="1400" dirty="0">
                <a:solidFill>
                  <a:schemeClr val="tx1"/>
                </a:solidFill>
                <a:latin typeface="Montserrat" pitchFamily="2" charset="77"/>
                <a:cs typeface="Times New Roman" panose="02020603050405020304" pitchFamily="18" charset="0"/>
              </a:rPr>
              <a:t>do Nhà nước giao cho tổ chức quản lý</a:t>
            </a:r>
            <a:r>
              <a:rPr lang="vi-VN" sz="1400" dirty="0">
                <a:latin typeface="Montserrat" pitchFamily="2" charset="77"/>
                <a:cs typeface="Times New Roman" panose="02020603050405020304" pitchFamily="18" charset="0"/>
              </a:rPr>
              <a:t>. </a:t>
            </a:r>
            <a:endParaRPr lang="en-US" sz="1400" dirty="0">
              <a:solidFill>
                <a:schemeClr val="tx1"/>
              </a:solidFill>
              <a:latin typeface="Montserrat" pitchFamily="2" charset="77"/>
              <a:cs typeface="Times New Roman" panose="02020603050405020304" pitchFamily="18" charset="0"/>
            </a:endParaRPr>
          </a:p>
        </p:txBody>
      </p:sp>
      <p:sp>
        <p:nvSpPr>
          <p:cNvPr id="10" name="文本框 51">
            <a:extLst>
              <a:ext uri="{FF2B5EF4-FFF2-40B4-BE49-F238E27FC236}">
                <a16:creationId xmlns:a16="http://schemas.microsoft.com/office/drawing/2014/main" xmlns="" id="{C59D2214-F520-462C-713F-A36DF96B0D74}"/>
              </a:ext>
            </a:extLst>
          </p:cNvPr>
          <p:cNvSpPr txBox="1"/>
          <p:nvPr/>
        </p:nvSpPr>
        <p:spPr>
          <a:xfrm>
            <a:off x="301203" y="5433299"/>
            <a:ext cx="11445247" cy="1384995"/>
          </a:xfrm>
          <a:prstGeom prst="rect">
            <a:avLst/>
          </a:prstGeom>
          <a:noFill/>
        </p:spPr>
        <p:txBody>
          <a:bodyPr wrap="square" rtlCol="0">
            <a:spAutoFit/>
          </a:bodyPr>
          <a:lstStyle/>
          <a:p>
            <a:pPr lvl="0" algn="just"/>
            <a:r>
              <a:rPr lang="vi-VN" sz="1400" b="1" dirty="0">
                <a:solidFill>
                  <a:schemeClr val="tx1"/>
                </a:solidFill>
                <a:highlight>
                  <a:srgbClr val="FFFF00"/>
                </a:highlight>
                <a:latin typeface="Montserrat" pitchFamily="2" charset="77"/>
                <a:cs typeface="Times New Roman" panose="02020603050405020304" pitchFamily="18" charset="0"/>
              </a:rPr>
              <a:t>Chỉ tiêu về hiện vật (Theo thực tế kiểm kê):</a:t>
            </a:r>
            <a:r>
              <a:rPr lang="vi-VN" sz="1400" dirty="0">
                <a:solidFill>
                  <a:schemeClr val="tx1"/>
                </a:solidFill>
                <a:latin typeface="Montserrat" pitchFamily="2" charset="77"/>
                <a:cs typeface="Times New Roman" panose="02020603050405020304" pitchFamily="18" charset="0"/>
              </a:rPr>
              <a:t> Xác định theo bản đo đạc của tổ chức có chức năng (trong trường hợp đơn vị thuê tổ chức có chức năng thực hiện đo đạc lại). Trường hợp đơn vị không thuê tổ chức có chức năng đo đạc lại thì xác định theo hồ sơ có tại thời điểm kiểm kê như: Giấy chứng nhận quyền sử dụng đất, Bản đồ hiện trạng vị trí, Quyết định giao/cho thuê đất, Quyết định thu hồi đất, Quyết định phê duyệt quyết toán, Biên bản nghiệm thu công trình đưa vào sử dụng,...  Trường hợp không có bản đo đạc của tổ chức có chức năng, không có hồ sơ xác định diện tích thì đơn vị tự thực hiện đo đạc để phục vụ kiểm kê và chịu trách nhiệm về số liệu.</a:t>
            </a:r>
            <a:r>
              <a:rPr lang="vi-VN" sz="1400" dirty="0">
                <a:latin typeface="Montserrat" pitchFamily="2" charset="77"/>
                <a:cs typeface="Times New Roman" panose="02020603050405020304" pitchFamily="18" charset="0"/>
              </a:rPr>
              <a:t> </a:t>
            </a:r>
            <a:endParaRPr lang="en-US" sz="1400" dirty="0">
              <a:solidFill>
                <a:schemeClr val="tx1"/>
              </a:solidFill>
              <a:latin typeface="Montserrat" pitchFamily="2" charset="77"/>
              <a:cs typeface="Times New Roman" panose="02020603050405020304" pitchFamily="18" charset="0"/>
            </a:endParaRPr>
          </a:p>
        </p:txBody>
      </p:sp>
    </p:spTree>
    <p:extLst>
      <p:ext uri="{BB962C8B-B14F-4D97-AF65-F5344CB8AC3E}">
        <p14:creationId xmlns:p14="http://schemas.microsoft.com/office/powerpoint/2010/main" val="150116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B014970-0407-4ED3-78A1-81B87194CE84}"/>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2BCB08A5-AC20-91A8-01F9-1BE963B8DB7D}"/>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1EBC190D-AC44-C7F4-05EB-B88C65C332E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CF5D1B30-DCA3-48BC-D580-DDAEF6A6F96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E180B280-C6CD-CFF0-D97A-53AAD0D79AE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AD39790D-B966-2822-90FD-811DF69E5DA7}"/>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C8BD7E0C-8C34-CE70-FF04-986E044DFF18}"/>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1" name="Google Shape;1216;p42">
            <a:extLst>
              <a:ext uri="{FF2B5EF4-FFF2-40B4-BE49-F238E27FC236}">
                <a16:creationId xmlns:a16="http://schemas.microsoft.com/office/drawing/2014/main" xmlns="" id="{41C3CFB9-FD0E-8F45-5AC4-67F934C99485}"/>
              </a:ext>
            </a:extLst>
          </p:cNvPr>
          <p:cNvGrpSpPr/>
          <p:nvPr/>
        </p:nvGrpSpPr>
        <p:grpSpPr>
          <a:xfrm>
            <a:off x="10864850" y="5764195"/>
            <a:ext cx="1327150" cy="909564"/>
            <a:chOff x="6279611" y="4186022"/>
            <a:chExt cx="2401169" cy="682173"/>
          </a:xfrm>
        </p:grpSpPr>
        <p:grpSp>
          <p:nvGrpSpPr>
            <p:cNvPr id="12" name="Google Shape;1217;p42">
              <a:extLst>
                <a:ext uri="{FF2B5EF4-FFF2-40B4-BE49-F238E27FC236}">
                  <a16:creationId xmlns:a16="http://schemas.microsoft.com/office/drawing/2014/main" xmlns="" id="{DFD3F2C3-C4DC-A1AF-8DEC-FC5BD5062265}"/>
                </a:ext>
              </a:extLst>
            </p:cNvPr>
            <p:cNvGrpSpPr/>
            <p:nvPr/>
          </p:nvGrpSpPr>
          <p:grpSpPr>
            <a:xfrm flipH="1">
              <a:off x="8252035" y="4300338"/>
              <a:ext cx="428746" cy="567857"/>
              <a:chOff x="2423890" y="3042362"/>
              <a:chExt cx="428746" cy="567857"/>
            </a:xfrm>
          </p:grpSpPr>
          <p:sp>
            <p:nvSpPr>
              <p:cNvPr id="39" name="Google Shape;1218;p42">
                <a:extLst>
                  <a:ext uri="{FF2B5EF4-FFF2-40B4-BE49-F238E27FC236}">
                    <a16:creationId xmlns:a16="http://schemas.microsoft.com/office/drawing/2014/main" xmlns="" id="{1A2B453D-5A50-E3E4-8BC6-6D88D10CEACC}"/>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40" name="Google Shape;1219;p42">
                <a:extLst>
                  <a:ext uri="{FF2B5EF4-FFF2-40B4-BE49-F238E27FC236}">
                    <a16:creationId xmlns:a16="http://schemas.microsoft.com/office/drawing/2014/main" xmlns="" id="{197E6E92-3290-3A0C-6DE4-614F6EBD3929}"/>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1" name="Google Shape;1220;p42">
                <a:extLst>
                  <a:ext uri="{FF2B5EF4-FFF2-40B4-BE49-F238E27FC236}">
                    <a16:creationId xmlns:a16="http://schemas.microsoft.com/office/drawing/2014/main" xmlns="" id="{29DCA380-3A07-A985-1A5E-902892546C40}"/>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2" name="Google Shape;1221;p42">
                <a:extLst>
                  <a:ext uri="{FF2B5EF4-FFF2-40B4-BE49-F238E27FC236}">
                    <a16:creationId xmlns:a16="http://schemas.microsoft.com/office/drawing/2014/main" xmlns="" id="{2250F54E-C526-EEC8-BAEA-A15775695B0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3" name="Google Shape;1222;p42">
                <a:extLst>
                  <a:ext uri="{FF2B5EF4-FFF2-40B4-BE49-F238E27FC236}">
                    <a16:creationId xmlns:a16="http://schemas.microsoft.com/office/drawing/2014/main" xmlns="" id="{33CB2F94-1FA8-D240-288C-3074626A11B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4" name="Google Shape;1223;p42">
                <a:extLst>
                  <a:ext uri="{FF2B5EF4-FFF2-40B4-BE49-F238E27FC236}">
                    <a16:creationId xmlns:a16="http://schemas.microsoft.com/office/drawing/2014/main" xmlns="" id="{407DC8F0-12BB-F6E8-9B65-A103DDF04A0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 name="Google Shape;1224;p42">
              <a:extLst>
                <a:ext uri="{FF2B5EF4-FFF2-40B4-BE49-F238E27FC236}">
                  <a16:creationId xmlns:a16="http://schemas.microsoft.com/office/drawing/2014/main" xmlns="" id="{32E88540-184A-9E4E-833A-93C6B3D8864B}"/>
                </a:ext>
              </a:extLst>
            </p:cNvPr>
            <p:cNvGrpSpPr/>
            <p:nvPr/>
          </p:nvGrpSpPr>
          <p:grpSpPr>
            <a:xfrm flipH="1">
              <a:off x="7355927" y="4186022"/>
              <a:ext cx="514923" cy="681996"/>
              <a:chOff x="2423890" y="3042362"/>
              <a:chExt cx="428746" cy="567857"/>
            </a:xfrm>
          </p:grpSpPr>
          <p:sp>
            <p:nvSpPr>
              <p:cNvPr id="33" name="Google Shape;1225;p42">
                <a:extLst>
                  <a:ext uri="{FF2B5EF4-FFF2-40B4-BE49-F238E27FC236}">
                    <a16:creationId xmlns:a16="http://schemas.microsoft.com/office/drawing/2014/main" xmlns="" id="{D0D764EC-D1BC-7F99-BF02-B88E734F7578}"/>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4" name="Google Shape;1226;p42">
                <a:extLst>
                  <a:ext uri="{FF2B5EF4-FFF2-40B4-BE49-F238E27FC236}">
                    <a16:creationId xmlns:a16="http://schemas.microsoft.com/office/drawing/2014/main" xmlns="" id="{E7422195-36F5-C9A3-5CE9-A7BA9DCCCC8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5" name="Google Shape;1227;p42">
                <a:extLst>
                  <a:ext uri="{FF2B5EF4-FFF2-40B4-BE49-F238E27FC236}">
                    <a16:creationId xmlns:a16="http://schemas.microsoft.com/office/drawing/2014/main" xmlns="" id="{A034D778-771A-71F8-A4E8-5800297AB52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6" name="Google Shape;1228;p42">
                <a:extLst>
                  <a:ext uri="{FF2B5EF4-FFF2-40B4-BE49-F238E27FC236}">
                    <a16:creationId xmlns:a16="http://schemas.microsoft.com/office/drawing/2014/main" xmlns="" id="{07C9DF6A-1FE9-19E7-686A-26368F36B8F2}"/>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7" name="Google Shape;1229;p42">
                <a:extLst>
                  <a:ext uri="{FF2B5EF4-FFF2-40B4-BE49-F238E27FC236}">
                    <a16:creationId xmlns:a16="http://schemas.microsoft.com/office/drawing/2014/main" xmlns="" id="{A6E79530-FBD7-043B-7008-1949029035F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8" name="Google Shape;1230;p42">
                <a:extLst>
                  <a:ext uri="{FF2B5EF4-FFF2-40B4-BE49-F238E27FC236}">
                    <a16:creationId xmlns:a16="http://schemas.microsoft.com/office/drawing/2014/main" xmlns="" id="{1BC1D575-6F39-3008-971E-BA45627E3E8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4" name="Google Shape;1231;p42">
              <a:extLst>
                <a:ext uri="{FF2B5EF4-FFF2-40B4-BE49-F238E27FC236}">
                  <a16:creationId xmlns:a16="http://schemas.microsoft.com/office/drawing/2014/main" xmlns="" id="{E45B61A5-1ED5-6EB3-AC46-9B0032B03C92}"/>
                </a:ext>
              </a:extLst>
            </p:cNvPr>
            <p:cNvGrpSpPr/>
            <p:nvPr/>
          </p:nvGrpSpPr>
          <p:grpSpPr>
            <a:xfrm flipH="1">
              <a:off x="6545997" y="4300338"/>
              <a:ext cx="428746" cy="567857"/>
              <a:chOff x="2423890" y="3042362"/>
              <a:chExt cx="428746" cy="567857"/>
            </a:xfrm>
          </p:grpSpPr>
          <p:sp>
            <p:nvSpPr>
              <p:cNvPr id="27" name="Google Shape;1232;p42">
                <a:extLst>
                  <a:ext uri="{FF2B5EF4-FFF2-40B4-BE49-F238E27FC236}">
                    <a16:creationId xmlns:a16="http://schemas.microsoft.com/office/drawing/2014/main" xmlns="" id="{B0DDA1AE-6E35-EE1C-F2AB-BFE4AB82EA28}"/>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8" name="Google Shape;1233;p42">
                <a:extLst>
                  <a:ext uri="{FF2B5EF4-FFF2-40B4-BE49-F238E27FC236}">
                    <a16:creationId xmlns:a16="http://schemas.microsoft.com/office/drawing/2014/main" xmlns="" id="{628F8139-5CF7-296E-7951-38E1294CC48E}"/>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9" name="Google Shape;1234;p42">
                <a:extLst>
                  <a:ext uri="{FF2B5EF4-FFF2-40B4-BE49-F238E27FC236}">
                    <a16:creationId xmlns:a16="http://schemas.microsoft.com/office/drawing/2014/main" xmlns="" id="{B153DC27-97C7-A6E3-4D49-8FD045A358EF}"/>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0" name="Google Shape;1235;p42">
                <a:extLst>
                  <a:ext uri="{FF2B5EF4-FFF2-40B4-BE49-F238E27FC236}">
                    <a16:creationId xmlns:a16="http://schemas.microsoft.com/office/drawing/2014/main" xmlns="" id="{3928CB3A-4E61-8E6D-149C-57A03551DC6A}"/>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1" name="Google Shape;1236;p42">
                <a:extLst>
                  <a:ext uri="{FF2B5EF4-FFF2-40B4-BE49-F238E27FC236}">
                    <a16:creationId xmlns:a16="http://schemas.microsoft.com/office/drawing/2014/main" xmlns="" id="{894E9A6D-FC15-0D9C-D91B-4337F59C2CCC}"/>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2" name="Google Shape;1237;p42">
                <a:extLst>
                  <a:ext uri="{FF2B5EF4-FFF2-40B4-BE49-F238E27FC236}">
                    <a16:creationId xmlns:a16="http://schemas.microsoft.com/office/drawing/2014/main" xmlns="" id="{C001DF5B-F6BD-4548-6EBC-D9E754FDFCA3}"/>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5" name="Google Shape;1238;p42">
              <a:extLst>
                <a:ext uri="{FF2B5EF4-FFF2-40B4-BE49-F238E27FC236}">
                  <a16:creationId xmlns:a16="http://schemas.microsoft.com/office/drawing/2014/main" xmlns="" id="{14AA6BB9-FB7A-C78C-346F-0D14DA43C849}"/>
                </a:ext>
              </a:extLst>
            </p:cNvPr>
            <p:cNvGrpSpPr/>
            <p:nvPr/>
          </p:nvGrpSpPr>
          <p:grpSpPr>
            <a:xfrm flipH="1">
              <a:off x="7985624" y="4186078"/>
              <a:ext cx="151651" cy="681982"/>
              <a:chOff x="3376692" y="3077129"/>
              <a:chExt cx="116556" cy="524158"/>
            </a:xfrm>
          </p:grpSpPr>
          <p:sp>
            <p:nvSpPr>
              <p:cNvPr id="24" name="Google Shape;1239;p42">
                <a:extLst>
                  <a:ext uri="{FF2B5EF4-FFF2-40B4-BE49-F238E27FC236}">
                    <a16:creationId xmlns:a16="http://schemas.microsoft.com/office/drawing/2014/main" xmlns="" id="{E0D2CEE6-05A2-9FF9-9B73-8CF0A4F91AD2}"/>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5" name="Google Shape;1240;p42">
                <a:extLst>
                  <a:ext uri="{FF2B5EF4-FFF2-40B4-BE49-F238E27FC236}">
                    <a16:creationId xmlns:a16="http://schemas.microsoft.com/office/drawing/2014/main" xmlns="" id="{647CC1FB-71B1-BE7E-0550-393570BBD02E}"/>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6" name="Google Shape;1241;p42">
                <a:extLst>
                  <a:ext uri="{FF2B5EF4-FFF2-40B4-BE49-F238E27FC236}">
                    <a16:creationId xmlns:a16="http://schemas.microsoft.com/office/drawing/2014/main" xmlns="" id="{0BE0C002-622F-6D2D-EB1E-4AF139B3D6F8}"/>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6" name="Google Shape;1242;p42">
              <a:extLst>
                <a:ext uri="{FF2B5EF4-FFF2-40B4-BE49-F238E27FC236}">
                  <a16:creationId xmlns:a16="http://schemas.microsoft.com/office/drawing/2014/main" xmlns="" id="{4F02D472-0F7B-06D2-12DB-BA7671FBD04B}"/>
                </a:ext>
              </a:extLst>
            </p:cNvPr>
            <p:cNvGrpSpPr/>
            <p:nvPr/>
          </p:nvGrpSpPr>
          <p:grpSpPr>
            <a:xfrm flipH="1">
              <a:off x="7089511" y="4186078"/>
              <a:ext cx="151651" cy="681982"/>
              <a:chOff x="3376692" y="3077129"/>
              <a:chExt cx="116556" cy="524158"/>
            </a:xfrm>
          </p:grpSpPr>
          <p:sp>
            <p:nvSpPr>
              <p:cNvPr id="21" name="Google Shape;1243;p42">
                <a:extLst>
                  <a:ext uri="{FF2B5EF4-FFF2-40B4-BE49-F238E27FC236}">
                    <a16:creationId xmlns:a16="http://schemas.microsoft.com/office/drawing/2014/main" xmlns="" id="{CC10D6D3-D12E-BAD2-AE07-6693AF40D3BC}"/>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2" name="Google Shape;1244;p42">
                <a:extLst>
                  <a:ext uri="{FF2B5EF4-FFF2-40B4-BE49-F238E27FC236}">
                    <a16:creationId xmlns:a16="http://schemas.microsoft.com/office/drawing/2014/main" xmlns="" id="{87A43E2E-808C-120D-DC48-BA840A2ABDF0}"/>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3" name="Google Shape;1245;p42">
                <a:extLst>
                  <a:ext uri="{FF2B5EF4-FFF2-40B4-BE49-F238E27FC236}">
                    <a16:creationId xmlns:a16="http://schemas.microsoft.com/office/drawing/2014/main" xmlns="" id="{CC182888-6980-F968-8200-9AE6DBFF7989}"/>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7" name="Google Shape;1246;p42">
              <a:extLst>
                <a:ext uri="{FF2B5EF4-FFF2-40B4-BE49-F238E27FC236}">
                  <a16:creationId xmlns:a16="http://schemas.microsoft.com/office/drawing/2014/main" xmlns="" id="{686E8895-3F5E-9999-6824-69AB643F6446}"/>
                </a:ext>
              </a:extLst>
            </p:cNvPr>
            <p:cNvGrpSpPr/>
            <p:nvPr/>
          </p:nvGrpSpPr>
          <p:grpSpPr>
            <a:xfrm flipH="1">
              <a:off x="6279611" y="4186078"/>
              <a:ext cx="151651" cy="681982"/>
              <a:chOff x="3376692" y="3077129"/>
              <a:chExt cx="116556" cy="524158"/>
            </a:xfrm>
          </p:grpSpPr>
          <p:sp>
            <p:nvSpPr>
              <p:cNvPr id="18" name="Google Shape;1247;p42">
                <a:extLst>
                  <a:ext uri="{FF2B5EF4-FFF2-40B4-BE49-F238E27FC236}">
                    <a16:creationId xmlns:a16="http://schemas.microsoft.com/office/drawing/2014/main" xmlns="" id="{2AF72D6A-81FB-14A6-A84E-AA8064144FD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8;p42">
                <a:extLst>
                  <a:ext uri="{FF2B5EF4-FFF2-40B4-BE49-F238E27FC236}">
                    <a16:creationId xmlns:a16="http://schemas.microsoft.com/office/drawing/2014/main" xmlns="" id="{EEF5DE38-B2F6-4EAA-6E61-9DBAC96AA71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9;p42">
                <a:extLst>
                  <a:ext uri="{FF2B5EF4-FFF2-40B4-BE49-F238E27FC236}">
                    <a16:creationId xmlns:a16="http://schemas.microsoft.com/office/drawing/2014/main" xmlns="" id="{67E93F5E-76B4-9236-C126-5A8F5F33A157}"/>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45" name="Rectangle 44">
            <a:extLst>
              <a:ext uri="{FF2B5EF4-FFF2-40B4-BE49-F238E27FC236}">
                <a16:creationId xmlns:a16="http://schemas.microsoft.com/office/drawing/2014/main" xmlns="" id="{E731EAF3-AE63-8A0B-A36B-175A74944B70}"/>
              </a:ext>
            </a:extLst>
          </p:cNvPr>
          <p:cNvSpPr/>
          <p:nvPr/>
        </p:nvSpPr>
        <p:spPr>
          <a:xfrm>
            <a:off x="3985212"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6" name="Rectangle 45">
            <a:extLst>
              <a:ext uri="{FF2B5EF4-FFF2-40B4-BE49-F238E27FC236}">
                <a16:creationId xmlns:a16="http://schemas.microsoft.com/office/drawing/2014/main" xmlns="" id="{B393AC4F-37CD-A004-62D7-0770C29ADBB5}"/>
              </a:ext>
            </a:extLst>
          </p:cNvPr>
          <p:cNvSpPr/>
          <p:nvPr/>
        </p:nvSpPr>
        <p:spPr>
          <a:xfrm>
            <a:off x="9579144" y="4574848"/>
            <a:ext cx="1666875" cy="1200329"/>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endParaRPr lang="en-US" sz="2400" dirty="0"/>
          </a:p>
        </p:txBody>
      </p:sp>
      <p:sp>
        <p:nvSpPr>
          <p:cNvPr id="47" name="Rectangle 46">
            <a:extLst>
              <a:ext uri="{FF2B5EF4-FFF2-40B4-BE49-F238E27FC236}">
                <a16:creationId xmlns:a16="http://schemas.microsoft.com/office/drawing/2014/main" xmlns="" id="{FC204E9C-EF63-7D73-8C1C-DE13BD5ECF8C}"/>
              </a:ext>
            </a:extLst>
          </p:cNvPr>
          <p:cNvSpPr/>
          <p:nvPr/>
        </p:nvSpPr>
        <p:spPr>
          <a:xfrm>
            <a:off x="5933503"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xmlns="" id="{A5D1B94C-FBA0-A742-0F19-81034FF4C6DF}"/>
              </a:ext>
            </a:extLst>
          </p:cNvPr>
          <p:cNvSpPr/>
          <p:nvPr/>
        </p:nvSpPr>
        <p:spPr>
          <a:xfrm>
            <a:off x="7860009" y="4147193"/>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xmlns="" id="{32E23AC7-E485-130F-0AA0-363CBC5E7C45}"/>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0" name="Straight Connector 49">
            <a:extLst>
              <a:ext uri="{FF2B5EF4-FFF2-40B4-BE49-F238E27FC236}">
                <a16:creationId xmlns:a16="http://schemas.microsoft.com/office/drawing/2014/main" xmlns="" id="{3798A319-6CA7-CEE8-4D59-748C8FC113A1}"/>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B14E1CDA-10A1-E7DC-5753-5C4061FAD4BA}"/>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65F50C03-B27E-F21C-C11D-EA9D2BA8B80B}"/>
              </a:ext>
            </a:extLst>
          </p:cNvPr>
          <p:cNvCxnSpPr>
            <a:cxnSpLocks/>
          </p:cNvCxnSpPr>
          <p:nvPr/>
        </p:nvCxnSpPr>
        <p:spPr>
          <a:xfrm flipV="1">
            <a:off x="667662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C83BC013-70C4-BB23-97C3-5AC704D91015}"/>
              </a:ext>
            </a:extLst>
          </p:cNvPr>
          <p:cNvSpPr/>
          <p:nvPr/>
        </p:nvSpPr>
        <p:spPr>
          <a:xfrm>
            <a:off x="3418958"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4" name="Straight Arrow Connector 53">
            <a:extLst>
              <a:ext uri="{FF2B5EF4-FFF2-40B4-BE49-F238E27FC236}">
                <a16:creationId xmlns:a16="http://schemas.microsoft.com/office/drawing/2014/main" xmlns="" id="{2572E057-EEDC-4EE4-DE36-33744862AE25}"/>
              </a:ext>
            </a:extLst>
          </p:cNvPr>
          <p:cNvCxnSpPr/>
          <p:nvPr/>
        </p:nvCxnSpPr>
        <p:spPr>
          <a:xfrm>
            <a:off x="5143110"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21A73137-4E7C-FDB0-272C-B36A1E237177}"/>
              </a:ext>
            </a:extLst>
          </p:cNvPr>
          <p:cNvCxnSpPr>
            <a:cxnSpLocks/>
          </p:cNvCxnSpPr>
          <p:nvPr/>
        </p:nvCxnSpPr>
        <p:spPr>
          <a:xfrm>
            <a:off x="5143110"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CA93CBE1-872E-AD3F-73FC-C11F5D64FB9E}"/>
              </a:ext>
            </a:extLst>
          </p:cNvPr>
          <p:cNvCxnSpPr>
            <a:cxnSpLocks/>
          </p:cNvCxnSpPr>
          <p:nvPr/>
        </p:nvCxnSpPr>
        <p:spPr>
          <a:xfrm flipV="1">
            <a:off x="9026036"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BE511491-7BF2-9138-69B2-74D6A6F8A559}"/>
              </a:ext>
            </a:extLst>
          </p:cNvPr>
          <p:cNvCxnSpPr>
            <a:cxnSpLocks/>
          </p:cNvCxnSpPr>
          <p:nvPr/>
        </p:nvCxnSpPr>
        <p:spPr>
          <a:xfrm>
            <a:off x="10489774"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xmlns="" id="{08E4AA87-21B6-C475-5299-CC1BCA2D23F5}"/>
              </a:ext>
            </a:extLst>
          </p:cNvPr>
          <p:cNvSpPr/>
          <p:nvPr/>
        </p:nvSpPr>
        <p:spPr>
          <a:xfrm>
            <a:off x="6245521"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59" name="Straight Arrow Connector 58">
            <a:extLst>
              <a:ext uri="{FF2B5EF4-FFF2-40B4-BE49-F238E27FC236}">
                <a16:creationId xmlns:a16="http://schemas.microsoft.com/office/drawing/2014/main" xmlns="" id="{9358FBFF-C098-D4DB-8FAA-83F7A50E872B}"/>
              </a:ext>
            </a:extLst>
          </p:cNvPr>
          <p:cNvCxnSpPr>
            <a:cxnSpLocks/>
          </p:cNvCxnSpPr>
          <p:nvPr/>
        </p:nvCxnSpPr>
        <p:spPr>
          <a:xfrm>
            <a:off x="5143110"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7802E7CC-7AA5-A189-C48F-30734BD44A3B}"/>
              </a:ext>
            </a:extLst>
          </p:cNvPr>
          <p:cNvCxnSpPr>
            <a:cxnSpLocks/>
          </p:cNvCxnSpPr>
          <p:nvPr/>
        </p:nvCxnSpPr>
        <p:spPr>
          <a:xfrm>
            <a:off x="10489774"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A11928F7-2862-A006-D54E-FA512EE9FCEB}"/>
              </a:ext>
            </a:extLst>
          </p:cNvPr>
          <p:cNvCxnSpPr>
            <a:stCxn id="45" idx="3"/>
            <a:endCxn id="47" idx="1"/>
          </p:cNvCxnSpPr>
          <p:nvPr/>
        </p:nvCxnSpPr>
        <p:spPr>
          <a:xfrm flipV="1">
            <a:off x="5669132"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D19E7600-E8B9-3D97-2727-88B0851D9048}"/>
              </a:ext>
            </a:extLst>
          </p:cNvPr>
          <p:cNvCxnSpPr>
            <a:cxnSpLocks/>
            <a:stCxn id="46" idx="1"/>
          </p:cNvCxnSpPr>
          <p:nvPr/>
        </p:nvCxnSpPr>
        <p:spPr>
          <a:xfrm flipH="1" flipV="1">
            <a:off x="9285584" y="5173368"/>
            <a:ext cx="293560" cy="16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a:extLst>
              <a:ext uri="{FF2B5EF4-FFF2-40B4-BE49-F238E27FC236}">
                <a16:creationId xmlns:a16="http://schemas.microsoft.com/office/drawing/2014/main" xmlns="" id="{E1E1D975-C509-8ABA-8D8B-915379A3AC97}"/>
              </a:ext>
            </a:extLst>
          </p:cNvPr>
          <p:cNvSpPr/>
          <p:nvPr/>
        </p:nvSpPr>
        <p:spPr>
          <a:xfrm>
            <a:off x="4025987" y="927867"/>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64" name="Group 63">
            <a:extLst>
              <a:ext uri="{FF2B5EF4-FFF2-40B4-BE49-F238E27FC236}">
                <a16:creationId xmlns:a16="http://schemas.microsoft.com/office/drawing/2014/main" xmlns="" id="{6181A18D-987F-2DE2-50C2-A235378F5396}"/>
              </a:ext>
            </a:extLst>
          </p:cNvPr>
          <p:cNvGrpSpPr/>
          <p:nvPr/>
        </p:nvGrpSpPr>
        <p:grpSpPr>
          <a:xfrm>
            <a:off x="4137617" y="1026813"/>
            <a:ext cx="2103057" cy="510520"/>
            <a:chOff x="5706260" y="17463"/>
            <a:chExt cx="2103057" cy="1326264"/>
          </a:xfrm>
        </p:grpSpPr>
        <p:sp>
          <p:nvSpPr>
            <p:cNvPr id="65" name="Rounded Rectangle 64">
              <a:extLst>
                <a:ext uri="{FF2B5EF4-FFF2-40B4-BE49-F238E27FC236}">
                  <a16:creationId xmlns:a16="http://schemas.microsoft.com/office/drawing/2014/main" xmlns="" id="{B2D636BC-DB20-62DB-F586-33D466E3B84D}"/>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66" name="Rounded Rectangle 5">
              <a:extLst>
                <a:ext uri="{FF2B5EF4-FFF2-40B4-BE49-F238E27FC236}">
                  <a16:creationId xmlns:a16="http://schemas.microsoft.com/office/drawing/2014/main" xmlns="" id="{44AA7846-1A74-D9C0-1F48-EE12866B5E85}"/>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67" name="Rounded Rectangle 66">
            <a:extLst>
              <a:ext uri="{FF2B5EF4-FFF2-40B4-BE49-F238E27FC236}">
                <a16:creationId xmlns:a16="http://schemas.microsoft.com/office/drawing/2014/main" xmlns="" id="{8E91C21B-0C57-B3BF-931E-24298FE1D89D}"/>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68" name="Group 67">
            <a:extLst>
              <a:ext uri="{FF2B5EF4-FFF2-40B4-BE49-F238E27FC236}">
                <a16:creationId xmlns:a16="http://schemas.microsoft.com/office/drawing/2014/main" xmlns="" id="{349C9B89-4524-3620-16DE-36DCBF94A7DD}"/>
              </a:ext>
            </a:extLst>
          </p:cNvPr>
          <p:cNvGrpSpPr/>
          <p:nvPr/>
        </p:nvGrpSpPr>
        <p:grpSpPr>
          <a:xfrm>
            <a:off x="1037157" y="2273755"/>
            <a:ext cx="2103057" cy="539808"/>
            <a:chOff x="5706260" y="17463"/>
            <a:chExt cx="2103057" cy="1402351"/>
          </a:xfrm>
        </p:grpSpPr>
        <p:sp>
          <p:nvSpPr>
            <p:cNvPr id="69" name="Rounded Rectangle 68">
              <a:extLst>
                <a:ext uri="{FF2B5EF4-FFF2-40B4-BE49-F238E27FC236}">
                  <a16:creationId xmlns:a16="http://schemas.microsoft.com/office/drawing/2014/main" xmlns="" id="{DD3E9D93-FEC2-57B0-7F00-3F8CDD178504}"/>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0" name="Rounded Rectangle 5">
              <a:extLst>
                <a:ext uri="{FF2B5EF4-FFF2-40B4-BE49-F238E27FC236}">
                  <a16:creationId xmlns:a16="http://schemas.microsoft.com/office/drawing/2014/main" xmlns="" id="{515C72EF-3547-DBF1-D15A-69651F479C50}"/>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1" name="Straight Arrow Connector 70">
            <a:extLst>
              <a:ext uri="{FF2B5EF4-FFF2-40B4-BE49-F238E27FC236}">
                <a16:creationId xmlns:a16="http://schemas.microsoft.com/office/drawing/2014/main" xmlns="" id="{7D544DB2-501D-79D6-1108-3D9716D2849D}"/>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71">
            <a:extLst>
              <a:ext uri="{FF2B5EF4-FFF2-40B4-BE49-F238E27FC236}">
                <a16:creationId xmlns:a16="http://schemas.microsoft.com/office/drawing/2014/main" xmlns="" id="{C4EED277-3087-757B-3296-1C1382BC369A}"/>
              </a:ext>
            </a:extLst>
          </p:cNvPr>
          <p:cNvSpPr/>
          <p:nvPr/>
        </p:nvSpPr>
        <p:spPr>
          <a:xfrm>
            <a:off x="6985818"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3" name="Group 72">
            <a:extLst>
              <a:ext uri="{FF2B5EF4-FFF2-40B4-BE49-F238E27FC236}">
                <a16:creationId xmlns:a16="http://schemas.microsoft.com/office/drawing/2014/main" xmlns="" id="{8EB90F43-8741-0D49-B79A-9ADCAFF44E8E}"/>
              </a:ext>
            </a:extLst>
          </p:cNvPr>
          <p:cNvGrpSpPr/>
          <p:nvPr/>
        </p:nvGrpSpPr>
        <p:grpSpPr>
          <a:xfrm>
            <a:off x="7097448" y="2238251"/>
            <a:ext cx="2103057" cy="539808"/>
            <a:chOff x="5706260" y="17463"/>
            <a:chExt cx="2103057" cy="1402351"/>
          </a:xfrm>
        </p:grpSpPr>
        <p:sp>
          <p:nvSpPr>
            <p:cNvPr id="74" name="Rounded Rectangle 73">
              <a:extLst>
                <a:ext uri="{FF2B5EF4-FFF2-40B4-BE49-F238E27FC236}">
                  <a16:creationId xmlns:a16="http://schemas.microsoft.com/office/drawing/2014/main" xmlns="" id="{148FE381-1576-9F7B-AC1F-D44C6B19E510}"/>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5" name="Rounded Rectangle 5">
              <a:extLst>
                <a:ext uri="{FF2B5EF4-FFF2-40B4-BE49-F238E27FC236}">
                  <a16:creationId xmlns:a16="http://schemas.microsoft.com/office/drawing/2014/main" xmlns="" id="{250ED405-E3CE-A2B7-B75E-0310919F1A2F}"/>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6" name="Straight Arrow Connector 75">
            <a:extLst>
              <a:ext uri="{FF2B5EF4-FFF2-40B4-BE49-F238E27FC236}">
                <a16:creationId xmlns:a16="http://schemas.microsoft.com/office/drawing/2014/main" xmlns="" id="{7243250D-1589-38B0-840F-C3886A2B19BA}"/>
              </a:ext>
            </a:extLst>
          </p:cNvPr>
          <p:cNvCxnSpPr>
            <a:cxnSpLocks/>
          </p:cNvCxnSpPr>
          <p:nvPr/>
        </p:nvCxnSpPr>
        <p:spPr>
          <a:xfrm>
            <a:off x="8126511"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Rounded Rectangle 76">
            <a:extLst>
              <a:ext uri="{FF2B5EF4-FFF2-40B4-BE49-F238E27FC236}">
                <a16:creationId xmlns:a16="http://schemas.microsoft.com/office/drawing/2014/main" xmlns="" id="{7812191D-0924-0938-8F42-C249ECE170BF}"/>
              </a:ext>
            </a:extLst>
          </p:cNvPr>
          <p:cNvSpPr/>
          <p:nvPr/>
        </p:nvSpPr>
        <p:spPr>
          <a:xfrm>
            <a:off x="3998871"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8" name="Group 77">
            <a:extLst>
              <a:ext uri="{FF2B5EF4-FFF2-40B4-BE49-F238E27FC236}">
                <a16:creationId xmlns:a16="http://schemas.microsoft.com/office/drawing/2014/main" xmlns="" id="{3746092B-0F4F-8BA6-0D7F-8108CFF6FD42}"/>
              </a:ext>
            </a:extLst>
          </p:cNvPr>
          <p:cNvGrpSpPr/>
          <p:nvPr/>
        </p:nvGrpSpPr>
        <p:grpSpPr>
          <a:xfrm>
            <a:off x="4110501" y="3509914"/>
            <a:ext cx="2103057" cy="539808"/>
            <a:chOff x="5706260" y="17463"/>
            <a:chExt cx="2103057" cy="1402351"/>
          </a:xfrm>
        </p:grpSpPr>
        <p:sp>
          <p:nvSpPr>
            <p:cNvPr id="79" name="Rounded Rectangle 78">
              <a:extLst>
                <a:ext uri="{FF2B5EF4-FFF2-40B4-BE49-F238E27FC236}">
                  <a16:creationId xmlns:a16="http://schemas.microsoft.com/office/drawing/2014/main" xmlns="" id="{3EED15D7-7CD9-C009-4C4C-3D0AD4E25D4B}"/>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0" name="Rounded Rectangle 5">
              <a:extLst>
                <a:ext uri="{FF2B5EF4-FFF2-40B4-BE49-F238E27FC236}">
                  <a16:creationId xmlns:a16="http://schemas.microsoft.com/office/drawing/2014/main" xmlns="" id="{45BB163F-F9C3-D086-D898-DBD0F4D151BC}"/>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1" name="Rounded Rectangle 80">
            <a:extLst>
              <a:ext uri="{FF2B5EF4-FFF2-40B4-BE49-F238E27FC236}">
                <a16:creationId xmlns:a16="http://schemas.microsoft.com/office/drawing/2014/main" xmlns="" id="{57C780A9-5794-FF34-F46C-DA4E8FADCD2E}"/>
              </a:ext>
            </a:extLst>
          </p:cNvPr>
          <p:cNvSpPr/>
          <p:nvPr/>
        </p:nvSpPr>
        <p:spPr>
          <a:xfrm>
            <a:off x="9334864"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2" name="Group 81">
            <a:extLst>
              <a:ext uri="{FF2B5EF4-FFF2-40B4-BE49-F238E27FC236}">
                <a16:creationId xmlns:a16="http://schemas.microsoft.com/office/drawing/2014/main" xmlns="" id="{3C32CF82-4139-3556-F310-1FF70707BE82}"/>
              </a:ext>
            </a:extLst>
          </p:cNvPr>
          <p:cNvGrpSpPr/>
          <p:nvPr/>
        </p:nvGrpSpPr>
        <p:grpSpPr>
          <a:xfrm>
            <a:off x="9446494" y="3454211"/>
            <a:ext cx="2103057" cy="539808"/>
            <a:chOff x="5706260" y="17463"/>
            <a:chExt cx="2103057" cy="1402351"/>
          </a:xfrm>
        </p:grpSpPr>
        <p:sp>
          <p:nvSpPr>
            <p:cNvPr id="83" name="Rounded Rectangle 82">
              <a:extLst>
                <a:ext uri="{FF2B5EF4-FFF2-40B4-BE49-F238E27FC236}">
                  <a16:creationId xmlns:a16="http://schemas.microsoft.com/office/drawing/2014/main" xmlns="" id="{CEFC7DBB-41F1-9F9D-A4C9-4C53EB4C0205}"/>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4" name="Rounded Rectangle 5">
              <a:extLst>
                <a:ext uri="{FF2B5EF4-FFF2-40B4-BE49-F238E27FC236}">
                  <a16:creationId xmlns:a16="http://schemas.microsoft.com/office/drawing/2014/main" xmlns="" id="{603186D7-6FAF-7FCB-2612-B965E3577FB5}"/>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3054679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Left)">
                                      <p:cBhvr>
                                        <p:cTn id="15" dur="500"/>
                                        <p:tgtEl>
                                          <p:spTgt spid="50"/>
                                        </p:tgtEl>
                                      </p:cBhvr>
                                    </p:animEffect>
                                  </p:childTnLst>
                                </p:cTn>
                              </p:par>
                              <p:par>
                                <p:cTn id="16" presetID="18" presetClass="entr" presetSubtype="12"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strips(downLeft)">
                                      <p:cBhvr>
                                        <p:cTn id="18" dur="500"/>
                                        <p:tgtEl>
                                          <p:spTgt spid="71"/>
                                        </p:tgtEl>
                                      </p:cBhvr>
                                    </p:animEffect>
                                  </p:childTnLst>
                                </p:cTn>
                              </p:par>
                              <p:par>
                                <p:cTn id="19" presetID="18" presetClass="entr" presetSubtype="12"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strips(downLeft)">
                                      <p:cBhvr>
                                        <p:cTn id="21" dur="500"/>
                                        <p:tgtEl>
                                          <p:spTgt spid="68"/>
                                        </p:tgtEl>
                                      </p:cBhvr>
                                    </p:animEffect>
                                  </p:childTnLst>
                                </p:cTn>
                              </p:par>
                              <p:par>
                                <p:cTn id="22" presetID="18" presetClass="entr" presetSubtype="12"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strips(downLeft)">
                                      <p:cBhvr>
                                        <p:cTn id="24" dur="500"/>
                                        <p:tgtEl>
                                          <p:spTgt spid="51"/>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trips(downLef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strips(downLeft)">
                                      <p:cBhvr>
                                        <p:cTn id="32" dur="500"/>
                                        <p:tgtEl>
                                          <p:spTgt spid="52"/>
                                        </p:tgtEl>
                                      </p:cBhvr>
                                    </p:animEffect>
                                  </p:childTnLst>
                                </p:cTn>
                              </p:par>
                              <p:par>
                                <p:cTn id="33" presetID="18" presetClass="entr" presetSubtype="12"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strips(downLeft)">
                                      <p:cBhvr>
                                        <p:cTn id="35" dur="500"/>
                                        <p:tgtEl>
                                          <p:spTgt spid="76"/>
                                        </p:tgtEl>
                                      </p:cBhvr>
                                    </p:animEffect>
                                  </p:childTnLst>
                                </p:cTn>
                              </p:par>
                              <p:par>
                                <p:cTn id="36" presetID="18" presetClass="entr" presetSubtype="12" fill="hold"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strips(downLeft)">
                                      <p:cBhvr>
                                        <p:cTn id="38" dur="500"/>
                                        <p:tgtEl>
                                          <p:spTgt spid="73"/>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strips(downLeft)">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par>
                                <p:cTn id="49" presetID="53" presetClass="entr" presetSubtype="16"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500" fill="hold"/>
                                        <p:tgtEl>
                                          <p:spTgt spid="78"/>
                                        </p:tgtEl>
                                        <p:attrNameLst>
                                          <p:attrName>ppt_w</p:attrName>
                                        </p:attrNameLst>
                                      </p:cBhvr>
                                      <p:tavLst>
                                        <p:tav tm="0">
                                          <p:val>
                                            <p:fltVal val="0"/>
                                          </p:val>
                                        </p:tav>
                                        <p:tav tm="100000">
                                          <p:val>
                                            <p:strVal val="#ppt_w"/>
                                          </p:val>
                                        </p:tav>
                                      </p:tavLst>
                                    </p:anim>
                                    <p:anim calcmode="lin" valueType="num">
                                      <p:cBhvr>
                                        <p:cTn id="57" dur="500" fill="hold"/>
                                        <p:tgtEl>
                                          <p:spTgt spid="78"/>
                                        </p:tgtEl>
                                        <p:attrNameLst>
                                          <p:attrName>ppt_h</p:attrName>
                                        </p:attrNameLst>
                                      </p:cBhvr>
                                      <p:tavLst>
                                        <p:tav tm="0">
                                          <p:val>
                                            <p:fltVal val="0"/>
                                          </p:val>
                                        </p:tav>
                                        <p:tav tm="100000">
                                          <p:val>
                                            <p:strVal val="#ppt_h"/>
                                          </p:val>
                                        </p:tav>
                                      </p:tavLst>
                                    </p:anim>
                                    <p:animEffect transition="in" filter="fade">
                                      <p:cBhvr>
                                        <p:cTn id="58" dur="500"/>
                                        <p:tgtEl>
                                          <p:spTgt spid="7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par>
                                <p:cTn id="64" presetID="53" presetClass="entr" presetSubtype="16"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p:cTn id="78" dur="500" fill="hold"/>
                                        <p:tgtEl>
                                          <p:spTgt spid="56"/>
                                        </p:tgtEl>
                                        <p:attrNameLst>
                                          <p:attrName>ppt_w</p:attrName>
                                        </p:attrNameLst>
                                      </p:cBhvr>
                                      <p:tavLst>
                                        <p:tav tm="0">
                                          <p:val>
                                            <p:fltVal val="0"/>
                                          </p:val>
                                        </p:tav>
                                        <p:tav tm="100000">
                                          <p:val>
                                            <p:strVal val="#ppt_w"/>
                                          </p:val>
                                        </p:tav>
                                      </p:tavLst>
                                    </p:anim>
                                    <p:anim calcmode="lin" valueType="num">
                                      <p:cBhvr>
                                        <p:cTn id="79" dur="500" fill="hold"/>
                                        <p:tgtEl>
                                          <p:spTgt spid="56"/>
                                        </p:tgtEl>
                                        <p:attrNameLst>
                                          <p:attrName>ppt_h</p:attrName>
                                        </p:attrNameLst>
                                      </p:cBhvr>
                                      <p:tavLst>
                                        <p:tav tm="0">
                                          <p:val>
                                            <p:fltVal val="0"/>
                                          </p:val>
                                        </p:tav>
                                        <p:tav tm="100000">
                                          <p:val>
                                            <p:strVal val="#ppt_h"/>
                                          </p:val>
                                        </p:tav>
                                      </p:tavLst>
                                    </p:anim>
                                    <p:animEffect transition="in" filter="fade">
                                      <p:cBhvr>
                                        <p:cTn id="80" dur="500"/>
                                        <p:tgtEl>
                                          <p:spTgt spid="56"/>
                                        </p:tgtEl>
                                      </p:cBhvr>
                                    </p:animEffect>
                                  </p:childTnLst>
                                </p:cTn>
                              </p:par>
                              <p:par>
                                <p:cTn id="81" presetID="53" presetClass="entr" presetSubtype="16" fill="hold"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par>
                                <p:cTn id="86" presetID="53" presetClass="entr" presetSubtype="16"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p:cTn id="88" dur="500" fill="hold"/>
                                        <p:tgtEl>
                                          <p:spTgt spid="60"/>
                                        </p:tgtEl>
                                        <p:attrNameLst>
                                          <p:attrName>ppt_w</p:attrName>
                                        </p:attrNameLst>
                                      </p:cBhvr>
                                      <p:tavLst>
                                        <p:tav tm="0">
                                          <p:val>
                                            <p:fltVal val="0"/>
                                          </p:val>
                                        </p:tav>
                                        <p:tav tm="100000">
                                          <p:val>
                                            <p:strVal val="#ppt_w"/>
                                          </p:val>
                                        </p:tav>
                                      </p:tavLst>
                                    </p:anim>
                                    <p:anim calcmode="lin" valueType="num">
                                      <p:cBhvr>
                                        <p:cTn id="89" dur="500" fill="hold"/>
                                        <p:tgtEl>
                                          <p:spTgt spid="60"/>
                                        </p:tgtEl>
                                        <p:attrNameLst>
                                          <p:attrName>ppt_h</p:attrName>
                                        </p:attrNameLst>
                                      </p:cBhvr>
                                      <p:tavLst>
                                        <p:tav tm="0">
                                          <p:val>
                                            <p:fltVal val="0"/>
                                          </p:val>
                                        </p:tav>
                                        <p:tav tm="100000">
                                          <p:val>
                                            <p:strVal val="#ppt_h"/>
                                          </p:val>
                                        </p:tav>
                                      </p:tavLst>
                                    </p:anim>
                                    <p:animEffect transition="in" filter="fade">
                                      <p:cBhvr>
                                        <p:cTn id="90" dur="500"/>
                                        <p:tgtEl>
                                          <p:spTgt spid="60"/>
                                        </p:tgtEl>
                                      </p:cBhvr>
                                    </p:animEffect>
                                  </p:childTnLst>
                                </p:cTn>
                              </p:par>
                              <p:par>
                                <p:cTn id="91" presetID="53" presetClass="entr" presetSubtype="16" fill="hold" nodeType="withEffect">
                                  <p:stCondLst>
                                    <p:cond delay="0"/>
                                  </p:stCondLst>
                                  <p:childTnLst>
                                    <p:set>
                                      <p:cBhvr>
                                        <p:cTn id="92" dur="1" fill="hold">
                                          <p:stCondLst>
                                            <p:cond delay="0"/>
                                          </p:stCondLst>
                                        </p:cTn>
                                        <p:tgtEl>
                                          <p:spTgt spid="82"/>
                                        </p:tgtEl>
                                        <p:attrNameLst>
                                          <p:attrName>style.visibility</p:attrName>
                                        </p:attrNameLst>
                                      </p:cBhvr>
                                      <p:to>
                                        <p:strVal val="visible"/>
                                      </p:to>
                                    </p:set>
                                    <p:anim calcmode="lin" valueType="num">
                                      <p:cBhvr>
                                        <p:cTn id="93" dur="500" fill="hold"/>
                                        <p:tgtEl>
                                          <p:spTgt spid="82"/>
                                        </p:tgtEl>
                                        <p:attrNameLst>
                                          <p:attrName>ppt_w</p:attrName>
                                        </p:attrNameLst>
                                      </p:cBhvr>
                                      <p:tavLst>
                                        <p:tav tm="0">
                                          <p:val>
                                            <p:fltVal val="0"/>
                                          </p:val>
                                        </p:tav>
                                        <p:tav tm="100000">
                                          <p:val>
                                            <p:strVal val="#ppt_w"/>
                                          </p:val>
                                        </p:tav>
                                      </p:tavLst>
                                    </p:anim>
                                    <p:anim calcmode="lin" valueType="num">
                                      <p:cBhvr>
                                        <p:cTn id="94" dur="500" fill="hold"/>
                                        <p:tgtEl>
                                          <p:spTgt spid="82"/>
                                        </p:tgtEl>
                                        <p:attrNameLst>
                                          <p:attrName>ppt_h</p:attrName>
                                        </p:attrNameLst>
                                      </p:cBhvr>
                                      <p:tavLst>
                                        <p:tav tm="0">
                                          <p:val>
                                            <p:fltVal val="0"/>
                                          </p:val>
                                        </p:tav>
                                        <p:tav tm="100000">
                                          <p:val>
                                            <p:strVal val="#ppt_h"/>
                                          </p:val>
                                        </p:tav>
                                      </p:tavLst>
                                    </p:anim>
                                    <p:animEffect transition="in" filter="fade">
                                      <p:cBhvr>
                                        <p:cTn id="95" dur="500"/>
                                        <p:tgtEl>
                                          <p:spTgt spid="8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par>
                                <p:cTn id="101" presetID="53" presetClass="entr" presetSubtype="16"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p:cTn id="103" dur="500" fill="hold"/>
                                        <p:tgtEl>
                                          <p:spTgt spid="62"/>
                                        </p:tgtEl>
                                        <p:attrNameLst>
                                          <p:attrName>ppt_w</p:attrName>
                                        </p:attrNameLst>
                                      </p:cBhvr>
                                      <p:tavLst>
                                        <p:tav tm="0">
                                          <p:val>
                                            <p:fltVal val="0"/>
                                          </p:val>
                                        </p:tav>
                                        <p:tav tm="100000">
                                          <p:val>
                                            <p:strVal val="#ppt_w"/>
                                          </p:val>
                                        </p:tav>
                                      </p:tavLst>
                                    </p:anim>
                                    <p:anim calcmode="lin" valueType="num">
                                      <p:cBhvr>
                                        <p:cTn id="104" dur="500" fill="hold"/>
                                        <p:tgtEl>
                                          <p:spTgt spid="62"/>
                                        </p:tgtEl>
                                        <p:attrNameLst>
                                          <p:attrName>ppt_h</p:attrName>
                                        </p:attrNameLst>
                                      </p:cBhvr>
                                      <p:tavLst>
                                        <p:tav tm="0">
                                          <p:val>
                                            <p:fltVal val="0"/>
                                          </p:val>
                                        </p:tav>
                                        <p:tav tm="100000">
                                          <p:val>
                                            <p:strVal val="#ppt_h"/>
                                          </p:val>
                                        </p:tav>
                                      </p:tavLst>
                                    </p:anim>
                                    <p:animEffect transition="in" filter="fade">
                                      <p:cBhvr>
                                        <p:cTn id="105" dur="500"/>
                                        <p:tgtEl>
                                          <p:spTgt spid="6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animEffect transition="in" filter="fade">
                                      <p:cBhvr>
                                        <p:cTn id="1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3"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AC5A458-713A-FF5F-A899-63D0CF9D626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FD1E3E6D-626B-65F8-41C0-2E00E0850FEA}"/>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188711C2-0704-519C-57BB-0857898F904C}"/>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80BD293F-CDB9-043C-4FF5-28033817CBEB}"/>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CD8CC866-29FD-78DE-F6AA-32490B3D1BF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FC7AD64F-DD70-1875-C6A8-6049F6AE41C2}"/>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20C0D34C-412F-2406-3A65-02D0C7A262BB}"/>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7D92D171-3AAB-1193-1C59-463FAD68714B}"/>
              </a:ext>
            </a:extLst>
          </p:cNvPr>
          <p:cNvSpPr/>
          <p:nvPr/>
        </p:nvSpPr>
        <p:spPr>
          <a:xfrm>
            <a:off x="779527" y="1394014"/>
            <a:ext cx="970771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6C4CB732-0D7E-B44C-84A8-367F7A6EE6B6}"/>
              </a:ext>
            </a:extLst>
          </p:cNvPr>
          <p:cNvSpPr/>
          <p:nvPr/>
        </p:nvSpPr>
        <p:spPr>
          <a:xfrm>
            <a:off x="786901" y="2129487"/>
            <a:ext cx="4942566" cy="70788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TS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mua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sắm</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TS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endParaRPr lang="en-US" sz="20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16B889BA-888C-D4B7-34F4-5AFE8AE1D30E}"/>
              </a:ext>
            </a:extLst>
          </p:cNvPr>
          <p:cNvSpPr/>
          <p:nvPr/>
        </p:nvSpPr>
        <p:spPr>
          <a:xfrm>
            <a:off x="7202898" y="2113356"/>
            <a:ext cx="3593300" cy="70788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p>
          <a:p>
            <a:pPr fontAlgn="auto">
              <a:spcBef>
                <a:spcPts val="0"/>
              </a:spcBef>
              <a:spcAft>
                <a:spcPts val="0"/>
              </a:spcAft>
              <a:defRPr/>
            </a:pPr>
            <a:r>
              <a:rPr lang="en-US" sz="2000" dirty="0">
                <a:latin typeface="Times New Roman" pitchFamily="18" charset="0"/>
                <a:cs typeface="Times New Roman" pitchFamily="18" charset="0"/>
              </a:rPr>
              <a:t>K1 Đ6 TT23/2023/TT-BTC</a:t>
            </a:r>
          </a:p>
        </p:txBody>
      </p:sp>
      <p:sp>
        <p:nvSpPr>
          <p:cNvPr id="85" name="Rectangle 84">
            <a:extLst>
              <a:ext uri="{FF2B5EF4-FFF2-40B4-BE49-F238E27FC236}">
                <a16:creationId xmlns:a16="http://schemas.microsoft.com/office/drawing/2014/main" xmlns="" id="{275A9B0C-6A3A-BD02-A367-92CC4EFCDA9F}"/>
              </a:ext>
            </a:extLst>
          </p:cNvPr>
          <p:cNvSpPr/>
          <p:nvPr/>
        </p:nvSpPr>
        <p:spPr>
          <a:xfrm>
            <a:off x="7198427" y="3200848"/>
            <a:ext cx="3593300" cy="707886"/>
          </a:xfrm>
          <a:prstGeom prst="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p>
          <a:p>
            <a:pPr fontAlgn="auto">
              <a:spcBef>
                <a:spcPts val="0"/>
              </a:spcBef>
              <a:spcAft>
                <a:spcPts val="0"/>
              </a:spcAft>
              <a:defRPr/>
            </a:pPr>
            <a:r>
              <a:rPr lang="en-US" sz="2000" dirty="0">
                <a:latin typeface="Times New Roman" pitchFamily="18" charset="0"/>
                <a:cs typeface="Times New Roman" pitchFamily="18" charset="0"/>
              </a:rPr>
              <a:t>K2 Đ6 TT23/2023/TT-BTC</a:t>
            </a:r>
          </a:p>
        </p:txBody>
      </p:sp>
      <p:sp>
        <p:nvSpPr>
          <p:cNvPr id="86" name="Rectangle 85">
            <a:extLst>
              <a:ext uri="{FF2B5EF4-FFF2-40B4-BE49-F238E27FC236}">
                <a16:creationId xmlns:a16="http://schemas.microsoft.com/office/drawing/2014/main" xmlns="" id="{C96E3804-3415-CF7E-24D3-A757726420D1}"/>
              </a:ext>
            </a:extLst>
          </p:cNvPr>
          <p:cNvSpPr/>
          <p:nvPr/>
        </p:nvSpPr>
        <p:spPr>
          <a:xfrm>
            <a:off x="779528" y="4427822"/>
            <a:ext cx="585819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2000" b="1" dirty="0">
                <a:latin typeface="Times New Roman" pitchFamily="18" charset="0"/>
                <a:cs typeface="Times New Roman" pitchFamily="18" charset="0"/>
              </a:rPr>
              <a:t>KHÔNG CÓ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dựng</a:t>
            </a:r>
            <a:r>
              <a:rPr lang="en-US" sz="2000" dirty="0">
                <a:solidFill>
                  <a:schemeClr val="tx1"/>
                </a:solidFill>
                <a:latin typeface="Times New Roman" pitchFamily="18" charset="0"/>
                <a:cs typeface="Times New Roman" pitchFamily="18" charset="0"/>
              </a:rPr>
              <a:t> </a:t>
            </a:r>
            <a:r>
              <a:rPr lang="en-US" sz="2000" dirty="0">
                <a:latin typeface="Times New Roman" pitchFamily="18" charset="0"/>
                <a:cs typeface="Times New Roman" pitchFamily="18" charset="0"/>
              </a:rPr>
              <a:t> </a:t>
            </a:r>
          </a:p>
        </p:txBody>
      </p:sp>
      <p:sp>
        <p:nvSpPr>
          <p:cNvPr id="87" name="Rectangle 86">
            <a:extLst>
              <a:ext uri="{FF2B5EF4-FFF2-40B4-BE49-F238E27FC236}">
                <a16:creationId xmlns:a16="http://schemas.microsoft.com/office/drawing/2014/main" xmlns="" id="{A0636FDE-17BB-AE1E-446A-7DFE85D3EDB0}"/>
              </a:ext>
            </a:extLst>
          </p:cNvPr>
          <p:cNvSpPr/>
          <p:nvPr/>
        </p:nvSpPr>
        <p:spPr>
          <a:xfrm>
            <a:off x="7205758" y="4831239"/>
            <a:ext cx="3679446"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Nguyên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a2 K5 Đ6 TT23/2023/TT-BTC</a:t>
            </a:r>
          </a:p>
        </p:txBody>
      </p:sp>
      <p:sp>
        <p:nvSpPr>
          <p:cNvPr id="88" name="Left Brace 87">
            <a:extLst>
              <a:ext uri="{FF2B5EF4-FFF2-40B4-BE49-F238E27FC236}">
                <a16:creationId xmlns:a16="http://schemas.microsoft.com/office/drawing/2014/main" xmlns="" id="{FB4438A7-5471-16ED-9873-789644E7A1FD}"/>
              </a:ext>
            </a:extLst>
          </p:cNvPr>
          <p:cNvSpPr/>
          <p:nvPr/>
        </p:nvSpPr>
        <p:spPr>
          <a:xfrm rot="10800000">
            <a:off x="6702520" y="4503897"/>
            <a:ext cx="431800" cy="1341437"/>
          </a:xfrm>
          <a:prstGeom prst="leftBrace">
            <a:avLst/>
          </a:prstGeom>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US" sz="2000">
              <a:latin typeface="Times New Roman" pitchFamily="18" charset="0"/>
              <a:cs typeface="Times New Roman" pitchFamily="18" charset="0"/>
            </a:endParaRPr>
          </a:p>
        </p:txBody>
      </p:sp>
      <p:sp>
        <p:nvSpPr>
          <p:cNvPr id="89" name="Rectangle 88">
            <a:extLst>
              <a:ext uri="{FF2B5EF4-FFF2-40B4-BE49-F238E27FC236}">
                <a16:creationId xmlns:a16="http://schemas.microsoft.com/office/drawing/2014/main" xmlns="" id="{3145653D-7338-89D0-4045-16B84B8F26E1}"/>
              </a:ext>
            </a:extLst>
          </p:cNvPr>
          <p:cNvSpPr/>
          <p:nvPr/>
        </p:nvSpPr>
        <p:spPr>
          <a:xfrm>
            <a:off x="779529" y="4974395"/>
            <a:ext cx="585819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2000" b="1" dirty="0">
                <a:latin typeface="Times New Roman" pitchFamily="18" charset="0"/>
                <a:cs typeface="Times New Roman" pitchFamily="18" charset="0"/>
              </a:rPr>
              <a:t>CÓ: </a:t>
            </a:r>
            <a:r>
              <a:rPr lang="en-US" sz="2000" b="1" dirty="0" err="1">
                <a:latin typeface="Times New Roman" pitchFamily="18" charset="0"/>
                <a:cs typeface="Times New Roman" pitchFamily="18" charset="0"/>
              </a:rPr>
              <a:t>C</a:t>
            </a:r>
            <a:r>
              <a:rPr lang="en-US" sz="2000" dirty="0" err="1">
                <a:solidFill>
                  <a:schemeClr val="tx1"/>
                </a:solidFill>
                <a:latin typeface="Times New Roman" pitchFamily="18" charset="0"/>
                <a:cs typeface="Times New Roman" pitchFamily="18" charset="0"/>
              </a:rPr>
              <a:t>ăn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định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thời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điểm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sử</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p>
          <a:p>
            <a:pPr fontAlgn="auto">
              <a:spcBef>
                <a:spcPts val="0"/>
              </a:spcBef>
              <a:spcAft>
                <a:spcPts val="0"/>
              </a:spcAft>
              <a:defRPr/>
            </a:pP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mua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cùng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loại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chuẩn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tương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đương</a:t>
            </a:r>
            <a:r>
              <a:rPr lang="en-US" sz="2000" dirty="0">
                <a:latin typeface="Times New Roman" pitchFamily="18" charset="0"/>
                <a:cs typeface="Times New Roman" pitchFamily="18" charset="0"/>
              </a:rPr>
              <a:t> </a:t>
            </a:r>
          </a:p>
        </p:txBody>
      </p:sp>
      <p:cxnSp>
        <p:nvCxnSpPr>
          <p:cNvPr id="92" name="Straight Arrow Connector 91">
            <a:extLst>
              <a:ext uri="{FF2B5EF4-FFF2-40B4-BE49-F238E27FC236}">
                <a16:creationId xmlns:a16="http://schemas.microsoft.com/office/drawing/2014/main" xmlns="" id="{3CE64EDB-E966-09F1-8435-0DB1AECDB15F}"/>
              </a:ext>
            </a:extLst>
          </p:cNvPr>
          <p:cNvCxnSpPr/>
          <p:nvPr/>
        </p:nvCxnSpPr>
        <p:spPr>
          <a:xfrm>
            <a:off x="5928583" y="2425045"/>
            <a:ext cx="1183698" cy="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xmlns="" id="{9E48FA27-7BEE-ACB0-7A66-D822C754093D}"/>
              </a:ext>
            </a:extLst>
          </p:cNvPr>
          <p:cNvCxnSpPr/>
          <p:nvPr/>
        </p:nvCxnSpPr>
        <p:spPr>
          <a:xfrm>
            <a:off x="5910295" y="3528421"/>
            <a:ext cx="1183698" cy="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Rounded Rectangle 85">
            <a:extLst>
              <a:ext uri="{FF2B5EF4-FFF2-40B4-BE49-F238E27FC236}">
                <a16:creationId xmlns:a16="http://schemas.microsoft.com/office/drawing/2014/main" xmlns="" id="{3850EB39-5B39-14CD-322C-876021B3EFC0}"/>
              </a:ext>
            </a:extLst>
          </p:cNvPr>
          <p:cNvSpPr/>
          <p:nvPr/>
        </p:nvSpPr>
        <p:spPr>
          <a:xfrm rot="2700000">
            <a:off x="352939" y="1341199"/>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Rounded Rectangle 86">
            <a:extLst>
              <a:ext uri="{FF2B5EF4-FFF2-40B4-BE49-F238E27FC236}">
                <a16:creationId xmlns:a16="http://schemas.microsoft.com/office/drawing/2014/main" xmlns="" id="{55EDD2C2-76A1-0E47-858B-5B36EC6F8F20}"/>
              </a:ext>
            </a:extLst>
          </p:cNvPr>
          <p:cNvSpPr/>
          <p:nvPr/>
        </p:nvSpPr>
        <p:spPr>
          <a:xfrm rot="2700000">
            <a:off x="184737" y="1341205"/>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TextBox 98">
            <a:extLst>
              <a:ext uri="{FF2B5EF4-FFF2-40B4-BE49-F238E27FC236}">
                <a16:creationId xmlns:a16="http://schemas.microsoft.com/office/drawing/2014/main" xmlns="" id="{84CE2BA1-2EA3-6D74-4423-5204D42C4228}"/>
              </a:ext>
            </a:extLst>
          </p:cNvPr>
          <p:cNvSpPr txBox="1"/>
          <p:nvPr/>
        </p:nvSpPr>
        <p:spPr>
          <a:xfrm>
            <a:off x="253325" y="1434749"/>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100" name="Rectangle 99">
            <a:extLst>
              <a:ext uri="{FF2B5EF4-FFF2-40B4-BE49-F238E27FC236}">
                <a16:creationId xmlns:a16="http://schemas.microsoft.com/office/drawing/2014/main" xmlns="" id="{3FA77F22-CCBD-3A1A-7FE4-7D8189C000C1}"/>
              </a:ext>
            </a:extLst>
          </p:cNvPr>
          <p:cNvSpPr/>
          <p:nvPr/>
        </p:nvSpPr>
        <p:spPr>
          <a:xfrm>
            <a:off x="786902" y="3182634"/>
            <a:ext cx="4942566" cy="707886"/>
          </a:xfrm>
          <a:prstGeom prst="rect">
            <a:avLst/>
          </a:prstGeom>
          <a:solidFill>
            <a:schemeClr val="tx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TS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ĐTXD</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TS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35809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98FA8264-D1C9-8210-5B80-B52C08766B7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6" name="矩形 5">
            <a:extLst>
              <a:ext uri="{FF2B5EF4-FFF2-40B4-BE49-F238E27FC236}">
                <a16:creationId xmlns:a16="http://schemas.microsoft.com/office/drawing/2014/main" xmlns="" id="{E15D4A35-D24E-2CE7-F574-7B318AD4FD5E}"/>
              </a:ext>
            </a:extLst>
          </p:cNvPr>
          <p:cNvSpPr/>
          <p:nvPr/>
        </p:nvSpPr>
        <p:spPr>
          <a:xfrm>
            <a:off x="4572000" y="134419"/>
            <a:ext cx="7620000" cy="6858000"/>
          </a:xfrm>
          <a:prstGeom prst="rect">
            <a:avLst/>
          </a:prstGeom>
          <a:solidFill>
            <a:schemeClr val="accent2"/>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nvGrpSpPr>
          <p:cNvPr id="7" name="组合 6">
            <a:extLst>
              <a:ext uri="{FF2B5EF4-FFF2-40B4-BE49-F238E27FC236}">
                <a16:creationId xmlns:a16="http://schemas.microsoft.com/office/drawing/2014/main" xmlns="" id="{6A78CE8D-9AAD-B1A2-CB09-57833144CF0C}"/>
              </a:ext>
            </a:extLst>
          </p:cNvPr>
          <p:cNvGrpSpPr/>
          <p:nvPr/>
        </p:nvGrpSpPr>
        <p:grpSpPr>
          <a:xfrm>
            <a:off x="-1050665" y="4856662"/>
            <a:ext cx="4205355" cy="2619353"/>
            <a:chOff x="-1841838" y="-256107"/>
            <a:chExt cx="5400219" cy="3363585"/>
          </a:xfrm>
          <a:solidFill>
            <a:srgbClr val="BC3649"/>
          </a:solidFill>
        </p:grpSpPr>
        <p:sp>
          <p:nvSpPr>
            <p:cNvPr id="8" name="矩形: 圆角 7">
              <a:extLst>
                <a:ext uri="{FF2B5EF4-FFF2-40B4-BE49-F238E27FC236}">
                  <a16:creationId xmlns:a16="http://schemas.microsoft.com/office/drawing/2014/main" xmlns="" id="{127B2166-9CA5-997C-B07C-655E3027184E}"/>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9" name="矩形: 圆角 8">
              <a:extLst>
                <a:ext uri="{FF2B5EF4-FFF2-40B4-BE49-F238E27FC236}">
                  <a16:creationId xmlns:a16="http://schemas.microsoft.com/office/drawing/2014/main" xmlns="" id="{785B9104-8BF9-4FA1-90A4-2580471A5901}"/>
                </a:ext>
              </a:extLst>
            </p:cNvPr>
            <p:cNvSpPr/>
            <p:nvPr/>
          </p:nvSpPr>
          <p:spPr>
            <a:xfrm rot="19500973">
              <a:off x="-869331" y="1825380"/>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0" name="矩形: 圆角 9">
              <a:extLst>
                <a:ext uri="{FF2B5EF4-FFF2-40B4-BE49-F238E27FC236}">
                  <a16:creationId xmlns:a16="http://schemas.microsoft.com/office/drawing/2014/main" xmlns="" id="{05A774DA-8D86-2177-8833-6B23C6D4A7F4}"/>
                </a:ext>
              </a:extLst>
            </p:cNvPr>
            <p:cNvSpPr/>
            <p:nvPr/>
          </p:nvSpPr>
          <p:spPr>
            <a:xfrm rot="19500973">
              <a:off x="-1841838" y="1536774"/>
              <a:ext cx="1285383" cy="128538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11" name="文本框 10">
            <a:extLst>
              <a:ext uri="{FF2B5EF4-FFF2-40B4-BE49-F238E27FC236}">
                <a16:creationId xmlns:a16="http://schemas.microsoft.com/office/drawing/2014/main" xmlns="" id="{C8F1E48B-C785-AA58-F967-1A63FEDFB423}"/>
              </a:ext>
            </a:extLst>
          </p:cNvPr>
          <p:cNvSpPr txBox="1"/>
          <p:nvPr/>
        </p:nvSpPr>
        <p:spPr>
          <a:xfrm>
            <a:off x="697230" y="104665"/>
            <a:ext cx="9989820" cy="1200329"/>
          </a:xfrm>
          <a:prstGeom prst="rect">
            <a:avLst/>
          </a:prstGeom>
          <a:noFill/>
        </p:spPr>
        <p:txBody>
          <a:bodyPr wrap="square" rtlCol="0">
            <a:spAutoFit/>
          </a:bodyPr>
          <a:lstStyle/>
          <a:p>
            <a:pPr algn="ctr"/>
            <a:r>
              <a:rPr lang="en-US" altLang="zh-CN" sz="7200" b="1" dirty="0">
                <a:solidFill>
                  <a:schemeClr val="accent2"/>
                </a:solidFill>
                <a:latin typeface="Montserrat" pitchFamily="2" charset="0"/>
                <a:ea typeface="微软雅黑" panose="020B0503020204020204" pitchFamily="34" charset="-122"/>
                <a:sym typeface="Montserrat" pitchFamily="2" charset="0"/>
              </a:rPr>
              <a:t>CƠ SỞ </a:t>
            </a:r>
            <a:r>
              <a:rPr lang="en-US" altLang="zh-CN" sz="7200" b="1" dirty="0">
                <a:solidFill>
                  <a:schemeClr val="bg1"/>
                </a:solidFill>
                <a:latin typeface="Montserrat" pitchFamily="2" charset="0"/>
                <a:ea typeface="微软雅黑" panose="020B0503020204020204" pitchFamily="34" charset="-122"/>
                <a:sym typeface="Montserrat" pitchFamily="2" charset="0"/>
              </a:rPr>
              <a:t>THỰC HIỆN</a:t>
            </a:r>
            <a:endParaRPr lang="zh-CN" altLang="en-US" sz="7200" b="1" dirty="0">
              <a:solidFill>
                <a:schemeClr val="bg1"/>
              </a:solidFill>
              <a:latin typeface="Montserrat" pitchFamily="2" charset="0"/>
              <a:ea typeface="微软雅黑" panose="020B0503020204020204" pitchFamily="34" charset="-122"/>
              <a:sym typeface="Montserrat" pitchFamily="2" charset="0"/>
            </a:endParaRPr>
          </a:p>
        </p:txBody>
      </p:sp>
      <p:sp>
        <p:nvSpPr>
          <p:cNvPr id="12" name="文本框 11">
            <a:extLst>
              <a:ext uri="{FF2B5EF4-FFF2-40B4-BE49-F238E27FC236}">
                <a16:creationId xmlns:a16="http://schemas.microsoft.com/office/drawing/2014/main" xmlns="" id="{D706278C-9B45-E72C-6D44-AA28FBE7224E}"/>
              </a:ext>
            </a:extLst>
          </p:cNvPr>
          <p:cNvSpPr txBox="1"/>
          <p:nvPr/>
        </p:nvSpPr>
        <p:spPr>
          <a:xfrm>
            <a:off x="6096000" y="2015033"/>
            <a:ext cx="5139690" cy="707886"/>
          </a:xfrm>
          <a:prstGeom prst="rect">
            <a:avLst/>
          </a:prstGeom>
          <a:noFill/>
        </p:spPr>
        <p:txBody>
          <a:bodyPr wrap="square" rtlCol="0">
            <a:spAutoFit/>
          </a:bodyPr>
          <a:lstStyle/>
          <a:p>
            <a:pPr lvl="0">
              <a:buNone/>
            </a:pPr>
            <a:r>
              <a:rPr lang="vi-VN" sz="2000" b="1" dirty="0">
                <a:latin typeface="Times New Roman" panose="02020603050405020304" pitchFamily="18" charset="0"/>
                <a:cs typeface="Times New Roman" panose="02020603050405020304" pitchFamily="18" charset="0"/>
              </a:rPr>
              <a:t>Nghị quyết số 39-NQ/TW ngày 15/01/2019 của Bộ Chính trị</a:t>
            </a:r>
            <a:endParaRPr lang="en-US" sz="2000" b="1" dirty="0">
              <a:latin typeface="Times New Roman" panose="02020603050405020304" pitchFamily="18" charset="0"/>
              <a:cs typeface="Times New Roman" panose="02020603050405020304" pitchFamily="18" charset="0"/>
            </a:endParaRPr>
          </a:p>
        </p:txBody>
      </p:sp>
      <p:grpSp>
        <p:nvGrpSpPr>
          <p:cNvPr id="15" name="组合 14">
            <a:extLst>
              <a:ext uri="{FF2B5EF4-FFF2-40B4-BE49-F238E27FC236}">
                <a16:creationId xmlns:a16="http://schemas.microsoft.com/office/drawing/2014/main" xmlns="" id="{E97BC51B-3551-CD48-551E-8052BF969253}"/>
              </a:ext>
            </a:extLst>
          </p:cNvPr>
          <p:cNvGrpSpPr/>
          <p:nvPr/>
        </p:nvGrpSpPr>
        <p:grpSpPr>
          <a:xfrm>
            <a:off x="5362915" y="2228577"/>
            <a:ext cx="599059" cy="373131"/>
            <a:chOff x="-1841838" y="-256107"/>
            <a:chExt cx="5400219" cy="3363585"/>
          </a:xfrm>
          <a:solidFill>
            <a:schemeClr val="bg1"/>
          </a:solidFill>
        </p:grpSpPr>
        <p:sp>
          <p:nvSpPr>
            <p:cNvPr id="16" name="矩形: 圆角 15">
              <a:extLst>
                <a:ext uri="{FF2B5EF4-FFF2-40B4-BE49-F238E27FC236}">
                  <a16:creationId xmlns:a16="http://schemas.microsoft.com/office/drawing/2014/main" xmlns="" id="{A084AF7E-FCAD-D5E0-EE48-60F5DF00F845}"/>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7" name="矩形: 圆角 16">
              <a:extLst>
                <a:ext uri="{FF2B5EF4-FFF2-40B4-BE49-F238E27FC236}">
                  <a16:creationId xmlns:a16="http://schemas.microsoft.com/office/drawing/2014/main" xmlns="" id="{2F4194AE-C863-09E8-156A-90C28415E16E}"/>
                </a:ext>
              </a:extLst>
            </p:cNvPr>
            <p:cNvSpPr/>
            <p:nvPr/>
          </p:nvSpPr>
          <p:spPr>
            <a:xfrm rot="19500973">
              <a:off x="-869331" y="1825380"/>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8" name="矩形: 圆角 17">
              <a:extLst>
                <a:ext uri="{FF2B5EF4-FFF2-40B4-BE49-F238E27FC236}">
                  <a16:creationId xmlns:a16="http://schemas.microsoft.com/office/drawing/2014/main" xmlns="" id="{687FE3A3-1E63-454E-6FC0-70C393366620}"/>
                </a:ext>
              </a:extLst>
            </p:cNvPr>
            <p:cNvSpPr/>
            <p:nvPr/>
          </p:nvSpPr>
          <p:spPr>
            <a:xfrm rot="19500973">
              <a:off x="-1841838" y="1536774"/>
              <a:ext cx="1285383" cy="1285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20" name="文本框 19">
            <a:extLst>
              <a:ext uri="{FF2B5EF4-FFF2-40B4-BE49-F238E27FC236}">
                <a16:creationId xmlns:a16="http://schemas.microsoft.com/office/drawing/2014/main" xmlns="" id="{D858A434-009C-35A3-1C24-774F9FE59A2F}"/>
              </a:ext>
            </a:extLst>
          </p:cNvPr>
          <p:cNvSpPr txBox="1"/>
          <p:nvPr/>
        </p:nvSpPr>
        <p:spPr>
          <a:xfrm>
            <a:off x="6096000" y="2980400"/>
            <a:ext cx="5139690" cy="707886"/>
          </a:xfrm>
          <a:prstGeom prst="rect">
            <a:avLst/>
          </a:prstGeom>
          <a:noFill/>
        </p:spPr>
        <p:txBody>
          <a:bodyPr wrap="square" rtlCol="0">
            <a:spAutoFit/>
          </a:bodyPr>
          <a:lstStyle/>
          <a:p>
            <a:pPr lvl="0"/>
            <a:r>
              <a:rPr lang="nl-NL" sz="2000" b="1" dirty="0" err="1">
                <a:latin typeface="Times New Roman" panose="02020603050405020304" pitchFamily="18" charset="0"/>
                <a:cs typeface="Times New Roman" panose="02020603050405020304" pitchFamily="18" charset="0"/>
              </a:rPr>
              <a:t>Nghị</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quyết</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số</a:t>
            </a:r>
            <a:r>
              <a:rPr lang="nl-NL" sz="2000" b="1" dirty="0">
                <a:latin typeface="Times New Roman" panose="02020603050405020304" pitchFamily="18" charset="0"/>
                <a:cs typeface="Times New Roman" panose="02020603050405020304" pitchFamily="18" charset="0"/>
              </a:rPr>
              <a:t> 74/2022/QH15 </a:t>
            </a:r>
            <a:r>
              <a:rPr lang="nl-NL" sz="2000" b="1" dirty="0" err="1">
                <a:latin typeface="Times New Roman" panose="02020603050405020304" pitchFamily="18" charset="0"/>
                <a:cs typeface="Times New Roman" panose="02020603050405020304" pitchFamily="18" charset="0"/>
              </a:rPr>
              <a:t>ngày</a:t>
            </a:r>
            <a:r>
              <a:rPr lang="nl-NL" sz="2000" b="1" dirty="0">
                <a:latin typeface="Times New Roman" panose="02020603050405020304" pitchFamily="18" charset="0"/>
                <a:cs typeface="Times New Roman" panose="02020603050405020304" pitchFamily="18" charset="0"/>
              </a:rPr>
              <a:t> 15/11/2022 </a:t>
            </a:r>
            <a:r>
              <a:rPr lang="nl-NL" sz="2000" b="1" dirty="0" err="1">
                <a:latin typeface="Times New Roman" panose="02020603050405020304" pitchFamily="18" charset="0"/>
                <a:cs typeface="Times New Roman" panose="02020603050405020304" pitchFamily="18" charset="0"/>
              </a:rPr>
              <a:t>của</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Quốc</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hội</a:t>
            </a:r>
            <a:endParaRPr lang="en-US" sz="2000" b="1" dirty="0">
              <a:latin typeface="Times New Roman" panose="02020603050405020304" pitchFamily="18" charset="0"/>
              <a:cs typeface="Times New Roman" panose="02020603050405020304" pitchFamily="18" charset="0"/>
            </a:endParaRPr>
          </a:p>
        </p:txBody>
      </p:sp>
      <p:grpSp>
        <p:nvGrpSpPr>
          <p:cNvPr id="22" name="组合 21">
            <a:extLst>
              <a:ext uri="{FF2B5EF4-FFF2-40B4-BE49-F238E27FC236}">
                <a16:creationId xmlns:a16="http://schemas.microsoft.com/office/drawing/2014/main" xmlns="" id="{E986CFDC-CA72-DAF7-680B-BA5E116BBE3F}"/>
              </a:ext>
            </a:extLst>
          </p:cNvPr>
          <p:cNvGrpSpPr/>
          <p:nvPr/>
        </p:nvGrpSpPr>
        <p:grpSpPr>
          <a:xfrm>
            <a:off x="5362915" y="3193944"/>
            <a:ext cx="599059" cy="373131"/>
            <a:chOff x="-1841838" y="-256107"/>
            <a:chExt cx="5400219" cy="3363585"/>
          </a:xfrm>
          <a:solidFill>
            <a:schemeClr val="bg1"/>
          </a:solidFill>
        </p:grpSpPr>
        <p:sp>
          <p:nvSpPr>
            <p:cNvPr id="23" name="矩形: 圆角 22">
              <a:extLst>
                <a:ext uri="{FF2B5EF4-FFF2-40B4-BE49-F238E27FC236}">
                  <a16:creationId xmlns:a16="http://schemas.microsoft.com/office/drawing/2014/main" xmlns="" id="{5A35F8A1-9141-7F3C-50F8-AB2E4FD5FCFC}"/>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24" name="矩形: 圆角 23">
              <a:extLst>
                <a:ext uri="{FF2B5EF4-FFF2-40B4-BE49-F238E27FC236}">
                  <a16:creationId xmlns:a16="http://schemas.microsoft.com/office/drawing/2014/main" xmlns="" id="{398BFD3D-6F03-18DD-4391-E1268AD78561}"/>
                </a:ext>
              </a:extLst>
            </p:cNvPr>
            <p:cNvSpPr/>
            <p:nvPr/>
          </p:nvSpPr>
          <p:spPr>
            <a:xfrm rot="19500973">
              <a:off x="-869331" y="1825380"/>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25" name="矩形: 圆角 24">
              <a:extLst>
                <a:ext uri="{FF2B5EF4-FFF2-40B4-BE49-F238E27FC236}">
                  <a16:creationId xmlns:a16="http://schemas.microsoft.com/office/drawing/2014/main" xmlns="" id="{AB0606D7-4B6D-E5B9-81BB-1273FE3F6DFD}"/>
                </a:ext>
              </a:extLst>
            </p:cNvPr>
            <p:cNvSpPr/>
            <p:nvPr/>
          </p:nvSpPr>
          <p:spPr>
            <a:xfrm rot="19500973">
              <a:off x="-1841838" y="1536774"/>
              <a:ext cx="1285383" cy="1285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27" name="文本框 26">
            <a:extLst>
              <a:ext uri="{FF2B5EF4-FFF2-40B4-BE49-F238E27FC236}">
                <a16:creationId xmlns:a16="http://schemas.microsoft.com/office/drawing/2014/main" xmlns="" id="{793CFEB0-23D5-C1DE-34CA-D85526D17CF6}"/>
              </a:ext>
            </a:extLst>
          </p:cNvPr>
          <p:cNvSpPr txBox="1"/>
          <p:nvPr/>
        </p:nvSpPr>
        <p:spPr>
          <a:xfrm>
            <a:off x="6096000" y="3945767"/>
            <a:ext cx="5574030" cy="707886"/>
          </a:xfrm>
          <a:prstGeom prst="rect">
            <a:avLst/>
          </a:prstGeom>
          <a:noFill/>
        </p:spPr>
        <p:txBody>
          <a:bodyPr wrap="square" rtlCol="0">
            <a:spAutoFit/>
          </a:bodyPr>
          <a:lstStyle/>
          <a:p>
            <a:pPr lvl="0">
              <a:buNone/>
            </a:pPr>
            <a:r>
              <a:rPr lang="nl-NL" sz="2000" b="1" dirty="0" err="1">
                <a:latin typeface="Times New Roman" panose="02020603050405020304" pitchFamily="18" charset="0"/>
                <a:cs typeface="Times New Roman" panose="02020603050405020304" pitchFamily="18" charset="0"/>
              </a:rPr>
              <a:t>Nghị</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quyết</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số</a:t>
            </a:r>
            <a:r>
              <a:rPr lang="nl-NL" sz="2000" b="1" dirty="0">
                <a:latin typeface="Times New Roman" panose="02020603050405020304" pitchFamily="18" charset="0"/>
                <a:cs typeface="Times New Roman" panose="02020603050405020304" pitchFamily="18" charset="0"/>
              </a:rPr>
              <a:t> 53/NQ-CP </a:t>
            </a:r>
            <a:r>
              <a:rPr lang="nl-NL" sz="2000" b="1" dirty="0" err="1">
                <a:latin typeface="Times New Roman" panose="02020603050405020304" pitchFamily="18" charset="0"/>
                <a:cs typeface="Times New Roman" panose="02020603050405020304" pitchFamily="18" charset="0"/>
              </a:rPr>
              <a:t>ngày</a:t>
            </a:r>
            <a:r>
              <a:rPr lang="nl-NL" sz="2000" b="1" dirty="0">
                <a:latin typeface="Times New Roman" panose="02020603050405020304" pitchFamily="18" charset="0"/>
                <a:cs typeface="Times New Roman" panose="02020603050405020304" pitchFamily="18" charset="0"/>
              </a:rPr>
              <a:t> 14/4/2023 </a:t>
            </a:r>
            <a:r>
              <a:rPr lang="nl-NL" sz="2000" b="1" dirty="0" err="1">
                <a:latin typeface="Times New Roman" panose="02020603050405020304" pitchFamily="18" charset="0"/>
                <a:cs typeface="Times New Roman" panose="02020603050405020304" pitchFamily="18" charset="0"/>
              </a:rPr>
              <a:t>của</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Chính</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phủ</a:t>
            </a:r>
            <a:r>
              <a:rPr lang="nl-NL"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grpSp>
        <p:nvGrpSpPr>
          <p:cNvPr id="29" name="组合 28">
            <a:extLst>
              <a:ext uri="{FF2B5EF4-FFF2-40B4-BE49-F238E27FC236}">
                <a16:creationId xmlns:a16="http://schemas.microsoft.com/office/drawing/2014/main" xmlns="" id="{FAD75D89-04DE-726C-A6F2-E4B77E3AFD91}"/>
              </a:ext>
            </a:extLst>
          </p:cNvPr>
          <p:cNvGrpSpPr/>
          <p:nvPr/>
        </p:nvGrpSpPr>
        <p:grpSpPr>
          <a:xfrm>
            <a:off x="5362915" y="4159311"/>
            <a:ext cx="599059" cy="373131"/>
            <a:chOff x="-1841838" y="-256107"/>
            <a:chExt cx="5400219" cy="3363585"/>
          </a:xfrm>
          <a:solidFill>
            <a:schemeClr val="bg1"/>
          </a:solidFill>
        </p:grpSpPr>
        <p:sp>
          <p:nvSpPr>
            <p:cNvPr id="30" name="矩形: 圆角 29">
              <a:extLst>
                <a:ext uri="{FF2B5EF4-FFF2-40B4-BE49-F238E27FC236}">
                  <a16:creationId xmlns:a16="http://schemas.microsoft.com/office/drawing/2014/main" xmlns="" id="{66F714FC-446E-9C02-30F6-0F8659403A23}"/>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1" name="矩形: 圆角 30">
              <a:extLst>
                <a:ext uri="{FF2B5EF4-FFF2-40B4-BE49-F238E27FC236}">
                  <a16:creationId xmlns:a16="http://schemas.microsoft.com/office/drawing/2014/main" xmlns="" id="{FBC835B2-8455-AA99-64AF-86B1AE87E9B4}"/>
                </a:ext>
              </a:extLst>
            </p:cNvPr>
            <p:cNvSpPr/>
            <p:nvPr/>
          </p:nvSpPr>
          <p:spPr>
            <a:xfrm rot="19500973">
              <a:off x="-869331" y="1825380"/>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2" name="矩形: 圆角 31">
              <a:extLst>
                <a:ext uri="{FF2B5EF4-FFF2-40B4-BE49-F238E27FC236}">
                  <a16:creationId xmlns:a16="http://schemas.microsoft.com/office/drawing/2014/main" xmlns="" id="{0FB8DC3A-0BE8-D92F-A969-5948D9761FED}"/>
                </a:ext>
              </a:extLst>
            </p:cNvPr>
            <p:cNvSpPr/>
            <p:nvPr/>
          </p:nvSpPr>
          <p:spPr>
            <a:xfrm rot="19500973">
              <a:off x="-1841838" y="1536774"/>
              <a:ext cx="1285383" cy="1285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grpSp>
        <p:nvGrpSpPr>
          <p:cNvPr id="36" name="组合 35">
            <a:extLst>
              <a:ext uri="{FF2B5EF4-FFF2-40B4-BE49-F238E27FC236}">
                <a16:creationId xmlns:a16="http://schemas.microsoft.com/office/drawing/2014/main" xmlns="" id="{2FB47AA2-3259-B6DC-5A27-3001A6D76B2B}"/>
              </a:ext>
            </a:extLst>
          </p:cNvPr>
          <p:cNvGrpSpPr/>
          <p:nvPr/>
        </p:nvGrpSpPr>
        <p:grpSpPr>
          <a:xfrm>
            <a:off x="5362915" y="5124677"/>
            <a:ext cx="599059" cy="373131"/>
            <a:chOff x="-1841838" y="-256107"/>
            <a:chExt cx="5400219" cy="3363585"/>
          </a:xfrm>
          <a:solidFill>
            <a:schemeClr val="bg1"/>
          </a:solidFill>
        </p:grpSpPr>
        <p:sp>
          <p:nvSpPr>
            <p:cNvPr id="37" name="矩形: 圆角 36">
              <a:extLst>
                <a:ext uri="{FF2B5EF4-FFF2-40B4-BE49-F238E27FC236}">
                  <a16:creationId xmlns:a16="http://schemas.microsoft.com/office/drawing/2014/main" xmlns="" id="{62A85314-3FB4-4C54-9CFD-A57AEDA549DD}"/>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8" name="矩形: 圆角 37">
              <a:extLst>
                <a:ext uri="{FF2B5EF4-FFF2-40B4-BE49-F238E27FC236}">
                  <a16:creationId xmlns:a16="http://schemas.microsoft.com/office/drawing/2014/main" xmlns="" id="{C2AF77AF-1E81-43C6-C913-A565DDE9ED41}"/>
                </a:ext>
              </a:extLst>
            </p:cNvPr>
            <p:cNvSpPr/>
            <p:nvPr/>
          </p:nvSpPr>
          <p:spPr>
            <a:xfrm rot="19500973">
              <a:off x="-869331" y="1825380"/>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9" name="矩形: 圆角 38">
              <a:extLst>
                <a:ext uri="{FF2B5EF4-FFF2-40B4-BE49-F238E27FC236}">
                  <a16:creationId xmlns:a16="http://schemas.microsoft.com/office/drawing/2014/main" xmlns="" id="{CF2A7908-1126-AE8E-BD22-10653BDD45FC}"/>
                </a:ext>
              </a:extLst>
            </p:cNvPr>
            <p:cNvSpPr/>
            <p:nvPr/>
          </p:nvSpPr>
          <p:spPr>
            <a:xfrm rot="19500973">
              <a:off x="-1841838" y="1536774"/>
              <a:ext cx="1285383" cy="1285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2" name="文本框 26">
            <a:extLst>
              <a:ext uri="{FF2B5EF4-FFF2-40B4-BE49-F238E27FC236}">
                <a16:creationId xmlns:a16="http://schemas.microsoft.com/office/drawing/2014/main" xmlns="" id="{02FBC677-1839-B513-9325-44893EF236D7}"/>
              </a:ext>
            </a:extLst>
          </p:cNvPr>
          <p:cNvSpPr txBox="1"/>
          <p:nvPr/>
        </p:nvSpPr>
        <p:spPr>
          <a:xfrm>
            <a:off x="6096000" y="4911134"/>
            <a:ext cx="5574030" cy="707886"/>
          </a:xfrm>
          <a:prstGeom prst="rect">
            <a:avLst/>
          </a:prstGeom>
          <a:noFill/>
        </p:spPr>
        <p:txBody>
          <a:bodyPr wrap="square" rtlCol="0">
            <a:spAutoFit/>
          </a:bodyPr>
          <a:lstStyle/>
          <a:p>
            <a:pPr lvl="0">
              <a:buNone/>
            </a:pPr>
            <a:r>
              <a:rPr lang="nl-NL" sz="2000" b="1" dirty="0" err="1">
                <a:latin typeface="Times New Roman" panose="02020603050405020304" pitchFamily="18" charset="0"/>
                <a:cs typeface="Times New Roman" panose="02020603050405020304" pitchFamily="18" charset="0"/>
              </a:rPr>
              <a:t>Quyết</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định</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số</a:t>
            </a:r>
            <a:r>
              <a:rPr lang="nl-NL" sz="2000" b="1" dirty="0">
                <a:latin typeface="Times New Roman" panose="02020603050405020304" pitchFamily="18" charset="0"/>
                <a:cs typeface="Times New Roman" panose="02020603050405020304" pitchFamily="18" charset="0"/>
              </a:rPr>
              <a:t> 213/QĐ-</a:t>
            </a:r>
            <a:r>
              <a:rPr lang="nl-NL" sz="2000" b="1" dirty="0" err="1">
                <a:latin typeface="Times New Roman" panose="02020603050405020304" pitchFamily="18" charset="0"/>
                <a:cs typeface="Times New Roman" panose="02020603050405020304" pitchFamily="18" charset="0"/>
              </a:rPr>
              <a:t>TTg</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ngày</a:t>
            </a:r>
            <a:r>
              <a:rPr lang="nl-NL" sz="2000" b="1" dirty="0">
                <a:latin typeface="Times New Roman" panose="02020603050405020304" pitchFamily="18" charset="0"/>
                <a:cs typeface="Times New Roman" panose="02020603050405020304" pitchFamily="18" charset="0"/>
              </a:rPr>
              <a:t> 01/3/2024 </a:t>
            </a:r>
            <a:r>
              <a:rPr lang="nl-NL" sz="2000" b="1" dirty="0" err="1">
                <a:latin typeface="Times New Roman" panose="02020603050405020304" pitchFamily="18" charset="0"/>
                <a:cs typeface="Times New Roman" panose="02020603050405020304" pitchFamily="18" charset="0"/>
              </a:rPr>
              <a:t>của</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Thủ</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tướng</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Chính</a:t>
            </a:r>
            <a:r>
              <a:rPr lang="nl-NL" sz="2000" b="1" dirty="0">
                <a:latin typeface="Times New Roman" panose="02020603050405020304" pitchFamily="18" charset="0"/>
                <a:cs typeface="Times New Roman" panose="02020603050405020304" pitchFamily="18" charset="0"/>
              </a:rPr>
              <a:t> </a:t>
            </a:r>
            <a:r>
              <a:rPr lang="nl-NL" sz="2000" b="1" dirty="0" err="1">
                <a:latin typeface="Times New Roman" panose="02020603050405020304" pitchFamily="18" charset="0"/>
                <a:cs typeface="Times New Roman" panose="02020603050405020304" pitchFamily="18" charset="0"/>
              </a:rPr>
              <a:t>phủ</a:t>
            </a:r>
            <a:r>
              <a:rPr lang="nl-NL" sz="2000" b="1"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168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par>
                                <p:cTn id="31" presetID="53" presetClass="entr" presetSubtype="16"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669CDB-61DF-D89D-E1C4-86D6AF67F04D}"/>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E1E60F3B-8EE5-057D-EA35-B362797EF2E5}"/>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64A20A15-158C-8FEF-2367-CD1D59202878}"/>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1787D132-D7EB-56F9-13E4-3E91EBDB21CC}"/>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7AE1B7AD-C7F5-9AA8-4369-41A015122588}"/>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48ABB3B8-7BAF-AA23-6487-7A525CFB8944}"/>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A02413D4-93BD-7BE6-1481-691A71826B5F}"/>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36001420-927B-74BD-9516-830AA849A02D}"/>
              </a:ext>
            </a:extLst>
          </p:cNvPr>
          <p:cNvSpPr/>
          <p:nvPr/>
        </p:nvSpPr>
        <p:spPr>
          <a:xfrm>
            <a:off x="1242515" y="1093071"/>
            <a:ext cx="970771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97" name="Rounded Rectangle 85">
            <a:extLst>
              <a:ext uri="{FF2B5EF4-FFF2-40B4-BE49-F238E27FC236}">
                <a16:creationId xmlns:a16="http://schemas.microsoft.com/office/drawing/2014/main" xmlns="" id="{F7C9F73B-895E-EFC5-4042-36D04EC219A7}"/>
              </a:ext>
            </a:extLst>
          </p:cNvPr>
          <p:cNvSpPr/>
          <p:nvPr/>
        </p:nvSpPr>
        <p:spPr>
          <a:xfrm rot="2700000">
            <a:off x="815927" y="1040256"/>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Rounded Rectangle 86">
            <a:extLst>
              <a:ext uri="{FF2B5EF4-FFF2-40B4-BE49-F238E27FC236}">
                <a16:creationId xmlns:a16="http://schemas.microsoft.com/office/drawing/2014/main" xmlns="" id="{90062FC1-EA66-68D9-8BFE-A0498AFFA206}"/>
              </a:ext>
            </a:extLst>
          </p:cNvPr>
          <p:cNvSpPr/>
          <p:nvPr/>
        </p:nvSpPr>
        <p:spPr>
          <a:xfrm rot="2700000">
            <a:off x="647725" y="1040262"/>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TextBox 98">
            <a:extLst>
              <a:ext uri="{FF2B5EF4-FFF2-40B4-BE49-F238E27FC236}">
                <a16:creationId xmlns:a16="http://schemas.microsoft.com/office/drawing/2014/main" xmlns="" id="{ABF3276E-0202-A5B9-A614-CE18E87A2AC0}"/>
              </a:ext>
            </a:extLst>
          </p:cNvPr>
          <p:cNvSpPr txBox="1"/>
          <p:nvPr/>
        </p:nvSpPr>
        <p:spPr>
          <a:xfrm>
            <a:off x="716313" y="1133806"/>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11" name="Rectangle 10">
            <a:extLst>
              <a:ext uri="{FF2B5EF4-FFF2-40B4-BE49-F238E27FC236}">
                <a16:creationId xmlns:a16="http://schemas.microsoft.com/office/drawing/2014/main" xmlns="" id="{23D3D4D0-FEEE-A386-23AD-4E003BCC86CE}"/>
              </a:ext>
            </a:extLst>
          </p:cNvPr>
          <p:cNvSpPr/>
          <p:nvPr/>
        </p:nvSpPr>
        <p:spPr>
          <a:xfrm>
            <a:off x="1535074" y="1807249"/>
            <a:ext cx="6166432" cy="369332"/>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algn="just" fontAlgn="auto">
              <a:spcBef>
                <a:spcPts val="600"/>
              </a:spcBef>
              <a:spcAft>
                <a:spcPts val="0"/>
              </a:spcAft>
              <a:defRPr/>
            </a:pPr>
            <a:r>
              <a:rPr lang="nl-NL" altLang="en-US" b="1" dirty="0">
                <a:latin typeface="Times New Roman" panose="02020603050405020304" pitchFamily="18" charset="0"/>
                <a:cs typeface="Times New Roman" panose="02020603050405020304" pitchFamily="18" charset="0"/>
                <a:sym typeface="Wingdings" pitchFamily="2" charset="2"/>
              </a:rPr>
              <a:t>a) TSCĐ hình thành từ mua </a:t>
            </a:r>
            <a:r>
              <a:rPr lang="nl-NL" altLang="en-US" b="1" dirty="0" err="1">
                <a:latin typeface="Times New Roman" panose="02020603050405020304" pitchFamily="18" charset="0"/>
                <a:cs typeface="Times New Roman" panose="02020603050405020304" pitchFamily="18" charset="0"/>
                <a:sym typeface="Wingdings" pitchFamily="2" charset="2"/>
              </a:rPr>
              <a:t>sắm</a:t>
            </a:r>
            <a:r>
              <a:rPr lang="nl-NL" altLang="en-US" b="1" dirty="0">
                <a:latin typeface="Times New Roman" panose="02020603050405020304" pitchFamily="18" charset="0"/>
                <a:cs typeface="Times New Roman" panose="02020603050405020304" pitchFamily="18" charset="0"/>
                <a:sym typeface="Wingdings" pitchFamily="2" charset="2"/>
              </a:rPr>
              <a:t> : </a:t>
            </a:r>
            <a:r>
              <a:rPr lang="en-US" sz="1800" dirty="0">
                <a:latin typeface="Times New Roman" pitchFamily="18" charset="0"/>
                <a:cs typeface="Times New Roman" pitchFamily="18" charset="0"/>
              </a:rPr>
              <a:t>K1 Đ6 TT23/2023/TT-BTC</a:t>
            </a:r>
            <a:endParaRPr lang="nl-NL" altLang="en-US" b="1" dirty="0">
              <a:latin typeface="Times New Roman" panose="02020603050405020304" pitchFamily="18" charset="0"/>
              <a:cs typeface="Times New Roman" panose="02020603050405020304" pitchFamily="18" charset="0"/>
              <a:sym typeface="Wingdings" pitchFamily="2" charset="2"/>
            </a:endParaRPr>
          </a:p>
        </p:txBody>
      </p:sp>
      <p:pic>
        <p:nvPicPr>
          <p:cNvPr id="12" name="Picture 7">
            <a:extLst>
              <a:ext uri="{FF2B5EF4-FFF2-40B4-BE49-F238E27FC236}">
                <a16:creationId xmlns:a16="http://schemas.microsoft.com/office/drawing/2014/main" xmlns="" id="{1DD7BC2C-A0D9-5BE8-1140-221D47787E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598" y="2301979"/>
            <a:ext cx="11055457" cy="1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a:extLst>
              <a:ext uri="{FF2B5EF4-FFF2-40B4-BE49-F238E27FC236}">
                <a16:creationId xmlns:a16="http://schemas.microsoft.com/office/drawing/2014/main" xmlns="" id="{D105A403-5B62-45B0-4F05-3A83F0DE3CE1}"/>
              </a:ext>
            </a:extLst>
          </p:cNvPr>
          <p:cNvSpPr>
            <a:spLocks noChangeArrowheads="1"/>
          </p:cNvSpPr>
          <p:nvPr/>
        </p:nvSpPr>
        <p:spPr bwMode="auto">
          <a:xfrm>
            <a:off x="359049" y="4290567"/>
            <a:ext cx="11637687" cy="2585323"/>
          </a:xfrm>
          <a:prstGeom prst="rect">
            <a:avLst/>
          </a:prstGeom>
          <a:solidFill>
            <a:schemeClr val="bg1">
              <a:lumMod val="95000"/>
            </a:schemeClr>
          </a:solidFill>
          <a:ln>
            <a:no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x-none" i="1" dirty="0">
                <a:latin typeface="Times New Roman" panose="02020603050405020304" pitchFamily="18" charset="0"/>
                <a:cs typeface="Times New Roman" panose="02020603050405020304" pitchFamily="18" charset="0"/>
              </a:rPr>
              <a:t>Trong đó:</a:t>
            </a:r>
            <a:endParaRPr lang="en-US" altLang="x-none" i="1" dirty="0">
              <a:latin typeface="Times New Roman" panose="02020603050405020304" pitchFamily="18" charset="0"/>
              <a:cs typeface="Times New Roman" panose="02020603050405020304" pitchFamily="18" charset="0"/>
            </a:endParaRPr>
          </a:p>
          <a:p>
            <a:r>
              <a:rPr lang="vi-VN" altLang="x-none" i="1" dirty="0">
                <a:latin typeface="Times New Roman" panose="02020603050405020304" pitchFamily="18" charset="0"/>
                <a:cs typeface="Times New Roman" panose="02020603050405020304" pitchFamily="18" charset="0"/>
              </a:rPr>
              <a:t>a) Các khoản chiết khấu thương mại hoặc giảm gi</a:t>
            </a:r>
            <a:r>
              <a:rPr lang="en-US" altLang="x-none" i="1" dirty="0" err="1">
                <a:latin typeface="Times New Roman" panose="02020603050405020304" pitchFamily="18" charset="0"/>
                <a:cs typeface="Times New Roman" panose="02020603050405020304" pitchFamily="18" charset="0"/>
              </a:rPr>
              <a:t>á</a:t>
            </a:r>
            <a:r>
              <a:rPr lang="vi-VN" altLang="x-none" i="1" dirty="0">
                <a:latin typeface="Times New Roman" panose="02020603050405020304" pitchFamily="18" charset="0"/>
                <a:cs typeface="Times New Roman" panose="02020603050405020304" pitchFamily="18" charset="0"/>
              </a:rPr>
              <a:t> hoặc phạt người bán (nếu có) được trừ vào giá trị ghi trên hóa đơn chỉ được áp dụng trong trường hợp giá trị ghi trên hóa đơn bao gồm cả các khoản chi</a:t>
            </a:r>
            <a:r>
              <a:rPr lang="en-US" altLang="x-none" i="1" dirty="0" err="1">
                <a:latin typeface="Times New Roman" panose="02020603050405020304" pitchFamily="18" charset="0"/>
                <a:cs typeface="Times New Roman" panose="02020603050405020304" pitchFamily="18" charset="0"/>
              </a:rPr>
              <a:t>ế</a:t>
            </a:r>
            <a:r>
              <a:rPr lang="vi-VN" altLang="x-none" i="1" dirty="0">
                <a:latin typeface="Times New Roman" panose="02020603050405020304" pitchFamily="18" charset="0"/>
                <a:cs typeface="Times New Roman" panose="02020603050405020304" pitchFamily="18" charset="0"/>
              </a:rPr>
              <a:t>t kh</a:t>
            </a:r>
            <a:r>
              <a:rPr lang="en-US" altLang="x-none" i="1" dirty="0" err="1">
                <a:latin typeface="Times New Roman" panose="02020603050405020304" pitchFamily="18" charset="0"/>
                <a:cs typeface="Times New Roman" panose="02020603050405020304" pitchFamily="18" charset="0"/>
              </a:rPr>
              <a:t>ấ</a:t>
            </a:r>
            <a:r>
              <a:rPr lang="vi-VN" altLang="x-none" i="1" dirty="0">
                <a:latin typeface="Times New Roman" panose="02020603050405020304" pitchFamily="18" charset="0"/>
                <a:cs typeface="Times New Roman" panose="02020603050405020304" pitchFamily="18" charset="0"/>
              </a:rPr>
              <a:t>u thương mại hoặc giảm giá hoặc phạt người bán.</a:t>
            </a:r>
            <a:endParaRPr lang="en-US" altLang="x-none" i="1" dirty="0">
              <a:latin typeface="Times New Roman" panose="02020603050405020304" pitchFamily="18" charset="0"/>
              <a:cs typeface="Times New Roman" panose="02020603050405020304" pitchFamily="18" charset="0"/>
            </a:endParaRPr>
          </a:p>
          <a:p>
            <a:r>
              <a:rPr lang="vi-VN" altLang="x-none" i="1" dirty="0">
                <a:latin typeface="Times New Roman" panose="02020603050405020304" pitchFamily="18" charset="0"/>
                <a:cs typeface="Times New Roman" panose="02020603050405020304" pitchFamily="18" charset="0"/>
              </a:rPr>
              <a:t>b) Chi phí khác (nếu c</a:t>
            </a:r>
            <a:r>
              <a:rPr lang="en-US" altLang="x-none" i="1" dirty="0" err="1">
                <a:latin typeface="Times New Roman" panose="02020603050405020304" pitchFamily="18" charset="0"/>
                <a:cs typeface="Times New Roman" panose="02020603050405020304" pitchFamily="18" charset="0"/>
              </a:rPr>
              <a:t>ó</a:t>
            </a:r>
            <a:r>
              <a:rPr lang="vi-VN" altLang="x-none" i="1" dirty="0">
                <a:latin typeface="Times New Roman" panose="02020603050405020304" pitchFamily="18" charset="0"/>
                <a:cs typeface="Times New Roman" panose="02020603050405020304" pitchFamily="18" charset="0"/>
              </a:rPr>
              <a:t>) là các chi phí hợp lý liên quan trực tiếp đến việc mua s</a:t>
            </a:r>
            <a:r>
              <a:rPr lang="en-US" altLang="x-none" i="1" dirty="0" err="1">
                <a:latin typeface="Times New Roman" panose="02020603050405020304" pitchFamily="18" charset="0"/>
                <a:cs typeface="Times New Roman" panose="02020603050405020304" pitchFamily="18" charset="0"/>
              </a:rPr>
              <a:t>ắ</a:t>
            </a:r>
            <a:r>
              <a:rPr lang="vi-VN" altLang="x-none" i="1" dirty="0">
                <a:latin typeface="Times New Roman" panose="02020603050405020304" pitchFamily="18" charset="0"/>
                <a:cs typeface="Times New Roman" panose="02020603050405020304" pitchFamily="18" charset="0"/>
              </a:rPr>
              <a:t>m tài sản cố định mà cơ quan, tổ chức, đơn vị, doanh nghiệp đã chi ra tính đến thời điểm đưa tài sản cố định vào sử dụng (bao gồm cả chi phí cho đấu thầu được bù đắp từ nguồn kinh phí không phải từ khoản thu từ hoạt động đấu thầu theo quy định của ph</a:t>
            </a:r>
            <a:r>
              <a:rPr lang="en-US" altLang="x-none" i="1" dirty="0" err="1">
                <a:latin typeface="Times New Roman" panose="02020603050405020304" pitchFamily="18" charset="0"/>
                <a:cs typeface="Times New Roman" panose="02020603050405020304" pitchFamily="18" charset="0"/>
              </a:rPr>
              <a:t>á</a:t>
            </a:r>
            <a:r>
              <a:rPr lang="vi-VN" altLang="x-none" i="1" dirty="0">
                <a:latin typeface="Times New Roman" panose="02020603050405020304" pitchFamily="18" charset="0"/>
                <a:cs typeface="Times New Roman" panose="02020603050405020304" pitchFamily="18" charset="0"/>
              </a:rPr>
              <a:t>p luật). Trường hợp phát sinh chi phí chung cho nhiều tài sản cố định thì cơ quan, tổ chức, đơn vị, doanh nghiệp thực hiện phân b</a:t>
            </a:r>
            <a:r>
              <a:rPr lang="en-US" altLang="x-none" i="1" dirty="0" err="1">
                <a:latin typeface="Times New Roman" panose="02020603050405020304" pitchFamily="18" charset="0"/>
                <a:cs typeface="Times New Roman" panose="02020603050405020304" pitchFamily="18" charset="0"/>
              </a:rPr>
              <a:t>ổ</a:t>
            </a:r>
            <a:r>
              <a:rPr lang="vi-VN" altLang="x-none" i="1" dirty="0">
                <a:latin typeface="Times New Roman" panose="02020603050405020304" pitchFamily="18" charset="0"/>
                <a:cs typeface="Times New Roman" panose="02020603050405020304" pitchFamily="18" charset="0"/>
              </a:rPr>
              <a:t> chi phí cho từng TSCĐ theo tiêu chí cho phù hợp (như: số lượng, giá trị ghi trên hóa đơn của tài sản cố định phát sinh chi phí chung...).</a:t>
            </a:r>
          </a:p>
        </p:txBody>
      </p:sp>
    </p:spTree>
    <p:extLst>
      <p:ext uri="{BB962C8B-B14F-4D97-AF65-F5344CB8AC3E}">
        <p14:creationId xmlns:p14="http://schemas.microsoft.com/office/powerpoint/2010/main" val="2764418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0AB45F-3E1F-E50D-9BB2-08BACE2BFA1F}"/>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A972F9E5-DC9D-0A5C-C7FE-4F8E60E4CFD7}"/>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9CE39731-607C-760D-D384-D2430444055D}"/>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CB764E3A-A9DB-2E30-9FFD-BBB98716D4FB}"/>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B352A2A5-BCEC-2E36-6B6F-04B76D4A15FF}"/>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FF6C0BC5-475C-95BC-3096-6E93D8195133}"/>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9FD79532-907A-44BC-F2D0-E6B8A0821A5C}"/>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214F2551-9C29-B35F-7E69-2C1B6D530DBE}"/>
              </a:ext>
            </a:extLst>
          </p:cNvPr>
          <p:cNvSpPr/>
          <p:nvPr/>
        </p:nvSpPr>
        <p:spPr>
          <a:xfrm>
            <a:off x="1300391" y="1035196"/>
            <a:ext cx="970771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97" name="Rounded Rectangle 85">
            <a:extLst>
              <a:ext uri="{FF2B5EF4-FFF2-40B4-BE49-F238E27FC236}">
                <a16:creationId xmlns:a16="http://schemas.microsoft.com/office/drawing/2014/main" xmlns="" id="{94042A48-C6DA-7BA8-485C-75E1B5E8DE15}"/>
              </a:ext>
            </a:extLst>
          </p:cNvPr>
          <p:cNvSpPr/>
          <p:nvPr/>
        </p:nvSpPr>
        <p:spPr>
          <a:xfrm rot="2700000">
            <a:off x="873803" y="982381"/>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Rounded Rectangle 86">
            <a:extLst>
              <a:ext uri="{FF2B5EF4-FFF2-40B4-BE49-F238E27FC236}">
                <a16:creationId xmlns:a16="http://schemas.microsoft.com/office/drawing/2014/main" xmlns="" id="{6C71E9EF-205C-2998-5760-EA10551570CF}"/>
              </a:ext>
            </a:extLst>
          </p:cNvPr>
          <p:cNvSpPr/>
          <p:nvPr/>
        </p:nvSpPr>
        <p:spPr>
          <a:xfrm rot="2700000">
            <a:off x="705601" y="982387"/>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TextBox 98">
            <a:extLst>
              <a:ext uri="{FF2B5EF4-FFF2-40B4-BE49-F238E27FC236}">
                <a16:creationId xmlns:a16="http://schemas.microsoft.com/office/drawing/2014/main" xmlns="" id="{E792FE8E-FEBB-13C9-3C92-7A21DF6590AA}"/>
              </a:ext>
            </a:extLst>
          </p:cNvPr>
          <p:cNvSpPr txBox="1"/>
          <p:nvPr/>
        </p:nvSpPr>
        <p:spPr>
          <a:xfrm>
            <a:off x="774189" y="1075931"/>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3" name="Rectangle 2">
            <a:extLst>
              <a:ext uri="{FF2B5EF4-FFF2-40B4-BE49-F238E27FC236}">
                <a16:creationId xmlns:a16="http://schemas.microsoft.com/office/drawing/2014/main" xmlns="" id="{655A823F-4B85-5F4B-F9C9-26669BCB2700}"/>
              </a:ext>
            </a:extLst>
          </p:cNvPr>
          <p:cNvSpPr/>
          <p:nvPr/>
        </p:nvSpPr>
        <p:spPr>
          <a:xfrm>
            <a:off x="1592950" y="1730652"/>
            <a:ext cx="7655557" cy="40011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algn="just" fontAlgn="auto">
              <a:spcBef>
                <a:spcPts val="600"/>
              </a:spcBef>
              <a:spcAft>
                <a:spcPts val="0"/>
              </a:spcAft>
              <a:defRPr/>
            </a:pPr>
            <a:r>
              <a:rPr lang="nl-NL" altLang="en-US" sz="2000" b="1" dirty="0">
                <a:latin typeface="Times New Roman" panose="02020603050405020304" pitchFamily="18" charset="0"/>
                <a:cs typeface="Times New Roman" panose="02020603050405020304" pitchFamily="18" charset="0"/>
                <a:sym typeface="Wingdings" pitchFamily="2" charset="2"/>
              </a:rPr>
              <a:t>b) TSCĐ hình thành </a:t>
            </a:r>
            <a:r>
              <a:rPr lang="nl-NL" altLang="en-US" sz="2000" b="1" dirty="0" err="1">
                <a:latin typeface="Times New Roman" panose="02020603050405020304" pitchFamily="18" charset="0"/>
                <a:cs typeface="Times New Roman" panose="02020603050405020304" pitchFamily="18" charset="0"/>
                <a:sym typeface="Wingdings" pitchFamily="2" charset="2"/>
              </a:rPr>
              <a:t>từ</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đầu</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tư</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xây</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dựng</a:t>
            </a:r>
            <a:r>
              <a:rPr lang="nl-NL" altLang="en-US" sz="2000" b="1" dirty="0">
                <a:latin typeface="Times New Roman" panose="02020603050405020304" pitchFamily="18" charset="0"/>
                <a:cs typeface="Times New Roman" panose="02020603050405020304" pitchFamily="18" charset="0"/>
                <a:sym typeface="Wingdings" pitchFamily="2" charset="2"/>
              </a:rPr>
              <a:t> : </a:t>
            </a:r>
            <a:r>
              <a:rPr lang="en-US" sz="2000" dirty="0">
                <a:latin typeface="Times New Roman" pitchFamily="18" charset="0"/>
                <a:cs typeface="Times New Roman" pitchFamily="18" charset="0"/>
              </a:rPr>
              <a:t>K2 Đ6 TT23/2023/TT-BTC</a:t>
            </a:r>
            <a:endParaRPr lang="nl-NL" altLang="en-US" sz="2000" b="1" dirty="0">
              <a:latin typeface="Times New Roman" panose="02020603050405020304" pitchFamily="18" charset="0"/>
              <a:cs typeface="Times New Roman" panose="02020603050405020304" pitchFamily="18" charset="0"/>
              <a:sym typeface="Wingdings" pitchFamily="2" charset="2"/>
            </a:endParaRPr>
          </a:p>
        </p:txBody>
      </p:sp>
      <p:sp>
        <p:nvSpPr>
          <p:cNvPr id="10" name="Rectangle 14">
            <a:extLst>
              <a:ext uri="{FF2B5EF4-FFF2-40B4-BE49-F238E27FC236}">
                <a16:creationId xmlns:a16="http://schemas.microsoft.com/office/drawing/2014/main" xmlns="" id="{41FFEA15-9317-3BE1-F9AD-5DF8580F077A}"/>
              </a:ext>
            </a:extLst>
          </p:cNvPr>
          <p:cNvSpPr>
            <a:spLocks noChangeArrowheads="1"/>
          </p:cNvSpPr>
          <p:nvPr/>
        </p:nvSpPr>
        <p:spPr bwMode="auto">
          <a:xfrm>
            <a:off x="1300391" y="2257754"/>
            <a:ext cx="976815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x-none" sz="2000" b="1" u="sng" dirty="0" err="1">
                <a:latin typeface="Times New Roman" panose="02020603050405020304" pitchFamily="18" charset="0"/>
                <a:cs typeface="Times New Roman" panose="02020603050405020304" pitchFamily="18" charset="0"/>
              </a:rPr>
              <a:t>Nguyên</a:t>
            </a:r>
            <a:r>
              <a:rPr lang="en-US" altLang="x-none" sz="2000" b="1" u="sng" dirty="0">
                <a:latin typeface="Times New Roman" panose="02020603050405020304" pitchFamily="18" charset="0"/>
                <a:cs typeface="Times New Roman" panose="02020603050405020304" pitchFamily="18" charset="0"/>
              </a:rPr>
              <a:t> </a:t>
            </a:r>
            <a:r>
              <a:rPr lang="en-US" altLang="x-none" sz="2000" b="1" u="sng" dirty="0" err="1">
                <a:latin typeface="Times New Roman" panose="02020603050405020304" pitchFamily="18" charset="0"/>
                <a:cs typeface="Times New Roman" panose="02020603050405020304" pitchFamily="18" charset="0"/>
              </a:rPr>
              <a:t>giá</a:t>
            </a:r>
            <a:r>
              <a:rPr lang="en-US"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là</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giá</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trị</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quyết</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toán</a:t>
            </a:r>
            <a:r>
              <a:rPr lang="nl-NL" altLang="x-none" sz="2000" b="1" u="sng"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được</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cơ</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quan</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người</a:t>
            </a:r>
            <a:r>
              <a:rPr lang="nl-NL" altLang="x-none" sz="2000" dirty="0">
                <a:latin typeface="Times New Roman" panose="02020603050405020304" pitchFamily="18" charset="0"/>
                <a:cs typeface="Times New Roman" panose="02020603050405020304" pitchFamily="18" charset="0"/>
              </a:rPr>
              <a:t> có </a:t>
            </a:r>
            <a:r>
              <a:rPr lang="nl-NL" altLang="x-none" sz="2000" dirty="0" err="1">
                <a:latin typeface="Times New Roman" panose="02020603050405020304" pitchFamily="18" charset="0"/>
                <a:cs typeface="Times New Roman" panose="02020603050405020304" pitchFamily="18" charset="0"/>
              </a:rPr>
              <a:t>thẩm</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quyền</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phê</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duyệt</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theo</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quy</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định</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của</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pháp</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luật</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về</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đầu</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tư</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xây</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dựng</a:t>
            </a:r>
            <a:r>
              <a:rPr lang="nl-NL" altLang="x-none" sz="2000" dirty="0">
                <a:latin typeface="Times New Roman" panose="02020603050405020304" pitchFamily="18" charset="0"/>
                <a:cs typeface="Times New Roman" panose="02020603050405020304" pitchFamily="18" charset="0"/>
              </a:rPr>
              <a:t>. </a:t>
            </a:r>
            <a:endParaRPr lang="en-US" altLang="x-none" sz="2000" dirty="0">
              <a:latin typeface="Calibri" panose="020F0502020204030204" pitchFamily="34" charset="0"/>
            </a:endParaRPr>
          </a:p>
        </p:txBody>
      </p:sp>
      <p:sp>
        <p:nvSpPr>
          <p:cNvPr id="11" name="Rectangle 10">
            <a:extLst>
              <a:ext uri="{FF2B5EF4-FFF2-40B4-BE49-F238E27FC236}">
                <a16:creationId xmlns:a16="http://schemas.microsoft.com/office/drawing/2014/main" xmlns="" id="{3B868F02-6688-3F28-6631-ABD3A76CFDF1}"/>
              </a:ext>
            </a:extLst>
          </p:cNvPr>
          <p:cNvSpPr/>
          <p:nvPr/>
        </p:nvSpPr>
        <p:spPr>
          <a:xfrm>
            <a:off x="479090" y="3128176"/>
            <a:ext cx="3513137" cy="400110"/>
          </a:xfrm>
          <a:prstGeom prst="rect">
            <a:avLst/>
          </a:prstGeom>
          <a:solidFill>
            <a:schemeClr val="tx1">
              <a:lumMod val="65000"/>
              <a:lumOff val="35000"/>
            </a:schemeClr>
          </a:solidFill>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nl-NL" sz="2000" b="1" dirty="0">
                <a:solidFill>
                  <a:schemeClr val="bg1"/>
                </a:solidFill>
                <a:latin typeface="Times New Roman" pitchFamily="18" charset="0"/>
                <a:cs typeface="Times New Roman" pitchFamily="18" charset="0"/>
              </a:rPr>
              <a:t>Một số trường hợp đặc biệt:</a:t>
            </a:r>
            <a:endParaRPr lang="en-US" sz="2000" dirty="0">
              <a:solidFill>
                <a:schemeClr val="bg1"/>
              </a:solidFill>
            </a:endParaRPr>
          </a:p>
        </p:txBody>
      </p:sp>
      <p:sp>
        <p:nvSpPr>
          <p:cNvPr id="12" name="Rectangle 17">
            <a:extLst>
              <a:ext uri="{FF2B5EF4-FFF2-40B4-BE49-F238E27FC236}">
                <a16:creationId xmlns:a16="http://schemas.microsoft.com/office/drawing/2014/main" xmlns="" id="{F5630666-A516-0A8C-CB2B-364545919C68}"/>
              </a:ext>
            </a:extLst>
          </p:cNvPr>
          <p:cNvSpPr>
            <a:spLocks noChangeArrowheads="1"/>
          </p:cNvSpPr>
          <p:nvPr/>
        </p:nvSpPr>
        <p:spPr bwMode="auto">
          <a:xfrm>
            <a:off x="413847" y="3592954"/>
            <a:ext cx="11405623" cy="3247043"/>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nl-NL" altLang="en-US" sz="2000" b="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TS </a:t>
            </a:r>
            <a:r>
              <a:rPr lang="nl-NL" altLang="en-US" sz="2000" dirty="0" err="1">
                <a:latin typeface="Times New Roman" panose="02020603050405020304" pitchFamily="18" charset="0"/>
                <a:cs typeface="Times New Roman" panose="02020603050405020304" pitchFamily="18" charset="0"/>
              </a:rPr>
              <a:t>đã</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nghiệm</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thu</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đưa</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vào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sử</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dụng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nhưng</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chưa</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phê</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duyệt</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quyết</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toán</a:t>
            </a:r>
            <a:r>
              <a:rPr lang="nl-NL" altLang="en-US" sz="2000" b="1" u="sng"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thì</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xác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định</a:t>
            </a:r>
            <a:r>
              <a:rPr lang="nl-NL" altLang="en-US" sz="2000" dirty="0">
                <a:latin typeface="Times New Roman" panose="02020603050405020304" pitchFamily="18" charset="0"/>
                <a:cs typeface="Times New Roman" panose="02020603050405020304" pitchFamily="18" charset="0"/>
              </a:rPr>
              <a:t> NG </a:t>
            </a:r>
            <a:r>
              <a:rPr lang="vi-VN" sz="2000" dirty="0">
                <a:latin typeface="Times New Roman" panose="02020603050405020304" pitchFamily="18" charset="0"/>
                <a:cs typeface="Times New Roman" panose="02020603050405020304" pitchFamily="18" charset="0"/>
              </a:rPr>
              <a:t>theo thứ tự ưu tiên sau: </a:t>
            </a:r>
            <a:r>
              <a:rPr lang="vi-VN" sz="2000" b="1" dirty="0">
                <a:latin typeface="Times New Roman" panose="02020603050405020304" pitchFamily="18" charset="0"/>
                <a:cs typeface="Times New Roman" panose="02020603050405020304" pitchFamily="18" charset="0"/>
              </a:rPr>
              <a:t>(1)</a:t>
            </a:r>
            <a:r>
              <a:rPr lang="vi-VN" sz="2000" dirty="0">
                <a:latin typeface="Times New Roman" panose="02020603050405020304" pitchFamily="18" charset="0"/>
                <a:cs typeface="Times New Roman" panose="02020603050405020304" pitchFamily="18" charset="0"/>
              </a:rPr>
              <a:t> Giá trị đề nghị quyết toán; </a:t>
            </a:r>
            <a:r>
              <a:rPr lang="vi-VN" sz="2000" b="1" dirty="0">
                <a:latin typeface="Times New Roman" panose="02020603050405020304" pitchFamily="18" charset="0"/>
                <a:cs typeface="Times New Roman" panose="02020603050405020304" pitchFamily="18" charset="0"/>
              </a:rPr>
              <a:t>(2)</a:t>
            </a:r>
            <a:r>
              <a:rPr lang="vi-VN" sz="2000" dirty="0">
                <a:latin typeface="Times New Roman" panose="02020603050405020304" pitchFamily="18" charset="0"/>
                <a:cs typeface="Times New Roman" panose="02020603050405020304" pitchFamily="18" charset="0"/>
              </a:rPr>
              <a:t> Giá trị xác định theo Biên bản nghiệm thu A-B; </a:t>
            </a:r>
            <a:r>
              <a:rPr lang="vi-VN" sz="2000" b="1" dirty="0">
                <a:latin typeface="Times New Roman" panose="02020603050405020304" pitchFamily="18" charset="0"/>
                <a:cs typeface="Times New Roman" panose="02020603050405020304" pitchFamily="18" charset="0"/>
              </a:rPr>
              <a:t>(3)</a:t>
            </a:r>
            <a:r>
              <a:rPr lang="vi-VN" sz="2000" dirty="0">
                <a:latin typeface="Times New Roman" panose="02020603050405020304" pitchFamily="18" charset="0"/>
                <a:cs typeface="Times New Roman" panose="02020603050405020304" pitchFamily="18" charset="0"/>
              </a:rPr>
              <a:t> Giá trị tổng mức đầu tư hoặc dự toán dự án được phê duyệt hoặc dự toán dự án được điều chỉnh lần gần nhất (trong trường hợp dự toán dự án được điều chỉnh).</a:t>
            </a:r>
          </a:p>
          <a:p>
            <a:pPr algn="just" eaLnBrk="1" hangingPunct="1"/>
            <a:r>
              <a:rPr lang="nl-NL" altLang="en-US" sz="2000" b="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D</a:t>
            </a:r>
            <a:r>
              <a:rPr lang="nl-NL" altLang="en-US" sz="2000" dirty="0" err="1">
                <a:latin typeface="Times New Roman" panose="02020603050405020304" pitchFamily="18" charset="0"/>
                <a:cs typeface="Times New Roman" panose="02020603050405020304" pitchFamily="18" charset="0"/>
              </a:rPr>
              <a:t>ự</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án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bao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gồm</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nhiều</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hạng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mục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tài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sản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đối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tượng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ghi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sổ</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kế</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toán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khác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nhau</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nhưng</a:t>
            </a:r>
            <a:r>
              <a:rPr lang="nl-NL" altLang="en-US" sz="2000" b="1" u="sng" dirty="0">
                <a:latin typeface="Times New Roman" panose="02020603050405020304" pitchFamily="18" charset="0"/>
                <a:cs typeface="Times New Roman" panose="02020603050405020304" pitchFamily="18" charset="0"/>
              </a:rPr>
              <a:t> </a:t>
            </a:r>
            <a:r>
              <a:rPr lang="vi-VN" altLang="en-US" sz="2000" b="1" u="sng" dirty="0">
                <a:latin typeface="Times New Roman" panose="02020603050405020304" pitchFamily="18" charset="0"/>
                <a:cs typeface="Times New Roman" panose="02020603050405020304" pitchFamily="18" charset="0"/>
              </a:rPr>
              <a:t>không </a:t>
            </a:r>
            <a:r>
              <a:rPr lang="nl-NL" altLang="en-US" sz="2000" b="1" u="sng" dirty="0" err="1">
                <a:latin typeface="Times New Roman" panose="02020603050405020304" pitchFamily="18" charset="0"/>
                <a:cs typeface="Times New Roman" panose="02020603050405020304" pitchFamily="18" charset="0"/>
              </a:rPr>
              <a:t>quyết</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toán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riêng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cho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từng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hạng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mục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tài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sản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thì</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thực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hiện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phân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bổ</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giá</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trị</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dự</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toán</a:t>
            </a:r>
            <a:r>
              <a:rPr lang="nl-NL" altLang="en-US" sz="2000" dirty="0">
                <a:latin typeface="Times New Roman" panose="02020603050405020304" pitchFamily="18" charset="0"/>
                <a:cs typeface="Times New Roman" panose="02020603050405020304" pitchFamily="18" charset="0"/>
              </a:rPr>
              <a:t>/</a:t>
            </a:r>
            <a:r>
              <a:rPr lang="nl-NL" altLang="en-US" sz="2000" dirty="0" err="1">
                <a:latin typeface="Times New Roman" panose="02020603050405020304" pitchFamily="18" charset="0"/>
                <a:cs typeface="Times New Roman" panose="02020603050405020304" pitchFamily="18" charset="0"/>
              </a:rPr>
              <a:t>giá</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trị</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quyết</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toán</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cho</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từng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hạng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mục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tài</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sản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để</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xác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định</a:t>
            </a:r>
            <a:r>
              <a:rPr lang="nl-NL" altLang="en-US" sz="2000" b="1" u="sng" dirty="0">
                <a:latin typeface="Times New Roman" panose="02020603050405020304" pitchFamily="18" charset="0"/>
                <a:cs typeface="Times New Roman" panose="02020603050405020304" pitchFamily="18" charset="0"/>
              </a:rPr>
              <a:t> NG </a:t>
            </a:r>
            <a:r>
              <a:rPr lang="nl-NL" altLang="en-US" sz="2000" b="1" u="sng" dirty="0" err="1">
                <a:latin typeface="Times New Roman" panose="02020603050405020304" pitchFamily="18" charset="0"/>
                <a:cs typeface="Times New Roman" panose="02020603050405020304" pitchFamily="18" charset="0"/>
              </a:rPr>
              <a:t>cho</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từng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hạng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mục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tài</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sản</a:t>
            </a:r>
            <a:r>
              <a:rPr lang="nl-NL" altLang="en-US" sz="2000" b="1" u="sng"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theo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tiêu</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chí</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cho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phù</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hợp</a:t>
            </a:r>
            <a:r>
              <a:rPr lang="nl-NL" altLang="en-US" sz="2000" dirty="0">
                <a:latin typeface="Times New Roman" panose="02020603050405020304" pitchFamily="18" charset="0"/>
                <a:cs typeface="Times New Roman" panose="02020603050405020304" pitchFamily="18" charset="0"/>
              </a:rPr>
              <a:t>.</a:t>
            </a:r>
          </a:p>
          <a:p>
            <a:pPr algn="just" eaLnBrk="1" hangingPunct="1"/>
            <a:r>
              <a:rPr lang="en-US" altLang="x-none" sz="2000" dirty="0">
                <a:latin typeface="Times New Roman" panose="02020603050405020304" pitchFamily="18" charset="0"/>
                <a:cs typeface="Times New Roman" panose="02020603050405020304" pitchFamily="18" charset="0"/>
              </a:rPr>
              <a:t>+ </a:t>
            </a:r>
            <a:r>
              <a:rPr lang="vi-VN" altLang="x-none" sz="2000" dirty="0">
                <a:latin typeface="Times New Roman" panose="02020603050405020304" pitchFamily="18" charset="0"/>
                <a:cs typeface="Times New Roman" panose="02020603050405020304" pitchFamily="18" charset="0"/>
              </a:rPr>
              <a:t>D</a:t>
            </a:r>
            <a:r>
              <a:rPr lang="nl-NL" altLang="x-none" sz="2000" dirty="0" err="1">
                <a:latin typeface="Times New Roman" panose="02020603050405020304" pitchFamily="18" charset="0"/>
                <a:cs typeface="Times New Roman" panose="02020603050405020304" pitchFamily="18" charset="0"/>
              </a:rPr>
              <a:t>ự</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án</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bao</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gồm</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nhiều</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hạng</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mục</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tài</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sản</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đối</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tượng</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ghi</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sổ</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kế</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toán</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khác</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nhau</a:t>
            </a:r>
            <a:r>
              <a:rPr lang="vi-VN" altLang="x-none" sz="2000" dirty="0">
                <a:latin typeface="Times New Roman" panose="02020603050405020304" pitchFamily="18" charset="0"/>
                <a:cs typeface="Times New Roman" panose="02020603050405020304" pitchFamily="18" charset="0"/>
              </a:rPr>
              <a:t> mà </a:t>
            </a:r>
            <a:r>
              <a:rPr lang="vi-VN" altLang="x-none" sz="2000" b="1" u="sng" dirty="0">
                <a:latin typeface="Times New Roman" panose="02020603050405020304" pitchFamily="18" charset="0"/>
                <a:cs typeface="Times New Roman" panose="02020603050405020304" pitchFamily="18" charset="0"/>
              </a:rPr>
              <a:t>được đầu tư, nghiệm thu theo từng hạng mục, tài sản</a:t>
            </a:r>
            <a:r>
              <a:rPr lang="vi-VN" altLang="x-none" sz="2000" dirty="0">
                <a:latin typeface="Times New Roman" panose="02020603050405020304" pitchFamily="18" charset="0"/>
                <a:cs typeface="Times New Roman" panose="02020603050405020304" pitchFamily="18" charset="0"/>
              </a:rPr>
              <a:t> thì </a:t>
            </a:r>
            <a:r>
              <a:rPr lang="nl-NL" altLang="x-none" sz="2000" dirty="0" err="1">
                <a:latin typeface="Times New Roman" panose="02020603050405020304" pitchFamily="18" charset="0"/>
                <a:cs typeface="Times New Roman" panose="02020603050405020304" pitchFamily="18" charset="0"/>
              </a:rPr>
              <a:t>hạng</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mục</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tài</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sản</a:t>
            </a:r>
            <a:r>
              <a:rPr lang="nl-NL" altLang="x-none" sz="2000" dirty="0">
                <a:latin typeface="Times New Roman" panose="02020603050405020304" pitchFamily="18" charset="0"/>
                <a:cs typeface="Times New Roman" panose="02020603050405020304" pitchFamily="18" charset="0"/>
              </a:rPr>
              <a:t> </a:t>
            </a:r>
            <a:r>
              <a:rPr lang="vi-VN" altLang="x-none" sz="2000" dirty="0">
                <a:latin typeface="Times New Roman" panose="02020603050405020304" pitchFamily="18" charset="0"/>
                <a:cs typeface="Times New Roman" panose="02020603050405020304" pitchFamily="18" charset="0"/>
              </a:rPr>
              <a:t>nào </a:t>
            </a:r>
            <a:r>
              <a:rPr lang="nl-NL" altLang="x-none" sz="2000" b="1" u="sng" dirty="0" err="1">
                <a:latin typeface="Times New Roman" panose="02020603050405020304" pitchFamily="18" charset="0"/>
                <a:cs typeface="Times New Roman" panose="02020603050405020304" pitchFamily="18" charset="0"/>
              </a:rPr>
              <a:t>đã</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hoàn</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thành</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việc</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đầu</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tư</a:t>
            </a:r>
            <a:r>
              <a:rPr lang="nl-NL" altLang="x-none" sz="2000" b="1" u="sng"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xây</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dựng</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nghiệm</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thu</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đưa</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vào</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sử</a:t>
            </a:r>
            <a:r>
              <a:rPr lang="nl-NL" altLang="x-none" sz="2000" dirty="0">
                <a:latin typeface="Times New Roman" panose="02020603050405020304" pitchFamily="18" charset="0"/>
                <a:cs typeface="Times New Roman" panose="02020603050405020304" pitchFamily="18" charset="0"/>
              </a:rPr>
              <a:t> </a:t>
            </a:r>
            <a:r>
              <a:rPr lang="nl-NL" altLang="x-none" sz="2000" dirty="0" err="1">
                <a:latin typeface="Times New Roman" panose="02020603050405020304" pitchFamily="18" charset="0"/>
                <a:cs typeface="Times New Roman" panose="02020603050405020304" pitchFamily="18" charset="0"/>
              </a:rPr>
              <a:t>dụng</a:t>
            </a:r>
            <a:r>
              <a:rPr lang="nl-NL" altLang="x-none" sz="2000" dirty="0">
                <a:latin typeface="Times New Roman" panose="02020603050405020304" pitchFamily="18" charset="0"/>
                <a:cs typeface="Times New Roman" panose="02020603050405020304" pitchFamily="18" charset="0"/>
              </a:rPr>
              <a:t> </a:t>
            </a:r>
            <a:r>
              <a:rPr lang="vi-VN" altLang="x-none" sz="2000" b="1" u="sng" dirty="0">
                <a:latin typeface="Times New Roman" panose="02020603050405020304" pitchFamily="18" charset="0"/>
                <a:cs typeface="Times New Roman" panose="02020603050405020304" pitchFamily="18" charset="0"/>
              </a:rPr>
              <a:t>thì </a:t>
            </a:r>
            <a:r>
              <a:rPr lang="nl-NL" altLang="x-none" sz="2000" b="1" u="sng" dirty="0" err="1">
                <a:latin typeface="Times New Roman" panose="02020603050405020304" pitchFamily="18" charset="0"/>
                <a:cs typeface="Times New Roman" panose="02020603050405020304" pitchFamily="18" charset="0"/>
              </a:rPr>
              <a:t>kiểm</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kê</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và</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xác</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định</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giá</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trị</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đối</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với</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hạng</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mục</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tài</a:t>
            </a:r>
            <a:r>
              <a:rPr lang="nl-NL" altLang="x-none" sz="2000" b="1" u="sng" dirty="0">
                <a:latin typeface="Times New Roman" panose="02020603050405020304" pitchFamily="18" charset="0"/>
                <a:cs typeface="Times New Roman" panose="02020603050405020304" pitchFamily="18" charset="0"/>
              </a:rPr>
              <a:t> </a:t>
            </a:r>
            <a:r>
              <a:rPr lang="nl-NL" altLang="x-none" sz="2000" b="1" u="sng" dirty="0" err="1">
                <a:latin typeface="Times New Roman" panose="02020603050405020304" pitchFamily="18" charset="0"/>
                <a:cs typeface="Times New Roman" panose="02020603050405020304" pitchFamily="18" charset="0"/>
              </a:rPr>
              <a:t>sản</a:t>
            </a:r>
            <a:r>
              <a:rPr lang="nl-NL" altLang="x-none" sz="2000" b="1" u="sng" dirty="0">
                <a:latin typeface="Times New Roman" panose="02020603050405020304" pitchFamily="18" charset="0"/>
                <a:cs typeface="Times New Roman" panose="02020603050405020304" pitchFamily="18" charset="0"/>
              </a:rPr>
              <a:t> </a:t>
            </a:r>
            <a:r>
              <a:rPr lang="vi-VN" altLang="x-none" sz="2000" dirty="0">
                <a:latin typeface="Times New Roman" panose="02020603050405020304" pitchFamily="18" charset="0"/>
                <a:cs typeface="Times New Roman" panose="02020603050405020304" pitchFamily="18" charset="0"/>
              </a:rPr>
              <a:t>đó</a:t>
            </a:r>
            <a:r>
              <a:rPr lang="nl-NL" altLang="x-none" sz="2000" dirty="0">
                <a:latin typeface="Times New Roman" panose="02020603050405020304" pitchFamily="18" charset="0"/>
                <a:cs typeface="Times New Roman" panose="02020603050405020304" pitchFamily="18" charset="0"/>
              </a:rPr>
              <a:t>.</a:t>
            </a:r>
            <a:endParaRPr lang="en-US" alt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64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DBDFC55-A2AD-3E0C-E25A-912414DB86E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C5C8E7E9-F81C-7AFC-D3A2-648D58FD715F}"/>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506D13E6-01C8-4B4B-8ECB-7745086466BC}"/>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B68A2DFD-A676-2DC0-4FB4-DC933FA7C00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318DA08E-D5DB-ECF7-63F4-3DA207A7D143}"/>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9FE02717-95DB-9B21-607E-C51FCDD3CBB7}"/>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8D7619D1-558C-1F92-D3E1-5F7518F5566A}"/>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28704D9C-DA39-E5EB-B8DD-CC99324CF0C6}"/>
              </a:ext>
            </a:extLst>
          </p:cNvPr>
          <p:cNvSpPr/>
          <p:nvPr/>
        </p:nvSpPr>
        <p:spPr>
          <a:xfrm>
            <a:off x="1300391" y="1035196"/>
            <a:ext cx="9707715"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97" name="Rounded Rectangle 85">
            <a:extLst>
              <a:ext uri="{FF2B5EF4-FFF2-40B4-BE49-F238E27FC236}">
                <a16:creationId xmlns:a16="http://schemas.microsoft.com/office/drawing/2014/main" xmlns="" id="{63AF6D13-CE59-B589-800A-E1E9C2A6B566}"/>
              </a:ext>
            </a:extLst>
          </p:cNvPr>
          <p:cNvSpPr/>
          <p:nvPr/>
        </p:nvSpPr>
        <p:spPr>
          <a:xfrm rot="2700000">
            <a:off x="873803" y="982381"/>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Rounded Rectangle 86">
            <a:extLst>
              <a:ext uri="{FF2B5EF4-FFF2-40B4-BE49-F238E27FC236}">
                <a16:creationId xmlns:a16="http://schemas.microsoft.com/office/drawing/2014/main" xmlns="" id="{34E673A5-5F92-E56A-3C6C-6DE1A7089CC9}"/>
              </a:ext>
            </a:extLst>
          </p:cNvPr>
          <p:cNvSpPr/>
          <p:nvPr/>
        </p:nvSpPr>
        <p:spPr>
          <a:xfrm rot="2700000">
            <a:off x="705601" y="982387"/>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TextBox 98">
            <a:extLst>
              <a:ext uri="{FF2B5EF4-FFF2-40B4-BE49-F238E27FC236}">
                <a16:creationId xmlns:a16="http://schemas.microsoft.com/office/drawing/2014/main" xmlns="" id="{255807DB-D1B6-14AC-3FEC-F133A3159429}"/>
              </a:ext>
            </a:extLst>
          </p:cNvPr>
          <p:cNvSpPr txBox="1"/>
          <p:nvPr/>
        </p:nvSpPr>
        <p:spPr>
          <a:xfrm>
            <a:off x="774189" y="1075931"/>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13" name="Rectangle 12">
            <a:extLst>
              <a:ext uri="{FF2B5EF4-FFF2-40B4-BE49-F238E27FC236}">
                <a16:creationId xmlns:a16="http://schemas.microsoft.com/office/drawing/2014/main" xmlns="" id="{1914A1D5-19EA-3505-7305-CC9822A59076}"/>
              </a:ext>
            </a:extLst>
          </p:cNvPr>
          <p:cNvSpPr/>
          <p:nvPr/>
        </p:nvSpPr>
        <p:spPr>
          <a:xfrm>
            <a:off x="750416" y="1761219"/>
            <a:ext cx="10858992" cy="707886"/>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000" b="1" dirty="0">
                <a:latin typeface="Times New Roman" pitchFamily="18" charset="0"/>
                <a:cs typeface="Times New Roman" pitchFamily="18" charset="0"/>
              </a:rPr>
              <a:t>c) TSCĐ </a:t>
            </a:r>
            <a:r>
              <a:rPr lang="en-US" sz="2000" b="1" dirty="0" err="1">
                <a:latin typeface="Times New Roman" pitchFamily="18" charset="0"/>
                <a:cs typeface="Times New Roman" pitchFamily="18" charset="0"/>
              </a:rPr>
              <a:t>hữu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KHÔNG CÓ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XD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CÓ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TS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mua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cùng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loại</a:t>
            </a:r>
            <a:r>
              <a:rPr lang="en-US" sz="2000" dirty="0">
                <a:solidFill>
                  <a:schemeClr val="tx1"/>
                </a:solidFill>
                <a:latin typeface="Times New Roman" pitchFamily="18" charset="0"/>
                <a:cs typeface="Times New Roman" pitchFamily="18" charset="0"/>
              </a:rPr>
              <a:t>/ XD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chuẩn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tương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đương</a:t>
            </a:r>
            <a:r>
              <a:rPr lang="en-US" sz="2000"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graphicFrame>
        <p:nvGraphicFramePr>
          <p:cNvPr id="14" name="Table 13">
            <a:extLst>
              <a:ext uri="{FF2B5EF4-FFF2-40B4-BE49-F238E27FC236}">
                <a16:creationId xmlns:a16="http://schemas.microsoft.com/office/drawing/2014/main" xmlns="" id="{7571DDEA-BA33-F775-5610-270ADE6B1952}"/>
              </a:ext>
            </a:extLst>
          </p:cNvPr>
          <p:cNvGraphicFramePr>
            <a:graphicFrameLocks noGrp="1"/>
          </p:cNvGraphicFramePr>
          <p:nvPr>
            <p:extLst>
              <p:ext uri="{D42A27DB-BD31-4B8C-83A1-F6EECF244321}">
                <p14:modId xmlns:p14="http://schemas.microsoft.com/office/powerpoint/2010/main" val="1574999469"/>
              </p:ext>
            </p:extLst>
          </p:nvPr>
        </p:nvGraphicFramePr>
        <p:xfrm>
          <a:off x="1103173" y="5047740"/>
          <a:ext cx="10204716" cy="1754326"/>
        </p:xfrm>
        <a:graphic>
          <a:graphicData uri="http://schemas.openxmlformats.org/drawingml/2006/table">
            <a:tbl>
              <a:tblPr/>
              <a:tblGrid>
                <a:gridCol w="818417">
                  <a:extLst>
                    <a:ext uri="{9D8B030D-6E8A-4147-A177-3AD203B41FA5}">
                      <a16:colId xmlns:a16="http://schemas.microsoft.com/office/drawing/2014/main" xmlns="" val="20000"/>
                    </a:ext>
                  </a:extLst>
                </a:gridCol>
                <a:gridCol w="206135">
                  <a:extLst>
                    <a:ext uri="{9D8B030D-6E8A-4147-A177-3AD203B41FA5}">
                      <a16:colId xmlns:a16="http://schemas.microsoft.com/office/drawing/2014/main" xmlns="" val="20001"/>
                    </a:ext>
                  </a:extLst>
                </a:gridCol>
                <a:gridCol w="3632878">
                  <a:extLst>
                    <a:ext uri="{9D8B030D-6E8A-4147-A177-3AD203B41FA5}">
                      <a16:colId xmlns:a16="http://schemas.microsoft.com/office/drawing/2014/main" xmlns="" val="20002"/>
                    </a:ext>
                  </a:extLst>
                </a:gridCol>
                <a:gridCol w="287772">
                  <a:extLst>
                    <a:ext uri="{9D8B030D-6E8A-4147-A177-3AD203B41FA5}">
                      <a16:colId xmlns:a16="http://schemas.microsoft.com/office/drawing/2014/main" xmlns="" val="20003"/>
                    </a:ext>
                  </a:extLst>
                </a:gridCol>
                <a:gridCol w="1100069">
                  <a:extLst>
                    <a:ext uri="{9D8B030D-6E8A-4147-A177-3AD203B41FA5}">
                      <a16:colId xmlns:a16="http://schemas.microsoft.com/office/drawing/2014/main" xmlns="" val="20004"/>
                    </a:ext>
                  </a:extLst>
                </a:gridCol>
                <a:gridCol w="283693">
                  <a:extLst>
                    <a:ext uri="{9D8B030D-6E8A-4147-A177-3AD203B41FA5}">
                      <a16:colId xmlns:a16="http://schemas.microsoft.com/office/drawing/2014/main" xmlns="" val="20005"/>
                    </a:ext>
                  </a:extLst>
                </a:gridCol>
                <a:gridCol w="3875752">
                  <a:extLst>
                    <a:ext uri="{9D8B030D-6E8A-4147-A177-3AD203B41FA5}">
                      <a16:colId xmlns:a16="http://schemas.microsoft.com/office/drawing/2014/main" xmlns="" val="20006"/>
                    </a:ext>
                  </a:extLst>
                </a:gridCol>
              </a:tblGrid>
              <a:tr h="1754326">
                <a:tc>
                  <a:txBody>
                    <a:bodyPr/>
                    <a:lstStyle/>
                    <a:p>
                      <a:pPr algn="ctr">
                        <a:spcBef>
                          <a:spcPts val="600"/>
                        </a:spcBef>
                        <a:spcAft>
                          <a:spcPts val="0"/>
                        </a:spcAft>
                      </a:pPr>
                      <a:r>
                        <a:rPr lang="vi-VN" sz="1800" b="1" dirty="0">
                          <a:solidFill>
                            <a:srgbClr val="000000"/>
                          </a:solidFill>
                          <a:latin typeface="Times New Roman" panose="02020603050405020304" pitchFamily="18" charset="0"/>
                          <a:ea typeface="Tahoma"/>
                          <a:cs typeface="Times New Roman" panose="02020603050405020304" pitchFamily="18" charset="0"/>
                        </a:rPr>
                        <a:t>Giá xây dựng mới của t</a:t>
                      </a:r>
                      <a:r>
                        <a:rPr lang="en-US" sz="1800" b="1" dirty="0">
                          <a:solidFill>
                            <a:srgbClr val="000000"/>
                          </a:solidFill>
                          <a:latin typeface="Times New Roman" panose="02020603050405020304" pitchFamily="18" charset="0"/>
                          <a:ea typeface="Tahoma"/>
                          <a:cs typeface="Times New Roman" panose="02020603050405020304" pitchFamily="18" charset="0"/>
                        </a:rPr>
                        <a:t>à</a:t>
                      </a:r>
                      <a:r>
                        <a:rPr lang="vi-VN" sz="1800" b="1" dirty="0">
                          <a:solidFill>
                            <a:srgbClr val="000000"/>
                          </a:solidFill>
                          <a:latin typeface="Times New Roman" panose="02020603050405020304" pitchFamily="18" charset="0"/>
                          <a:ea typeface="Tahoma"/>
                          <a:cs typeface="Times New Roman" panose="02020603050405020304" pitchFamily="18" charset="0"/>
                        </a:rPr>
                        <a:t>i sản</a:t>
                      </a:r>
                      <a:endParaRPr lang="en-US" sz="1800" b="1"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a:solidFill>
                            <a:srgbClr val="000000"/>
                          </a:solidFill>
                          <a:latin typeface="+mj-lt"/>
                          <a:ea typeface="Tahoma"/>
                          <a:cs typeface="Times New Roman"/>
                        </a:rPr>
                        <a:t>=</a:t>
                      </a:r>
                      <a:endParaRPr lang="en-US" sz="1800">
                        <a:solidFill>
                          <a:srgbClr val="000000"/>
                        </a:solidFill>
                        <a:latin typeface="+mj-lt"/>
                        <a:ea typeface="Tahoma"/>
                        <a:cs typeface="Times New Roman"/>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Đ</a:t>
                      </a:r>
                      <a:r>
                        <a:rPr lang="en-US" sz="1800" dirty="0">
                          <a:solidFill>
                            <a:srgbClr val="000000"/>
                          </a:solidFill>
                          <a:latin typeface="Times New Roman" panose="02020603050405020304" pitchFamily="18" charset="0"/>
                          <a:ea typeface="Tahoma"/>
                          <a:cs typeface="Times New Roman" panose="02020603050405020304" pitchFamily="18" charset="0"/>
                        </a:rPr>
                        <a:t>ơ</a:t>
                      </a:r>
                      <a:r>
                        <a:rPr lang="vi-VN" sz="1800" dirty="0">
                          <a:solidFill>
                            <a:srgbClr val="000000"/>
                          </a:solidFill>
                          <a:latin typeface="Times New Roman" panose="02020603050405020304" pitchFamily="18" charset="0"/>
                          <a:ea typeface="Tahoma"/>
                          <a:cs typeface="Times New Roman" panose="02020603050405020304" pitchFamily="18" charset="0"/>
                        </a:rPr>
                        <a:t>n gi</a:t>
                      </a:r>
                      <a:r>
                        <a:rPr lang="en-US" sz="1800" dirty="0">
                          <a:solidFill>
                            <a:srgbClr val="000000"/>
                          </a:solidFill>
                          <a:latin typeface="Times New Roman" panose="02020603050405020304" pitchFamily="18" charset="0"/>
                          <a:ea typeface="Tahoma"/>
                          <a:cs typeface="Times New Roman" panose="02020603050405020304" pitchFamily="18" charset="0"/>
                        </a:rPr>
                        <a:t>á </a:t>
                      </a:r>
                      <a:r>
                        <a:rPr lang="vi-VN" sz="1800" dirty="0">
                          <a:solidFill>
                            <a:srgbClr val="000000"/>
                          </a:solidFill>
                          <a:latin typeface="Times New Roman" panose="02020603050405020304" pitchFamily="18" charset="0"/>
                          <a:ea typeface="Tahoma"/>
                          <a:cs typeface="Times New Roman" panose="02020603050405020304" pitchFamily="18" charset="0"/>
                        </a:rPr>
                        <a:t>xây dựng </a:t>
                      </a:r>
                      <a:r>
                        <a:rPr lang="vi-VN" sz="1800" dirty="0">
                          <a:solidFill>
                            <a:srgbClr val="000000"/>
                          </a:solidFill>
                          <a:latin typeface="+mj-lt"/>
                          <a:ea typeface="Tahoma"/>
                          <a:cs typeface="Times New Roman"/>
                        </a:rPr>
                        <a:t>mới của tài s</a:t>
                      </a:r>
                      <a:r>
                        <a:rPr lang="en-US" sz="1800" dirty="0">
                          <a:solidFill>
                            <a:srgbClr val="000000"/>
                          </a:solidFill>
                          <a:latin typeface="+mj-lt"/>
                          <a:ea typeface="Tahoma"/>
                          <a:cs typeface="Times New Roman"/>
                        </a:rPr>
                        <a:t>ả</a:t>
                      </a:r>
                      <a:r>
                        <a:rPr lang="vi-VN" sz="1800" dirty="0">
                          <a:solidFill>
                            <a:srgbClr val="000000"/>
                          </a:solidFill>
                          <a:latin typeface="+mj-lt"/>
                          <a:ea typeface="Tahoma"/>
                          <a:cs typeface="Times New Roman"/>
                        </a:rPr>
                        <a:t>n có ti</a:t>
                      </a:r>
                      <a:r>
                        <a:rPr lang="en-US" sz="1800" dirty="0">
                          <a:solidFill>
                            <a:srgbClr val="000000"/>
                          </a:solidFill>
                          <a:latin typeface="+mj-lt"/>
                          <a:ea typeface="Tahoma"/>
                          <a:cs typeface="Times New Roman"/>
                        </a:rPr>
                        <a:t>ê</a:t>
                      </a:r>
                      <a:r>
                        <a:rPr lang="vi-VN" sz="1800" dirty="0">
                          <a:solidFill>
                            <a:srgbClr val="000000"/>
                          </a:solidFill>
                          <a:latin typeface="+mj-lt"/>
                          <a:ea typeface="Tahoma"/>
                          <a:cs typeface="Times New Roman"/>
                        </a:rPr>
                        <a:t>u chuẩn kỹ thuật tương </a:t>
                      </a:r>
                      <a:r>
                        <a:rPr lang="en-US" sz="1800" dirty="0" err="1">
                          <a:solidFill>
                            <a:srgbClr val="000000"/>
                          </a:solidFill>
                          <a:latin typeface="Times New Roman" panose="02020603050405020304" pitchFamily="18" charset="0"/>
                          <a:ea typeface="Tahoma"/>
                          <a:cs typeface="Times New Roman" panose="02020603050405020304" pitchFamily="18" charset="0"/>
                        </a:rPr>
                        <a:t>đương</a:t>
                      </a:r>
                      <a:r>
                        <a:rPr lang="en-US" sz="1800" dirty="0">
                          <a:solidFill>
                            <a:srgbClr val="000000"/>
                          </a:solidFill>
                          <a:latin typeface="Times New Roman" panose="02020603050405020304" pitchFamily="18" charset="0"/>
                          <a:ea typeface="Tahoma"/>
                          <a:cs typeface="Times New Roman" panose="02020603050405020304" pitchFamily="18" charset="0"/>
                        </a:rPr>
                        <a:t> </a:t>
                      </a:r>
                      <a:r>
                        <a:rPr lang="vi-VN" sz="1800" dirty="0">
                          <a:solidFill>
                            <a:srgbClr val="000000"/>
                          </a:solidFill>
                          <a:latin typeface="Times New Roman" panose="02020603050405020304" pitchFamily="18" charset="0"/>
                          <a:ea typeface="Tahoma"/>
                          <a:cs typeface="Times New Roman" panose="02020603050405020304" pitchFamily="18" charset="0"/>
                        </a:rPr>
                        <a:t>do Bộ </a:t>
                      </a:r>
                      <a:r>
                        <a:rPr lang="vi-VN" sz="1800" dirty="0">
                          <a:solidFill>
                            <a:srgbClr val="000000"/>
                          </a:solidFill>
                          <a:latin typeface="+mj-lt"/>
                          <a:ea typeface="Tahoma"/>
                          <a:cs typeface="Times New Roman"/>
                        </a:rPr>
                        <a:t>qu</a:t>
                      </a:r>
                      <a:r>
                        <a:rPr lang="en-US" sz="1800" dirty="0">
                          <a:solidFill>
                            <a:srgbClr val="000000"/>
                          </a:solidFill>
                          <a:latin typeface="+mj-lt"/>
                          <a:ea typeface="Tahoma"/>
                          <a:cs typeface="Times New Roman"/>
                        </a:rPr>
                        <a:t>ả</a:t>
                      </a:r>
                      <a:r>
                        <a:rPr lang="vi-VN" sz="1800" dirty="0">
                          <a:solidFill>
                            <a:srgbClr val="000000"/>
                          </a:solidFill>
                          <a:latin typeface="+mj-lt"/>
                          <a:ea typeface="Tahoma"/>
                          <a:cs typeface="Times New Roman"/>
                        </a:rPr>
                        <a:t>n lý chuyên ngành ban hành (hoặc theo quy định cụ thể c</a:t>
                      </a:r>
                      <a:r>
                        <a:rPr lang="en-US" sz="1800" dirty="0">
                          <a:solidFill>
                            <a:srgbClr val="000000"/>
                          </a:solidFill>
                          <a:latin typeface="+mj-lt"/>
                          <a:ea typeface="Tahoma"/>
                          <a:cs typeface="Times New Roman"/>
                        </a:rPr>
                        <a:t>ủ</a:t>
                      </a:r>
                      <a:r>
                        <a:rPr lang="vi-VN" sz="1800" dirty="0">
                          <a:solidFill>
                            <a:srgbClr val="000000"/>
                          </a:solidFill>
                          <a:latin typeface="+mj-lt"/>
                          <a:ea typeface="Tahoma"/>
                          <a:cs typeface="Times New Roman"/>
                        </a:rPr>
                        <a:t>a </a:t>
                      </a:r>
                      <a:r>
                        <a:rPr lang="en-US" sz="1800" dirty="0">
                          <a:solidFill>
                            <a:srgbClr val="000000"/>
                          </a:solidFill>
                          <a:latin typeface="+mj-lt"/>
                          <a:ea typeface="Tahoma"/>
                          <a:cs typeface="Times New Roman"/>
                        </a:rPr>
                        <a:t>đ</a:t>
                      </a:r>
                      <a:r>
                        <a:rPr lang="vi-VN" sz="1800" dirty="0">
                          <a:solidFill>
                            <a:srgbClr val="000000"/>
                          </a:solidFill>
                          <a:latin typeface="+mj-lt"/>
                          <a:ea typeface="Tahoma"/>
                          <a:cs typeface="Times New Roman"/>
                        </a:rPr>
                        <a:t>ịa phương nơi có t</a:t>
                      </a:r>
                      <a:r>
                        <a:rPr lang="en-US" sz="1800" dirty="0">
                          <a:solidFill>
                            <a:srgbClr val="000000"/>
                          </a:solidFill>
                          <a:latin typeface="+mj-lt"/>
                          <a:ea typeface="Tahoma"/>
                          <a:cs typeface="Times New Roman"/>
                        </a:rPr>
                        <a:t>à</a:t>
                      </a:r>
                      <a:r>
                        <a:rPr lang="vi-VN" sz="1800" dirty="0">
                          <a:solidFill>
                            <a:srgbClr val="000000"/>
                          </a:solidFill>
                          <a:latin typeface="+mj-lt"/>
                          <a:ea typeface="Tahoma"/>
                          <a:cs typeface="Times New Roman"/>
                        </a:rPr>
                        <a:t>i sản) áp dụng tại thời điểm </a:t>
                      </a:r>
                      <a:r>
                        <a:rPr lang="en-US" sz="1800" dirty="0">
                          <a:solidFill>
                            <a:srgbClr val="000000"/>
                          </a:solidFill>
                          <a:latin typeface="+mj-lt"/>
                          <a:ea typeface="Tahoma"/>
                          <a:cs typeface="Times New Roman"/>
                        </a:rPr>
                        <a:t>đ</a:t>
                      </a:r>
                      <a:r>
                        <a:rPr lang="vi-VN" sz="1800" dirty="0">
                          <a:solidFill>
                            <a:srgbClr val="000000"/>
                          </a:solidFill>
                          <a:latin typeface="+mj-lt"/>
                          <a:ea typeface="Tahoma"/>
                          <a:cs typeface="Times New Roman"/>
                        </a:rPr>
                        <a:t>ưa tài sản vào sử dụng</a:t>
                      </a:r>
                      <a:endParaRPr lang="en-US" sz="1800" dirty="0">
                        <a:solidFill>
                          <a:srgbClr val="000000"/>
                        </a:solidFill>
                        <a:latin typeface="+mj-lt"/>
                        <a:ea typeface="Tahoma"/>
                        <a:cs typeface="Times New Roman"/>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en-US" sz="1800" dirty="0">
                          <a:solidFill>
                            <a:srgbClr val="000000"/>
                          </a:solidFill>
                          <a:latin typeface="+mj-lt"/>
                          <a:ea typeface="Tahoma"/>
                          <a:cs typeface="Times New Roman"/>
                        </a:rPr>
                        <a:t>x</a:t>
                      </a: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Diện tích, thể tích xây dựng/</a:t>
                      </a:r>
                      <a:r>
                        <a:rPr lang="en-US" sz="1800" dirty="0" err="1">
                          <a:solidFill>
                            <a:srgbClr val="000000"/>
                          </a:solidFill>
                          <a:latin typeface="Times New Roman" panose="02020603050405020304" pitchFamily="18" charset="0"/>
                          <a:ea typeface="Tahoma"/>
                          <a:cs typeface="Times New Roman" panose="02020603050405020304" pitchFamily="18" charset="0"/>
                        </a:rPr>
                        <a:t>Số</a:t>
                      </a:r>
                      <a:r>
                        <a:rPr lang="en-US" sz="1800" dirty="0">
                          <a:solidFill>
                            <a:srgbClr val="000000"/>
                          </a:solidFill>
                          <a:latin typeface="Times New Roman" panose="02020603050405020304" pitchFamily="18" charset="0"/>
                          <a:ea typeface="Tahoma"/>
                          <a:cs typeface="Times New Roman" panose="02020603050405020304" pitchFamily="18" charset="0"/>
                        </a:rPr>
                        <a:t> </a:t>
                      </a:r>
                      <a:r>
                        <a:rPr lang="vi-VN" sz="1800" dirty="0">
                          <a:solidFill>
                            <a:srgbClr val="000000"/>
                          </a:solidFill>
                          <a:latin typeface="Times New Roman" panose="02020603050405020304" pitchFamily="18" charset="0"/>
                          <a:ea typeface="Tahoma"/>
                          <a:cs typeface="Times New Roman" panose="02020603050405020304" pitchFamily="18" charset="0"/>
                        </a:rPr>
                        <a:t>lượng... c</a:t>
                      </a:r>
                      <a:r>
                        <a:rPr lang="en-US" sz="1800" dirty="0" err="1">
                          <a:solidFill>
                            <a:srgbClr val="000000"/>
                          </a:solidFill>
                          <a:latin typeface="Times New Roman" panose="02020603050405020304" pitchFamily="18" charset="0"/>
                          <a:ea typeface="Tahoma"/>
                          <a:cs typeface="Times New Roman" panose="02020603050405020304" pitchFamily="18" charset="0"/>
                        </a:rPr>
                        <a:t>ủ</a:t>
                      </a:r>
                      <a:r>
                        <a:rPr lang="vi-VN" sz="1800" dirty="0">
                          <a:solidFill>
                            <a:srgbClr val="000000"/>
                          </a:solidFill>
                          <a:latin typeface="Times New Roman" panose="02020603050405020304" pitchFamily="18" charset="0"/>
                          <a:ea typeface="Tahoma"/>
                          <a:cs typeface="Times New Roman" panose="02020603050405020304" pitchFamily="18" charset="0"/>
                        </a:rPr>
                        <a:t>a tài sản</a:t>
                      </a:r>
                      <a:endParaRPr lang="en-US" sz="18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a:t>
                      </a:r>
                      <a:endParaRPr lang="en-US" sz="18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Giá trị của các kết c</a:t>
                      </a:r>
                      <a:r>
                        <a:rPr lang="en-US" sz="1800" dirty="0">
                          <a:solidFill>
                            <a:srgbClr val="000000"/>
                          </a:solidFill>
                          <a:latin typeface="Times New Roman" panose="02020603050405020304" pitchFamily="18" charset="0"/>
                          <a:ea typeface="Tahoma"/>
                          <a:cs typeface="Times New Roman" panose="02020603050405020304" pitchFamily="18" charset="0"/>
                        </a:rPr>
                        <a:t>ấ</a:t>
                      </a:r>
                      <a:r>
                        <a:rPr lang="vi-VN" sz="1800" dirty="0">
                          <a:solidFill>
                            <a:srgbClr val="000000"/>
                          </a:solidFill>
                          <a:latin typeface="Times New Roman" panose="02020603050405020304" pitchFamily="18" charset="0"/>
                          <a:ea typeface="Tahoma"/>
                          <a:cs typeface="Times New Roman" panose="02020603050405020304" pitchFamily="18" charset="0"/>
                        </a:rPr>
                        <a:t>u khác g</a:t>
                      </a:r>
                      <a:r>
                        <a:rPr lang="en-US" sz="1800" dirty="0">
                          <a:solidFill>
                            <a:srgbClr val="000000"/>
                          </a:solidFill>
                          <a:latin typeface="Times New Roman" panose="02020603050405020304" pitchFamily="18" charset="0"/>
                          <a:ea typeface="Tahoma"/>
                          <a:cs typeface="Times New Roman" panose="02020603050405020304" pitchFamily="18" charset="0"/>
                        </a:rPr>
                        <a:t>ắ</a:t>
                      </a:r>
                      <a:r>
                        <a:rPr lang="vi-VN" sz="1800" dirty="0">
                          <a:solidFill>
                            <a:srgbClr val="000000"/>
                          </a:solidFill>
                          <a:latin typeface="Times New Roman" panose="02020603050405020304" pitchFamily="18" charset="0"/>
                          <a:ea typeface="Tahoma"/>
                          <a:cs typeface="Times New Roman" panose="02020603050405020304" pitchFamily="18" charset="0"/>
                        </a:rPr>
                        <a:t>n với công tr</a:t>
                      </a:r>
                      <a:r>
                        <a:rPr lang="en-US" sz="1800" dirty="0">
                          <a:solidFill>
                            <a:srgbClr val="000000"/>
                          </a:solidFill>
                          <a:latin typeface="Times New Roman" panose="02020603050405020304" pitchFamily="18" charset="0"/>
                          <a:ea typeface="Tahoma"/>
                          <a:cs typeface="Times New Roman" panose="02020603050405020304" pitchFamily="18" charset="0"/>
                        </a:rPr>
                        <a:t>ì</a:t>
                      </a:r>
                      <a:r>
                        <a:rPr lang="vi-VN" sz="1800" dirty="0">
                          <a:solidFill>
                            <a:srgbClr val="000000"/>
                          </a:solidFill>
                          <a:latin typeface="Times New Roman" panose="02020603050405020304" pitchFamily="18" charset="0"/>
                          <a:ea typeface="Tahoma"/>
                          <a:cs typeface="Times New Roman" panose="02020603050405020304" pitchFamily="18" charset="0"/>
                        </a:rPr>
                        <a:t>nh/hạng mục công trình (như: trần, sàn...) x</a:t>
                      </a:r>
                      <a:r>
                        <a:rPr lang="en-US" sz="1800" dirty="0">
                          <a:solidFill>
                            <a:srgbClr val="000000"/>
                          </a:solidFill>
                          <a:latin typeface="Times New Roman" panose="02020603050405020304" pitchFamily="18" charset="0"/>
                          <a:ea typeface="Tahoma"/>
                          <a:cs typeface="Times New Roman" panose="02020603050405020304" pitchFamily="18" charset="0"/>
                        </a:rPr>
                        <a:t>á</a:t>
                      </a:r>
                      <a:r>
                        <a:rPr lang="vi-VN" sz="1800" dirty="0">
                          <a:solidFill>
                            <a:srgbClr val="000000"/>
                          </a:solidFill>
                          <a:latin typeface="Times New Roman" panose="02020603050405020304" pitchFamily="18" charset="0"/>
                          <a:ea typeface="Tahoma"/>
                          <a:cs typeface="Times New Roman" panose="02020603050405020304" pitchFamily="18" charset="0"/>
                        </a:rPr>
                        <a:t>c định theo quy định của Bộ quản lý chuyên ngành (hoặc theo quy định cụ thể c</a:t>
                      </a:r>
                      <a:r>
                        <a:rPr lang="en-US" sz="1800" dirty="0">
                          <a:solidFill>
                            <a:srgbClr val="000000"/>
                          </a:solidFill>
                          <a:latin typeface="Times New Roman" panose="02020603050405020304" pitchFamily="18" charset="0"/>
                          <a:ea typeface="Tahoma"/>
                          <a:cs typeface="Times New Roman" panose="02020603050405020304" pitchFamily="18" charset="0"/>
                        </a:rPr>
                        <a:t>ủ</a:t>
                      </a:r>
                      <a:r>
                        <a:rPr lang="vi-VN" sz="1800" dirty="0">
                          <a:solidFill>
                            <a:srgbClr val="000000"/>
                          </a:solidFill>
                          <a:latin typeface="Times New Roman" panose="02020603050405020304" pitchFamily="18" charset="0"/>
                          <a:ea typeface="Tahoma"/>
                          <a:cs typeface="Times New Roman" panose="02020603050405020304" pitchFamily="18" charset="0"/>
                        </a:rPr>
                        <a:t>a địa phương nơi có tài s</a:t>
                      </a:r>
                      <a:r>
                        <a:rPr lang="en-US" sz="1800" dirty="0">
                          <a:solidFill>
                            <a:srgbClr val="000000"/>
                          </a:solidFill>
                          <a:latin typeface="Times New Roman" panose="02020603050405020304" pitchFamily="18" charset="0"/>
                          <a:ea typeface="Tahoma"/>
                          <a:cs typeface="Times New Roman" panose="02020603050405020304" pitchFamily="18" charset="0"/>
                        </a:rPr>
                        <a:t>ả</a:t>
                      </a:r>
                      <a:r>
                        <a:rPr lang="vi-VN" sz="1800" dirty="0">
                          <a:solidFill>
                            <a:srgbClr val="000000"/>
                          </a:solidFill>
                          <a:latin typeface="Times New Roman" panose="02020603050405020304" pitchFamily="18" charset="0"/>
                          <a:ea typeface="Tahoma"/>
                          <a:cs typeface="Times New Roman" panose="02020603050405020304" pitchFamily="18" charset="0"/>
                        </a:rPr>
                        <a:t>n) tại thời điểm đưa tài sản vào sử dụng</a:t>
                      </a:r>
                      <a:endParaRPr lang="en-US" sz="18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0"/>
                  </a:ext>
                </a:extLst>
              </a:tr>
            </a:tbl>
          </a:graphicData>
        </a:graphic>
      </p:graphicFrame>
      <p:sp>
        <p:nvSpPr>
          <p:cNvPr id="15" name="Rectangle 1">
            <a:extLst>
              <a:ext uri="{FF2B5EF4-FFF2-40B4-BE49-F238E27FC236}">
                <a16:creationId xmlns:a16="http://schemas.microsoft.com/office/drawing/2014/main" xmlns="" id="{F1D3A7D4-9F60-73D1-FA60-77775358B54E}"/>
              </a:ext>
            </a:extLst>
          </p:cNvPr>
          <p:cNvSpPr>
            <a:spLocks noChangeArrowheads="1"/>
          </p:cNvSpPr>
          <p:nvPr/>
        </p:nvSpPr>
        <p:spPr bwMode="auto">
          <a:xfrm>
            <a:off x="709372" y="3282070"/>
            <a:ext cx="110473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x-none" dirty="0">
                <a:latin typeface="Times New Roman" panose="02020603050405020304" pitchFamily="18" charset="0"/>
                <a:cs typeface="Times New Roman" panose="02020603050405020304" pitchFamily="18" charset="0"/>
              </a:rPr>
              <a:t>Trong đó:</a:t>
            </a:r>
            <a:endParaRPr lang="en-US" altLang="x-none" dirty="0">
              <a:latin typeface="Times New Roman" panose="02020603050405020304" pitchFamily="18" charset="0"/>
              <a:cs typeface="Times New Roman" panose="02020603050405020304" pitchFamily="18" charset="0"/>
            </a:endParaRPr>
          </a:p>
          <a:p>
            <a:pPr algn="just"/>
            <a:r>
              <a:rPr lang="vi-VN" altLang="x-none" b="1" dirty="0">
                <a:latin typeface="Times New Roman" panose="02020603050405020304" pitchFamily="18" charset="0"/>
                <a:cs typeface="Times New Roman" panose="02020603050405020304" pitchFamily="18" charset="0"/>
              </a:rPr>
              <a:t>- Giá mua mới </a:t>
            </a:r>
            <a:r>
              <a:rPr lang="vi-VN" altLang="x-none" dirty="0">
                <a:latin typeface="Times New Roman" panose="02020603050405020304" pitchFamily="18" charset="0"/>
                <a:cs typeface="Times New Roman" panose="02020603050405020304" pitchFamily="18" charset="0"/>
              </a:rPr>
              <a:t>của tài sản cùng loại áp dụng đối với tài sản không phải là nhà, công trình xây dựng, vật kiến trúc là giá của tài sản mới cùng loại được bán trên thị trường tại thời điểm đưa tài sản vào sử dụng.</a:t>
            </a:r>
            <a:endParaRPr lang="en-US" altLang="x-none" dirty="0">
              <a:latin typeface="Times New Roman" panose="02020603050405020304" pitchFamily="18" charset="0"/>
              <a:cs typeface="Times New Roman" panose="02020603050405020304" pitchFamily="18" charset="0"/>
            </a:endParaRPr>
          </a:p>
          <a:p>
            <a:pPr algn="just"/>
            <a:r>
              <a:rPr lang="vi-VN" altLang="x-none" b="1" dirty="0">
                <a:latin typeface="Times New Roman" panose="02020603050405020304" pitchFamily="18" charset="0"/>
                <a:cs typeface="Times New Roman" panose="02020603050405020304" pitchFamily="18" charset="0"/>
              </a:rPr>
              <a:t>- Giá xây dựng mới </a:t>
            </a:r>
            <a:r>
              <a:rPr lang="vi-VN" altLang="x-none" dirty="0">
                <a:latin typeface="Times New Roman" panose="02020603050405020304" pitchFamily="18" charset="0"/>
                <a:cs typeface="Times New Roman" panose="02020603050405020304" pitchFamily="18" charset="0"/>
              </a:rPr>
              <a:t>của tài sản có tiêu chuẩn k</a:t>
            </a:r>
            <a:r>
              <a:rPr lang="en-US" altLang="x-none" dirty="0" err="1">
                <a:latin typeface="Times New Roman" panose="02020603050405020304" pitchFamily="18" charset="0"/>
                <a:cs typeface="Times New Roman" panose="02020603050405020304" pitchFamily="18" charset="0"/>
              </a:rPr>
              <a:t>ỹ</a:t>
            </a:r>
            <a:r>
              <a:rPr lang="vi-VN" altLang="x-none" dirty="0">
                <a:latin typeface="Times New Roman" panose="02020603050405020304" pitchFamily="18" charset="0"/>
                <a:cs typeface="Times New Roman" panose="02020603050405020304" pitchFamily="18" charset="0"/>
              </a:rPr>
              <a:t> thuật tương đương áp dụng đối với tài sản là nhà, công trình xây dựng, vật ki</a:t>
            </a:r>
            <a:r>
              <a:rPr lang="en-US" altLang="x-none" dirty="0" err="1">
                <a:latin typeface="Times New Roman" panose="02020603050405020304" pitchFamily="18" charset="0"/>
                <a:cs typeface="Times New Roman" panose="02020603050405020304" pitchFamily="18" charset="0"/>
              </a:rPr>
              <a:t>ế</a:t>
            </a:r>
            <a:r>
              <a:rPr lang="vi-VN" altLang="x-none" dirty="0">
                <a:latin typeface="Times New Roman" panose="02020603050405020304" pitchFamily="18" charset="0"/>
                <a:cs typeface="Times New Roman" panose="02020603050405020304" pitchFamily="18" charset="0"/>
              </a:rPr>
              <a:t>n trúc (bao gồm cả nhà, công trình xây dựng, vật kiến trúc được hình thành thông qua mua sắm) được xác định theo công thức sau:</a:t>
            </a:r>
          </a:p>
        </p:txBody>
      </p:sp>
      <p:graphicFrame>
        <p:nvGraphicFramePr>
          <p:cNvPr id="16" name="Table 15">
            <a:extLst>
              <a:ext uri="{FF2B5EF4-FFF2-40B4-BE49-F238E27FC236}">
                <a16:creationId xmlns:a16="http://schemas.microsoft.com/office/drawing/2014/main" xmlns="" id="{F655B537-213F-B792-97B2-681790E536BB}"/>
              </a:ext>
            </a:extLst>
          </p:cNvPr>
          <p:cNvGraphicFramePr>
            <a:graphicFrameLocks noGrp="1"/>
          </p:cNvGraphicFramePr>
          <p:nvPr>
            <p:extLst>
              <p:ext uri="{D42A27DB-BD31-4B8C-83A1-F6EECF244321}">
                <p14:modId xmlns:p14="http://schemas.microsoft.com/office/powerpoint/2010/main" val="356826521"/>
              </p:ext>
            </p:extLst>
          </p:nvPr>
        </p:nvGraphicFramePr>
        <p:xfrm>
          <a:off x="1047007" y="2608430"/>
          <a:ext cx="10420500" cy="609600"/>
        </p:xfrm>
        <a:graphic>
          <a:graphicData uri="http://schemas.openxmlformats.org/drawingml/2006/table">
            <a:tbl>
              <a:tblPr/>
              <a:tblGrid>
                <a:gridCol w="2402967">
                  <a:extLst>
                    <a:ext uri="{9D8B030D-6E8A-4147-A177-3AD203B41FA5}">
                      <a16:colId xmlns:a16="http://schemas.microsoft.com/office/drawing/2014/main" xmlns="" val="20000"/>
                    </a:ext>
                  </a:extLst>
                </a:gridCol>
                <a:gridCol w="501107">
                  <a:extLst>
                    <a:ext uri="{9D8B030D-6E8A-4147-A177-3AD203B41FA5}">
                      <a16:colId xmlns:a16="http://schemas.microsoft.com/office/drawing/2014/main" xmlns="" val="20001"/>
                    </a:ext>
                  </a:extLst>
                </a:gridCol>
                <a:gridCol w="7516426">
                  <a:extLst>
                    <a:ext uri="{9D8B030D-6E8A-4147-A177-3AD203B41FA5}">
                      <a16:colId xmlns:a16="http://schemas.microsoft.com/office/drawing/2014/main" xmlns="" val="20002"/>
                    </a:ext>
                  </a:extLst>
                </a:gridCol>
              </a:tblGrid>
              <a:tr h="487362">
                <a:tc>
                  <a:txBody>
                    <a:bodyPr/>
                    <a:lstStyle/>
                    <a:p>
                      <a:pPr algn="ctr">
                        <a:spcBef>
                          <a:spcPts val="600"/>
                        </a:spcBef>
                        <a:spcAft>
                          <a:spcPts val="0"/>
                        </a:spcAft>
                      </a:pPr>
                      <a:r>
                        <a:rPr lang="vi-VN" sz="2000" b="1" dirty="0">
                          <a:solidFill>
                            <a:srgbClr val="000000"/>
                          </a:solidFill>
                          <a:latin typeface="Times New Roman" panose="02020603050405020304" pitchFamily="18" charset="0"/>
                          <a:ea typeface="Tahoma"/>
                          <a:cs typeface="Times New Roman" panose="02020603050405020304" pitchFamily="18" charset="0"/>
                        </a:rPr>
                        <a:t>Nguyên giá ghi trên Biên b</a:t>
                      </a:r>
                      <a:r>
                        <a:rPr lang="en-US" sz="2000" b="1" dirty="0">
                          <a:solidFill>
                            <a:srgbClr val="000000"/>
                          </a:solidFill>
                          <a:latin typeface="Times New Roman" panose="02020603050405020304" pitchFamily="18" charset="0"/>
                          <a:ea typeface="Tahoma"/>
                          <a:cs typeface="Times New Roman" panose="02020603050405020304" pitchFamily="18" charset="0"/>
                        </a:rPr>
                        <a:t>ả</a:t>
                      </a:r>
                      <a:r>
                        <a:rPr lang="vi-VN" sz="2000" b="1" dirty="0">
                          <a:solidFill>
                            <a:srgbClr val="000000"/>
                          </a:solidFill>
                          <a:latin typeface="Times New Roman" panose="02020603050405020304" pitchFamily="18" charset="0"/>
                          <a:ea typeface="Tahoma"/>
                          <a:cs typeface="Times New Roman" panose="02020603050405020304" pitchFamily="18" charset="0"/>
                        </a:rPr>
                        <a:t>n kiểm kê</a:t>
                      </a:r>
                      <a:endParaRPr lang="en-US" sz="2000" b="1"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2000" dirty="0">
                          <a:solidFill>
                            <a:srgbClr val="000000"/>
                          </a:solidFill>
                          <a:latin typeface="Times New Roman" panose="02020603050405020304" pitchFamily="18" charset="0"/>
                          <a:ea typeface="Tahoma"/>
                          <a:cs typeface="Times New Roman" panose="02020603050405020304" pitchFamily="18" charset="0"/>
                        </a:rPr>
                        <a:t>=</a:t>
                      </a:r>
                      <a:endParaRPr lang="en-US" sz="20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0" algn="ctr" defTabSz="914400" rtl="0" eaLnBrk="1" latinLnBrk="0" hangingPunct="1">
                        <a:spcBef>
                          <a:spcPts val="600"/>
                        </a:spcBef>
                        <a:spcAft>
                          <a:spcPts val="0"/>
                        </a:spcAft>
                      </a:pPr>
                      <a:r>
                        <a:rPr lang="vi-VN" sz="2000" b="1" kern="1200" dirty="0">
                          <a:solidFill>
                            <a:srgbClr val="000000"/>
                          </a:solidFill>
                          <a:latin typeface="Times New Roman" panose="02020603050405020304" pitchFamily="18" charset="0"/>
                          <a:ea typeface="Tahoma"/>
                          <a:cs typeface="Times New Roman" panose="02020603050405020304" pitchFamily="18" charset="0"/>
                        </a:rPr>
                        <a:t>Gi</a:t>
                      </a:r>
                      <a:r>
                        <a:rPr lang="en-US" sz="2000" b="1" kern="1200" dirty="0">
                          <a:solidFill>
                            <a:srgbClr val="000000"/>
                          </a:solidFill>
                          <a:latin typeface="Times New Roman" panose="02020603050405020304" pitchFamily="18" charset="0"/>
                          <a:ea typeface="Tahoma"/>
                          <a:cs typeface="Times New Roman" panose="02020603050405020304" pitchFamily="18" charset="0"/>
                        </a:rPr>
                        <a:t>á </a:t>
                      </a:r>
                      <a:r>
                        <a:rPr lang="vi-VN" sz="2000" b="1" kern="1200" dirty="0">
                          <a:solidFill>
                            <a:srgbClr val="000000"/>
                          </a:solidFill>
                          <a:latin typeface="Times New Roman" panose="02020603050405020304" pitchFamily="18" charset="0"/>
                          <a:ea typeface="Tahoma"/>
                          <a:cs typeface="Times New Roman" panose="02020603050405020304" pitchFamily="18" charset="0"/>
                        </a:rPr>
                        <a:t>mua mới </a:t>
                      </a:r>
                      <a:r>
                        <a:rPr lang="vi-VN" sz="2000" b="0" kern="1200" dirty="0">
                          <a:solidFill>
                            <a:srgbClr val="000000"/>
                          </a:solidFill>
                          <a:latin typeface="Times New Roman" panose="02020603050405020304" pitchFamily="18" charset="0"/>
                          <a:ea typeface="Tahoma"/>
                          <a:cs typeface="Times New Roman" panose="02020603050405020304" pitchFamily="18" charset="0"/>
                        </a:rPr>
                        <a:t>của t</a:t>
                      </a:r>
                      <a:r>
                        <a:rPr lang="en-US" sz="2000" b="0" kern="1200" dirty="0">
                          <a:solidFill>
                            <a:srgbClr val="000000"/>
                          </a:solidFill>
                          <a:latin typeface="Times New Roman" panose="02020603050405020304" pitchFamily="18" charset="0"/>
                          <a:ea typeface="Tahoma"/>
                          <a:cs typeface="Times New Roman" panose="02020603050405020304" pitchFamily="18" charset="0"/>
                        </a:rPr>
                        <a:t>à</a:t>
                      </a:r>
                      <a:r>
                        <a:rPr lang="vi-VN" sz="2000" b="0" kern="1200" dirty="0">
                          <a:solidFill>
                            <a:srgbClr val="000000"/>
                          </a:solidFill>
                          <a:latin typeface="Times New Roman" panose="02020603050405020304" pitchFamily="18" charset="0"/>
                          <a:ea typeface="Tahoma"/>
                          <a:cs typeface="Times New Roman" panose="02020603050405020304" pitchFamily="18" charset="0"/>
                        </a:rPr>
                        <a:t>i sản cùng loại </a:t>
                      </a:r>
                      <a:r>
                        <a:rPr lang="vi-VN" sz="2000" b="1" kern="1200" dirty="0">
                          <a:solidFill>
                            <a:srgbClr val="000000"/>
                          </a:solidFill>
                          <a:latin typeface="Times New Roman" panose="02020603050405020304" pitchFamily="18" charset="0"/>
                          <a:ea typeface="Tahoma"/>
                          <a:cs typeface="Times New Roman" panose="02020603050405020304" pitchFamily="18" charset="0"/>
                        </a:rPr>
                        <a:t>hoặc giá xây dựng mới </a:t>
                      </a:r>
                      <a:r>
                        <a:rPr lang="vi-VN" sz="2000" b="0" kern="1200" dirty="0">
                          <a:solidFill>
                            <a:srgbClr val="000000"/>
                          </a:solidFill>
                          <a:latin typeface="Times New Roman" panose="02020603050405020304" pitchFamily="18" charset="0"/>
                          <a:ea typeface="Tahoma"/>
                          <a:cs typeface="Times New Roman" panose="02020603050405020304" pitchFamily="18" charset="0"/>
                        </a:rPr>
                        <a:t>c</a:t>
                      </a:r>
                      <a:r>
                        <a:rPr lang="en-US" sz="2000" b="0" kern="1200" dirty="0">
                          <a:solidFill>
                            <a:srgbClr val="000000"/>
                          </a:solidFill>
                          <a:latin typeface="Times New Roman" panose="02020603050405020304" pitchFamily="18" charset="0"/>
                          <a:ea typeface="Tahoma"/>
                          <a:cs typeface="Times New Roman" panose="02020603050405020304" pitchFamily="18" charset="0"/>
                        </a:rPr>
                        <a:t>ủ</a:t>
                      </a:r>
                      <a:r>
                        <a:rPr lang="vi-VN" sz="2000" b="0" kern="1200" dirty="0">
                          <a:solidFill>
                            <a:srgbClr val="000000"/>
                          </a:solidFill>
                          <a:latin typeface="Times New Roman" panose="02020603050405020304" pitchFamily="18" charset="0"/>
                          <a:ea typeface="Tahoma"/>
                          <a:cs typeface="Times New Roman" panose="02020603050405020304" pitchFamily="18" charset="0"/>
                        </a:rPr>
                        <a:t>a tài s</a:t>
                      </a:r>
                      <a:r>
                        <a:rPr lang="en-US" sz="2000" b="0" kern="1200" dirty="0">
                          <a:solidFill>
                            <a:srgbClr val="000000"/>
                          </a:solidFill>
                          <a:latin typeface="Times New Roman" panose="02020603050405020304" pitchFamily="18" charset="0"/>
                          <a:ea typeface="Tahoma"/>
                          <a:cs typeface="Times New Roman" panose="02020603050405020304" pitchFamily="18" charset="0"/>
                        </a:rPr>
                        <a:t>ả</a:t>
                      </a:r>
                      <a:r>
                        <a:rPr lang="vi-VN" sz="2000" b="0" kern="1200" dirty="0">
                          <a:solidFill>
                            <a:srgbClr val="000000"/>
                          </a:solidFill>
                          <a:latin typeface="Times New Roman" panose="02020603050405020304" pitchFamily="18" charset="0"/>
                          <a:ea typeface="Tahoma"/>
                          <a:cs typeface="Times New Roman" panose="02020603050405020304" pitchFamily="18" charset="0"/>
                        </a:rPr>
                        <a:t>n c</a:t>
                      </a:r>
                      <a:r>
                        <a:rPr lang="en-US" sz="2000" b="0" kern="1200" dirty="0">
                          <a:solidFill>
                            <a:srgbClr val="000000"/>
                          </a:solidFill>
                          <a:latin typeface="Times New Roman" panose="02020603050405020304" pitchFamily="18" charset="0"/>
                          <a:ea typeface="Tahoma"/>
                          <a:cs typeface="Times New Roman" panose="02020603050405020304" pitchFamily="18" charset="0"/>
                        </a:rPr>
                        <a:t>ó </a:t>
                      </a:r>
                      <a:r>
                        <a:rPr lang="vi-VN" sz="2000" b="0" kern="1200" dirty="0">
                          <a:solidFill>
                            <a:srgbClr val="000000"/>
                          </a:solidFill>
                          <a:latin typeface="Times New Roman" panose="02020603050405020304" pitchFamily="18" charset="0"/>
                          <a:ea typeface="Tahoma"/>
                          <a:cs typeface="Times New Roman" panose="02020603050405020304" pitchFamily="18" charset="0"/>
                        </a:rPr>
                        <a:t>tiêu chuẩn kỹ thuật tương </a:t>
                      </a:r>
                      <a:r>
                        <a:rPr lang="en-US" sz="2000" b="0" kern="1200" dirty="0">
                          <a:solidFill>
                            <a:srgbClr val="000000"/>
                          </a:solidFill>
                          <a:latin typeface="Times New Roman" panose="02020603050405020304" pitchFamily="18" charset="0"/>
                          <a:ea typeface="Tahoma"/>
                          <a:cs typeface="Times New Roman" panose="02020603050405020304" pitchFamily="18" charset="0"/>
                        </a:rPr>
                        <a:t>đ</a:t>
                      </a:r>
                      <a:r>
                        <a:rPr lang="vi-VN" sz="2000" b="0" kern="1200" dirty="0">
                          <a:solidFill>
                            <a:srgbClr val="000000"/>
                          </a:solidFill>
                          <a:latin typeface="Times New Roman" panose="02020603050405020304" pitchFamily="18" charset="0"/>
                          <a:ea typeface="Tahoma"/>
                          <a:cs typeface="Times New Roman" panose="02020603050405020304" pitchFamily="18" charset="0"/>
                        </a:rPr>
                        <a:t>ương tại thời </a:t>
                      </a:r>
                      <a:r>
                        <a:rPr lang="en-US" sz="2000" b="0" kern="1200" dirty="0" err="1">
                          <a:solidFill>
                            <a:srgbClr val="000000"/>
                          </a:solidFill>
                          <a:latin typeface="Times New Roman" panose="02020603050405020304" pitchFamily="18" charset="0"/>
                          <a:ea typeface="Tahoma"/>
                          <a:cs typeface="Times New Roman" panose="02020603050405020304" pitchFamily="18" charset="0"/>
                        </a:rPr>
                        <a:t>điểm</a:t>
                      </a:r>
                      <a:r>
                        <a:rPr lang="en-US" sz="2000" b="0" kern="1200" dirty="0">
                          <a:solidFill>
                            <a:srgbClr val="000000"/>
                          </a:solidFill>
                          <a:latin typeface="Times New Roman" panose="02020603050405020304" pitchFamily="18" charset="0"/>
                          <a:ea typeface="Tahoma"/>
                          <a:cs typeface="Times New Roman" panose="02020603050405020304" pitchFamily="18" charset="0"/>
                        </a:rPr>
                        <a:t> </a:t>
                      </a:r>
                      <a:r>
                        <a:rPr lang="vi-VN" sz="2000" b="0" kern="1200" dirty="0">
                          <a:solidFill>
                            <a:srgbClr val="000000"/>
                          </a:solidFill>
                          <a:latin typeface="Times New Roman" panose="02020603050405020304" pitchFamily="18" charset="0"/>
                          <a:ea typeface="Tahoma"/>
                          <a:cs typeface="Times New Roman" panose="02020603050405020304" pitchFamily="18" charset="0"/>
                        </a:rPr>
                        <a:t>đưa tài sản vào sử dụng</a:t>
                      </a:r>
                      <a:endParaRPr lang="en-US" sz="2000" b="0" kern="12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880536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ABDF22-32AD-DF49-C236-BD896C54A83F}"/>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7860F943-3686-CEFF-E76C-C8E8C2FE87B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043C1575-6AD1-A583-25EA-A8C2F1EC386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7C6D62AF-C2DA-9BD8-D8BE-5E0F1A8708B8}"/>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A07F2B8A-58E0-26BD-F30A-E1DB51FEF87A}"/>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01EFFCDF-51EB-503F-D7D5-047A5EEA5607}"/>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782C48FC-7C4E-2786-1D4E-0DFAB0F14907}"/>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09B21305-B511-D788-09E4-DAD7360BDC6B}"/>
              </a:ext>
            </a:extLst>
          </p:cNvPr>
          <p:cNvSpPr/>
          <p:nvPr/>
        </p:nvSpPr>
        <p:spPr>
          <a:xfrm>
            <a:off x="4479354" y="1795211"/>
            <a:ext cx="7228720" cy="369332"/>
          </a:xfrm>
          <a:prstGeom prst="rect">
            <a:avLst/>
          </a:prstGeom>
          <a:gradFill flip="none" rotWithShape="1">
            <a:gsLst>
              <a:gs pos="0">
                <a:srgbClr val="CD8CC7">
                  <a:tint val="66000"/>
                  <a:satMod val="160000"/>
                </a:srgbClr>
              </a:gs>
              <a:gs pos="50000">
                <a:srgbClr val="CD8CC7">
                  <a:tint val="44500"/>
                  <a:satMod val="160000"/>
                </a:srgbClr>
              </a:gs>
              <a:gs pos="100000">
                <a:srgbClr val="CD8CC7">
                  <a:tint val="23500"/>
                  <a:satMod val="160000"/>
                </a:srgbClr>
              </a:gs>
            </a:gsLst>
            <a:lin ang="5400000" scaled="1"/>
            <a:tileRect/>
          </a:gra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en-US" altLang="ja-JP" dirty="0">
                <a:solidFill>
                  <a:srgbClr val="000000"/>
                </a:solidFill>
                <a:latin typeface="Times New Roman" pitchFamily="18" charset="0"/>
                <a:ea typeface="MS Mincho" pitchFamily="49" charset="-128"/>
                <a:cs typeface="Times New Roman" pitchFamily="18" charset="0"/>
              </a:rPr>
              <a:t>X</a:t>
            </a:r>
            <a:r>
              <a:rPr lang="vi-VN" altLang="ja-JP" dirty="0">
                <a:solidFill>
                  <a:srgbClr val="000000"/>
                </a:solidFill>
                <a:latin typeface="Times New Roman" pitchFamily="18" charset="0"/>
                <a:ea typeface="MS Mincho" pitchFamily="49" charset="-128"/>
                <a:cs typeface="Times New Roman" pitchFamily="18" charset="0"/>
              </a:rPr>
              <a:t>ác định theo quy định tại </a:t>
            </a:r>
            <a:r>
              <a:rPr lang="en-US" altLang="ja-JP" dirty="0">
                <a:solidFill>
                  <a:srgbClr val="000000"/>
                </a:solidFill>
                <a:latin typeface="Times New Roman" pitchFamily="18" charset="0"/>
                <a:ea typeface="MS Mincho" pitchFamily="49" charset="-128"/>
                <a:cs typeface="Times New Roman" pitchFamily="18" charset="0"/>
              </a:rPr>
              <a:t>K1</a:t>
            </a:r>
            <a:r>
              <a:rPr lang="vi-VN" altLang="ja-JP" dirty="0">
                <a:solidFill>
                  <a:srgbClr val="000000"/>
                </a:solidFill>
                <a:latin typeface="Times New Roman" pitchFamily="18" charset="0"/>
                <a:ea typeface="MS Mincho" pitchFamily="49" charset="-128"/>
                <a:cs typeface="Times New Roman" pitchFamily="18" charset="0"/>
              </a:rPr>
              <a:t> </a:t>
            </a:r>
            <a:r>
              <a:rPr lang="en-US" altLang="ja-JP" dirty="0">
                <a:solidFill>
                  <a:srgbClr val="000000"/>
                </a:solidFill>
                <a:latin typeface="Times New Roman" pitchFamily="18" charset="0"/>
                <a:ea typeface="MS Mincho" pitchFamily="49" charset="-128"/>
                <a:cs typeface="Times New Roman" pitchFamily="18" charset="0"/>
              </a:rPr>
              <a:t>Đ7</a:t>
            </a:r>
            <a:r>
              <a:rPr lang="vi-VN" altLang="ja-JP" dirty="0">
                <a:solidFill>
                  <a:srgbClr val="000000"/>
                </a:solidFill>
                <a:latin typeface="Times New Roman" pitchFamily="18" charset="0"/>
                <a:ea typeface="MS Mincho" pitchFamily="49" charset="-128"/>
                <a:cs typeface="Times New Roman" pitchFamily="18" charset="0"/>
              </a:rPr>
              <a:t> Thông tư 23/2023/TT-BTC</a:t>
            </a:r>
            <a:endParaRPr lang="en-US" dirty="0"/>
          </a:p>
        </p:txBody>
      </p:sp>
      <p:sp>
        <p:nvSpPr>
          <p:cNvPr id="3" name="Rectangle 2">
            <a:extLst>
              <a:ext uri="{FF2B5EF4-FFF2-40B4-BE49-F238E27FC236}">
                <a16:creationId xmlns:a16="http://schemas.microsoft.com/office/drawing/2014/main" xmlns="" id="{26416561-2F70-695E-3126-41C5D6DCC807}"/>
              </a:ext>
            </a:extLst>
          </p:cNvPr>
          <p:cNvSpPr/>
          <p:nvPr/>
        </p:nvSpPr>
        <p:spPr>
          <a:xfrm>
            <a:off x="3268481" y="5794883"/>
            <a:ext cx="8398028" cy="92333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fontAlgn="auto">
              <a:spcBef>
                <a:spcPts val="0"/>
              </a:spcBef>
              <a:spcAft>
                <a:spcPts val="0"/>
              </a:spcAft>
              <a:defRPr/>
            </a:pPr>
            <a:r>
              <a:rPr lang="en-US" altLang="ja-JP" dirty="0" err="1">
                <a:latin typeface="Times New Roman" pitchFamily="18" charset="0"/>
                <a:ea typeface="MS Mincho" pitchFamily="49" charset="-128"/>
                <a:cs typeface="Times New Roman" pitchFamily="18" charset="0"/>
              </a:rPr>
              <a:t>Trường</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hợp</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có</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căn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cứ</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Hóa</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đơn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chứng</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từ</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phê</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duyệt</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dự</a:t>
            </a:r>
            <a:r>
              <a:rPr lang="en-US" altLang="ja-JP" dirty="0">
                <a:latin typeface="Times New Roman" pitchFamily="18" charset="0"/>
                <a:ea typeface="MS Mincho" pitchFamily="49" charset="-128"/>
                <a:cs typeface="Times New Roman" pitchFamily="18" charset="0"/>
              </a:rPr>
              <a:t> toán, </a:t>
            </a:r>
            <a:r>
              <a:rPr lang="en-US" altLang="ja-JP" dirty="0" err="1">
                <a:latin typeface="Times New Roman" pitchFamily="18" charset="0"/>
                <a:ea typeface="MS Mincho" pitchFamily="49" charset="-128"/>
                <a:cs typeface="Times New Roman" pitchFamily="18" charset="0"/>
              </a:rPr>
              <a:t>quyết</a:t>
            </a:r>
            <a:r>
              <a:rPr lang="en-US" altLang="ja-JP" dirty="0">
                <a:latin typeface="Times New Roman" pitchFamily="18" charset="0"/>
                <a:ea typeface="MS Mincho" pitchFamily="49" charset="-128"/>
                <a:cs typeface="Times New Roman" pitchFamily="18" charset="0"/>
              </a:rPr>
              <a:t> toán,…) </a:t>
            </a:r>
            <a:r>
              <a:rPr lang="en-US" altLang="ja-JP" dirty="0" err="1">
                <a:latin typeface="Times New Roman" pitchFamily="18" charset="0"/>
                <a:ea typeface="MS Mincho" pitchFamily="49" charset="-128"/>
                <a:cs typeface="Times New Roman" pitchFamily="18" charset="0"/>
              </a:rPr>
              <a:t>để</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xác</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được</a:t>
            </a:r>
            <a:r>
              <a:rPr lang="en-US" altLang="ja-JP" dirty="0">
                <a:latin typeface="Times New Roman" pitchFamily="18" charset="0"/>
                <a:ea typeface="MS Mincho" pitchFamily="49" charset="-128"/>
                <a:cs typeface="Times New Roman" pitchFamily="18" charset="0"/>
              </a:rPr>
              <a:t> chi </a:t>
            </a:r>
            <a:r>
              <a:rPr lang="en-US" altLang="ja-JP" dirty="0" err="1">
                <a:latin typeface="Times New Roman" pitchFamily="18" charset="0"/>
                <a:ea typeface="MS Mincho" pitchFamily="49" charset="-128"/>
                <a:cs typeface="Times New Roman" pitchFamily="18" charset="0"/>
              </a:rPr>
              <a:t>phí</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thành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tài</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sản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cố</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vô</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thì</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nguyên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giá</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được</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xác</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là</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toàn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bộ</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các</a:t>
            </a:r>
            <a:r>
              <a:rPr lang="en-US" altLang="ja-JP" dirty="0">
                <a:latin typeface="Times New Roman" pitchFamily="18" charset="0"/>
                <a:ea typeface="MS Mincho" pitchFamily="49" charset="-128"/>
                <a:cs typeface="Times New Roman" pitchFamily="18" charset="0"/>
              </a:rPr>
              <a:t> chi </a:t>
            </a:r>
            <a:r>
              <a:rPr lang="en-US" altLang="ja-JP" dirty="0" err="1">
                <a:latin typeface="Times New Roman" pitchFamily="18" charset="0"/>
                <a:ea typeface="MS Mincho" pitchFamily="49" charset="-128"/>
                <a:cs typeface="Times New Roman" pitchFamily="18" charset="0"/>
              </a:rPr>
              <a:t>phí</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thành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tài</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sản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cố</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vô</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đó</a:t>
            </a:r>
            <a:r>
              <a:rPr lang="en-US" altLang="ja-JP" dirty="0">
                <a:latin typeface="Times New Roman" pitchFamily="18" charset="0"/>
                <a:ea typeface="MS Mincho" pitchFamily="49" charset="-128"/>
                <a:cs typeface="Times New Roman" pitchFamily="18" charset="0"/>
              </a:rPr>
              <a:t>.</a:t>
            </a:r>
            <a:endParaRPr lang="en-US" dirty="0"/>
          </a:p>
        </p:txBody>
      </p:sp>
      <p:cxnSp>
        <p:nvCxnSpPr>
          <p:cNvPr id="10" name="Straight Arrow Connector 9">
            <a:extLst>
              <a:ext uri="{FF2B5EF4-FFF2-40B4-BE49-F238E27FC236}">
                <a16:creationId xmlns:a16="http://schemas.microsoft.com/office/drawing/2014/main" xmlns="" id="{50651D36-D474-851F-C2EC-CF170D8B46D6}"/>
              </a:ext>
            </a:extLst>
          </p:cNvPr>
          <p:cNvCxnSpPr>
            <a:cxnSpLocks/>
          </p:cNvCxnSpPr>
          <p:nvPr/>
        </p:nvCxnSpPr>
        <p:spPr>
          <a:xfrm>
            <a:off x="4000092" y="1971170"/>
            <a:ext cx="425288"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6B7CB45F-A893-4F3E-7669-EBB682493046}"/>
              </a:ext>
            </a:extLst>
          </p:cNvPr>
          <p:cNvSpPr/>
          <p:nvPr/>
        </p:nvSpPr>
        <p:spPr>
          <a:xfrm>
            <a:off x="1139254" y="1776708"/>
            <a:ext cx="2806863" cy="369332"/>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en-US" altLang="ja-JP" b="1" dirty="0">
                <a:latin typeface="Times New Roman" pitchFamily="18" charset="0"/>
                <a:ea typeface="MS Mincho" pitchFamily="49" charset="-128"/>
                <a:cs typeface="Times New Roman" pitchFamily="18" charset="0"/>
              </a:rPr>
              <a:t>QUYỀN SỬ DỤNG ĐẤT</a:t>
            </a:r>
            <a:endParaRPr lang="en-US" b="1" dirty="0"/>
          </a:p>
        </p:txBody>
      </p:sp>
      <p:sp>
        <p:nvSpPr>
          <p:cNvPr id="12" name="Rectangle 11">
            <a:extLst>
              <a:ext uri="{FF2B5EF4-FFF2-40B4-BE49-F238E27FC236}">
                <a16:creationId xmlns:a16="http://schemas.microsoft.com/office/drawing/2014/main" xmlns="" id="{1E9C5CFC-5E24-437D-2A86-E74A582EA501}"/>
              </a:ext>
            </a:extLst>
          </p:cNvPr>
          <p:cNvSpPr/>
          <p:nvPr/>
        </p:nvSpPr>
        <p:spPr>
          <a:xfrm>
            <a:off x="416715" y="5939842"/>
            <a:ext cx="2478913" cy="646331"/>
          </a:xfrm>
          <a:prstGeom prst="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en-US" altLang="ja-JP" b="1" dirty="0">
                <a:latin typeface="Times New Roman" pitchFamily="18" charset="0"/>
                <a:ea typeface="MS Mincho" pitchFamily="49" charset="-128"/>
                <a:cs typeface="Times New Roman" pitchFamily="18" charset="0"/>
              </a:rPr>
              <a:t>TSCĐ VÔ HÌNH KHÁC</a:t>
            </a:r>
            <a:endParaRPr lang="en-US" b="1" dirty="0"/>
          </a:p>
        </p:txBody>
      </p:sp>
      <p:sp>
        <p:nvSpPr>
          <p:cNvPr id="13" name="Rectangle 12">
            <a:extLst>
              <a:ext uri="{FF2B5EF4-FFF2-40B4-BE49-F238E27FC236}">
                <a16:creationId xmlns:a16="http://schemas.microsoft.com/office/drawing/2014/main" xmlns="" id="{2DA8020D-90C1-788B-B195-45544B34ACE2}"/>
              </a:ext>
            </a:extLst>
          </p:cNvPr>
          <p:cNvSpPr/>
          <p:nvPr/>
        </p:nvSpPr>
        <p:spPr>
          <a:xfrm>
            <a:off x="1205547" y="1010699"/>
            <a:ext cx="9095919" cy="461665"/>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endParaRPr lang="en-US" sz="2400" b="1" dirty="0">
              <a:latin typeface="Times New Roman" pitchFamily="18" charset="0"/>
              <a:cs typeface="Times New Roman" pitchFamily="18" charset="0"/>
            </a:endParaRPr>
          </a:p>
        </p:txBody>
      </p:sp>
      <p:sp>
        <p:nvSpPr>
          <p:cNvPr id="14" name="Rectangle 1">
            <a:extLst>
              <a:ext uri="{FF2B5EF4-FFF2-40B4-BE49-F238E27FC236}">
                <a16:creationId xmlns:a16="http://schemas.microsoft.com/office/drawing/2014/main" xmlns="" id="{535EEE8E-337F-E6BB-96E4-637990172506}"/>
              </a:ext>
            </a:extLst>
          </p:cNvPr>
          <p:cNvSpPr>
            <a:spLocks noChangeArrowheads="1"/>
          </p:cNvSpPr>
          <p:nvPr/>
        </p:nvSpPr>
        <p:spPr bwMode="auto">
          <a:xfrm>
            <a:off x="434924" y="2289307"/>
            <a:ext cx="11273150" cy="338554"/>
          </a:xfrm>
          <a:prstGeom prst="rect">
            <a:avLst/>
          </a:prstGeom>
          <a:solidFill>
            <a:schemeClr val="accent1">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defRPr/>
            </a:pPr>
            <a:r>
              <a:rPr lang="vi-VN" sz="1600" b="1" dirty="0">
                <a:solidFill>
                  <a:schemeClr val="tx1"/>
                </a:solidFill>
                <a:latin typeface="Times New Roman" panose="02020603050405020304" pitchFamily="18" charset="0"/>
                <a:cs typeface="Times New Roman" panose="02020603050405020304" pitchFamily="18" charset="0"/>
              </a:rPr>
              <a:t>Trường hợp phải xác định </a:t>
            </a:r>
            <a:r>
              <a:rPr lang="en-US" sz="1600" b="1" dirty="0">
                <a:solidFill>
                  <a:schemeClr val="tx1"/>
                </a:solidFill>
                <a:latin typeface="Times New Roman" panose="02020603050405020304" pitchFamily="18" charset="0"/>
                <a:cs typeface="Times New Roman" panose="02020603050405020304" pitchFamily="18" charset="0"/>
              </a:rPr>
              <a:t>GTQSDĐ </a:t>
            </a:r>
            <a:r>
              <a:rPr lang="vi-VN" sz="1600" b="1" dirty="0">
                <a:solidFill>
                  <a:schemeClr val="tx1"/>
                </a:solidFill>
                <a:latin typeface="Times New Roman" panose="02020603050405020304" pitchFamily="18" charset="0"/>
                <a:cs typeface="Times New Roman" panose="02020603050405020304" pitchFamily="18" charset="0"/>
              </a:rPr>
              <a:t>để tính vào giá trị tài sản quy định tại khoản 1 Điều 100 Nghị định số 151/2017/NĐ-CP</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8DAD2284-7502-0F9C-5B75-A4765096AC25}"/>
              </a:ext>
            </a:extLst>
          </p:cNvPr>
          <p:cNvSpPr/>
          <p:nvPr/>
        </p:nvSpPr>
        <p:spPr>
          <a:xfrm>
            <a:off x="4859553" y="2812107"/>
            <a:ext cx="3182074"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a:solidFill>
                  <a:srgbClr val="000000"/>
                </a:solidFill>
                <a:latin typeface="Times New Roman" panose="02020603050405020304" pitchFamily="18" charset="0"/>
                <a:cs typeface="Times New Roman" panose="02020603050405020304" pitchFamily="18" charset="0"/>
              </a:rPr>
              <a:t>GTQSDĐ </a:t>
            </a:r>
            <a:r>
              <a:rPr lang="vi-VN" sz="1600" dirty="0">
                <a:solidFill>
                  <a:srgbClr val="000000"/>
                </a:solidFill>
                <a:latin typeface="Times New Roman" panose="02020603050405020304" pitchFamily="18" charset="0"/>
                <a:cs typeface="Times New Roman" panose="02020603050405020304" pitchFamily="18" charset="0"/>
              </a:rPr>
              <a:t>được xác định theo quy định tại các khoản 1, 2 và 3 Điều 102 Nghị định số 151/2017/NĐ-CP</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9A90057D-3456-C407-F3ED-334975F61545}"/>
              </a:ext>
            </a:extLst>
          </p:cNvPr>
          <p:cNvSpPr/>
          <p:nvPr/>
        </p:nvSpPr>
        <p:spPr>
          <a:xfrm>
            <a:off x="9337900" y="2947938"/>
            <a:ext cx="159832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600" dirty="0">
                <a:solidFill>
                  <a:srgbClr val="000000"/>
                </a:solidFill>
                <a:latin typeface="Times New Roman" panose="02020603050405020304" pitchFamily="18" charset="0"/>
                <a:cs typeface="Times New Roman" panose="02020603050405020304" pitchFamily="18" charset="0"/>
              </a:rPr>
              <a:t>C</a:t>
            </a:r>
            <a:r>
              <a:rPr lang="vi-VN" sz="1600" dirty="0">
                <a:solidFill>
                  <a:srgbClr val="000000"/>
                </a:solidFill>
                <a:latin typeface="Times New Roman" panose="02020603050405020304" pitchFamily="18" charset="0"/>
                <a:cs typeface="Times New Roman" panose="02020603050405020304" pitchFamily="18" charset="0"/>
              </a:rPr>
              <a:t>ác khoản thuế phí, lệ phí</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17" name="Plus 16">
            <a:extLst>
              <a:ext uri="{FF2B5EF4-FFF2-40B4-BE49-F238E27FC236}">
                <a16:creationId xmlns:a16="http://schemas.microsoft.com/office/drawing/2014/main" xmlns="" id="{9EF47B61-6F7E-48F1-DCF3-C48970EA2B42}"/>
              </a:ext>
            </a:extLst>
          </p:cNvPr>
          <p:cNvSpPr/>
          <p:nvPr/>
        </p:nvSpPr>
        <p:spPr>
          <a:xfrm>
            <a:off x="8360335" y="2987765"/>
            <a:ext cx="504825" cy="5048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Times New Roman" panose="02020603050405020304" pitchFamily="18" charset="0"/>
              <a:cs typeface="Times New Roman" panose="02020603050405020304" pitchFamily="18" charset="0"/>
            </a:endParaRPr>
          </a:p>
        </p:txBody>
      </p:sp>
      <p:sp>
        <p:nvSpPr>
          <p:cNvPr id="18" name="Equal 17">
            <a:extLst>
              <a:ext uri="{FF2B5EF4-FFF2-40B4-BE49-F238E27FC236}">
                <a16:creationId xmlns:a16="http://schemas.microsoft.com/office/drawing/2014/main" xmlns="" id="{9CA9358D-7978-10BE-4A2D-9652178DE1F2}"/>
              </a:ext>
            </a:extLst>
          </p:cNvPr>
          <p:cNvSpPr/>
          <p:nvPr/>
        </p:nvSpPr>
        <p:spPr>
          <a:xfrm>
            <a:off x="4143770" y="3053092"/>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685B0B67-B0F0-E5DE-98E7-3D6413BEBA00}"/>
              </a:ext>
            </a:extLst>
          </p:cNvPr>
          <p:cNvSpPr/>
          <p:nvPr/>
        </p:nvSpPr>
        <p:spPr>
          <a:xfrm>
            <a:off x="434924" y="3763771"/>
            <a:ext cx="11273741"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fontAlgn="auto">
              <a:spcBef>
                <a:spcPts val="0"/>
              </a:spcBef>
              <a:spcAft>
                <a:spcPts val="0"/>
              </a:spcAft>
              <a:defRPr/>
            </a:pP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được</a:t>
            </a:r>
            <a:r>
              <a:rPr lang="en-US" sz="1600" b="1" dirty="0">
                <a:latin typeface="Times New Roman" panose="02020603050405020304" pitchFamily="18" charset="0"/>
                <a:ea typeface="Tahoma" pitchFamily="34" charset="0"/>
                <a:cs typeface="Times New Roman" panose="02020603050405020304" pitchFamily="18" charset="0"/>
              </a:rPr>
              <a:t> NN </a:t>
            </a:r>
            <a:r>
              <a:rPr lang="en-US" sz="1600" b="1" dirty="0" err="1">
                <a:latin typeface="Times New Roman" panose="02020603050405020304" pitchFamily="18" charset="0"/>
                <a:ea typeface="Tahoma" pitchFamily="34" charset="0"/>
                <a:cs typeface="Times New Roman" panose="02020603050405020304" pitchFamily="18" charset="0"/>
              </a:rPr>
              <a:t>cho</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trả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tiền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01 </a:t>
            </a:r>
            <a:r>
              <a:rPr lang="en-US" sz="1600" b="1" dirty="0" err="1">
                <a:latin typeface="Times New Roman" panose="02020603050405020304" pitchFamily="18" charset="0"/>
                <a:ea typeface="Tahoma" pitchFamily="34" charset="0"/>
                <a:cs typeface="Times New Roman" panose="02020603050405020304" pitchFamily="18" charset="0"/>
              </a:rPr>
              <a:t>lần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cho</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thời</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gian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mà</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tiền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nộp</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không</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có</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nguồn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gốc</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từ</a:t>
            </a:r>
            <a:r>
              <a:rPr lang="en-US" sz="1600" b="1" dirty="0">
                <a:latin typeface="Times New Roman" panose="02020603050405020304" pitchFamily="18" charset="0"/>
                <a:ea typeface="Tahoma" pitchFamily="34" charset="0"/>
                <a:cs typeface="Times New Roman" panose="02020603050405020304" pitchFamily="18" charset="0"/>
              </a:rPr>
              <a:t> NSNN</a:t>
            </a:r>
          </a:p>
          <a:p>
            <a:pPr algn="just" fontAlgn="auto">
              <a:spcBef>
                <a:spcPts val="0"/>
              </a:spcBef>
              <a:spcAft>
                <a:spcPts val="0"/>
              </a:spcAft>
              <a:defRPr/>
            </a:pP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do CQ, TC, ĐV </a:t>
            </a:r>
            <a:r>
              <a:rPr lang="en-US" sz="1600" b="1" dirty="0" err="1">
                <a:latin typeface="Times New Roman" panose="02020603050405020304" pitchFamily="18" charset="0"/>
                <a:ea typeface="Tahoma" pitchFamily="34" charset="0"/>
                <a:cs typeface="Times New Roman" panose="02020603050405020304" pitchFamily="18" charset="0"/>
              </a:rPr>
              <a:t>nhận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chuyển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nhượng</a:t>
            </a:r>
            <a:r>
              <a:rPr lang="en-US" sz="1600" b="1" dirty="0">
                <a:latin typeface="Times New Roman" panose="02020603050405020304" pitchFamily="18" charset="0"/>
                <a:ea typeface="Tahoma" pitchFamily="34" charset="0"/>
                <a:cs typeface="Times New Roman" panose="02020603050405020304" pitchFamily="18" charset="0"/>
              </a:rPr>
              <a:t> QSDĐ </a:t>
            </a:r>
            <a:r>
              <a:rPr lang="en-US" sz="1600" b="1" dirty="0" err="1">
                <a:latin typeface="Times New Roman" panose="02020603050405020304" pitchFamily="18" charset="0"/>
                <a:ea typeface="Tahoma" pitchFamily="34" charset="0"/>
                <a:cs typeface="Times New Roman" panose="02020603050405020304" pitchFamily="18" charset="0"/>
              </a:rPr>
              <a:t>mà</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tiền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nhận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chuyển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nhượng</a:t>
            </a:r>
            <a:r>
              <a:rPr lang="en-US" sz="1600" b="1" dirty="0">
                <a:latin typeface="Times New Roman" panose="02020603050405020304" pitchFamily="18" charset="0"/>
                <a:ea typeface="Tahoma" pitchFamily="34" charset="0"/>
                <a:cs typeface="Times New Roman" panose="02020603050405020304" pitchFamily="18" charset="0"/>
              </a:rPr>
              <a:t> QSDĐ </a:t>
            </a:r>
            <a:r>
              <a:rPr lang="en-US" sz="1600" b="1" dirty="0" err="1">
                <a:latin typeface="Times New Roman" panose="02020603050405020304" pitchFamily="18" charset="0"/>
                <a:ea typeface="Tahoma" pitchFamily="34" charset="0"/>
                <a:cs typeface="Times New Roman" panose="02020603050405020304" pitchFamily="18" charset="0"/>
              </a:rPr>
              <a:t>đã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trả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không</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có</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nguồn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gốc</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từ</a:t>
            </a:r>
            <a:r>
              <a:rPr lang="en-US" sz="1600" b="1" dirty="0">
                <a:latin typeface="Times New Roman" panose="02020603050405020304" pitchFamily="18" charset="0"/>
                <a:ea typeface="Tahoma" pitchFamily="34" charset="0"/>
                <a:cs typeface="Times New Roman" panose="02020603050405020304" pitchFamily="18" charset="0"/>
              </a:rPr>
              <a:t> NSNN </a:t>
            </a:r>
          </a:p>
        </p:txBody>
      </p:sp>
      <p:sp>
        <p:nvSpPr>
          <p:cNvPr id="20" name="Rectangle 19">
            <a:extLst>
              <a:ext uri="{FF2B5EF4-FFF2-40B4-BE49-F238E27FC236}">
                <a16:creationId xmlns:a16="http://schemas.microsoft.com/office/drawing/2014/main" xmlns="" id="{4245D0EA-ED1B-8ECB-1356-613585936D33}"/>
              </a:ext>
            </a:extLst>
          </p:cNvPr>
          <p:cNvSpPr/>
          <p:nvPr/>
        </p:nvSpPr>
        <p:spPr>
          <a:xfrm>
            <a:off x="4859553" y="4584639"/>
            <a:ext cx="3182073"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Tiền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nộp</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một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lần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cho</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thời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gian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tiền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nhận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chuyển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nhượng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quyền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sử</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dụng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trả</a:t>
            </a:r>
            <a:endParaRPr lang="en-US" sz="16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553679CE-CE3C-4000-A299-FB6125096E4C}"/>
              </a:ext>
            </a:extLst>
          </p:cNvPr>
          <p:cNvSpPr/>
          <p:nvPr/>
        </p:nvSpPr>
        <p:spPr>
          <a:xfrm>
            <a:off x="9141242" y="4465918"/>
            <a:ext cx="2566832"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Chi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phí</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bồi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thường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GPMB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đối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với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trường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hợp</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NN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cho</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trả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tiền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một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lần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cho</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thời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gian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endParaRPr lang="en-US" sz="1600" dirty="0">
              <a:latin typeface="Times New Roman" panose="02020603050405020304" pitchFamily="18" charset="0"/>
              <a:ea typeface="Tahoma" pitchFamily="34" charset="0"/>
              <a:cs typeface="Times New Roman" panose="02020603050405020304" pitchFamily="18" charset="0"/>
            </a:endParaRPr>
          </a:p>
        </p:txBody>
      </p:sp>
      <p:sp>
        <p:nvSpPr>
          <p:cNvPr id="22" name="Plus 21">
            <a:extLst>
              <a:ext uri="{FF2B5EF4-FFF2-40B4-BE49-F238E27FC236}">
                <a16:creationId xmlns:a16="http://schemas.microsoft.com/office/drawing/2014/main" xmlns="" id="{9EB13845-F038-D9D6-72B7-BE491F21784A}"/>
              </a:ext>
            </a:extLst>
          </p:cNvPr>
          <p:cNvSpPr/>
          <p:nvPr/>
        </p:nvSpPr>
        <p:spPr>
          <a:xfrm>
            <a:off x="8360337" y="4745485"/>
            <a:ext cx="504825" cy="5032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Times New Roman" panose="02020603050405020304" pitchFamily="18" charset="0"/>
              <a:cs typeface="Times New Roman" panose="02020603050405020304" pitchFamily="18" charset="0"/>
            </a:endParaRPr>
          </a:p>
        </p:txBody>
      </p:sp>
      <p:sp>
        <p:nvSpPr>
          <p:cNvPr id="23" name="Equal 22">
            <a:extLst>
              <a:ext uri="{FF2B5EF4-FFF2-40B4-BE49-F238E27FC236}">
                <a16:creationId xmlns:a16="http://schemas.microsoft.com/office/drawing/2014/main" xmlns="" id="{A6B84B4B-042B-EC4D-96BE-884F60891E49}"/>
              </a:ext>
            </a:extLst>
          </p:cNvPr>
          <p:cNvSpPr/>
          <p:nvPr/>
        </p:nvSpPr>
        <p:spPr>
          <a:xfrm>
            <a:off x="4188661" y="4782214"/>
            <a:ext cx="431800" cy="35877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xmlns="" id="{AB089CA2-3751-3E87-65C1-5722C745A9FD}"/>
              </a:ext>
            </a:extLst>
          </p:cNvPr>
          <p:cNvCxnSpPr>
            <a:cxnSpLocks/>
            <a:stCxn id="12" idx="3"/>
            <a:endCxn id="3" idx="1"/>
          </p:cNvCxnSpPr>
          <p:nvPr/>
        </p:nvCxnSpPr>
        <p:spPr>
          <a:xfrm flipV="1">
            <a:off x="2895628" y="6256548"/>
            <a:ext cx="372853" cy="646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3700DE37-103A-A544-FF04-9692B2479162}"/>
              </a:ext>
            </a:extLst>
          </p:cNvPr>
          <p:cNvSpPr/>
          <p:nvPr/>
        </p:nvSpPr>
        <p:spPr>
          <a:xfrm>
            <a:off x="1452960" y="4819688"/>
            <a:ext cx="2320734" cy="338554"/>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NGUYÊN GIÁ QSDĐ</a:t>
            </a:r>
            <a:endParaRPr lang="en-US" sz="16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623F07E8-8EC9-66CA-400A-B6FC11D80A1B}"/>
              </a:ext>
            </a:extLst>
          </p:cNvPr>
          <p:cNvSpPr/>
          <p:nvPr/>
        </p:nvSpPr>
        <p:spPr>
          <a:xfrm>
            <a:off x="1451433" y="3028780"/>
            <a:ext cx="2320734" cy="338554"/>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NGUYÊN GIÁ QSDĐ</a:t>
            </a:r>
            <a:endParaRPr lang="en-US" sz="1600" dirty="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xmlns="" id="{EBADB682-88C3-614F-695B-35E6840B4E1F}"/>
              </a:ext>
            </a:extLst>
          </p:cNvPr>
          <p:cNvGrpSpPr/>
          <p:nvPr/>
        </p:nvGrpSpPr>
        <p:grpSpPr>
          <a:xfrm>
            <a:off x="713271" y="952222"/>
            <a:ext cx="763963" cy="595765"/>
            <a:chOff x="1150500" y="1998772"/>
            <a:chExt cx="632887" cy="493548"/>
          </a:xfrm>
        </p:grpSpPr>
        <p:sp>
          <p:nvSpPr>
            <p:cNvPr id="28" name="Rounded Rectangle 109">
              <a:extLst>
                <a:ext uri="{FF2B5EF4-FFF2-40B4-BE49-F238E27FC236}">
                  <a16:creationId xmlns:a16="http://schemas.microsoft.com/office/drawing/2014/main" xmlns="" id="{4D3436DD-3C18-ECC5-9809-07FB6F975FC8}"/>
                </a:ext>
              </a:extLst>
            </p:cNvPr>
            <p:cNvSpPr/>
            <p:nvPr/>
          </p:nvSpPr>
          <p:spPr>
            <a:xfrm rot="2700000">
              <a:off x="1289843" y="1998771"/>
              <a:ext cx="493544" cy="493545"/>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110">
              <a:extLst>
                <a:ext uri="{FF2B5EF4-FFF2-40B4-BE49-F238E27FC236}">
                  <a16:creationId xmlns:a16="http://schemas.microsoft.com/office/drawing/2014/main" xmlns="" id="{FADF9321-0099-B608-12B9-B3E82FA0B92B}"/>
                </a:ext>
              </a:extLst>
            </p:cNvPr>
            <p:cNvSpPr/>
            <p:nvPr/>
          </p:nvSpPr>
          <p:spPr>
            <a:xfrm rot="2700000">
              <a:off x="1150500" y="1998776"/>
              <a:ext cx="493544" cy="493544"/>
            </a:xfrm>
            <a:prstGeom prst="roundRect">
              <a:avLst>
                <a:gd name="adj" fmla="val 9009"/>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TextBox 29">
              <a:extLst>
                <a:ext uri="{FF2B5EF4-FFF2-40B4-BE49-F238E27FC236}">
                  <a16:creationId xmlns:a16="http://schemas.microsoft.com/office/drawing/2014/main" xmlns="" id="{8E33774F-7A51-C700-F7CB-636EDFD3937D}"/>
                </a:ext>
              </a:extLst>
            </p:cNvPr>
            <p:cNvSpPr txBox="1"/>
            <p:nvPr/>
          </p:nvSpPr>
          <p:spPr>
            <a:xfrm>
              <a:off x="1207320" y="2076270"/>
              <a:ext cx="374060" cy="331462"/>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02</a:t>
              </a:r>
              <a:endParaRPr lang="ko-KR" altLang="en-US" sz="2000" b="1" dirty="0">
                <a:latin typeface="Calibri" pitchFamily="34" charset="0"/>
                <a:cs typeface="Calibri" pitchFamily="34" charset="0"/>
              </a:endParaRPr>
            </a:p>
          </p:txBody>
        </p:sp>
      </p:grpSp>
    </p:spTree>
    <p:extLst>
      <p:ext uri="{BB962C8B-B14F-4D97-AF65-F5344CB8AC3E}">
        <p14:creationId xmlns:p14="http://schemas.microsoft.com/office/powerpoint/2010/main" val="1369674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ppt_x"/>
                                          </p:val>
                                        </p:tav>
                                        <p:tav tm="100000">
                                          <p:val>
                                            <p:strVal val="#ppt_x"/>
                                          </p:val>
                                        </p:tav>
                                      </p:tavLst>
                                    </p:anim>
                                    <p:anim calcmode="lin" valueType="num">
                                      <p:cBhvr additive="base">
                                        <p:cTn id="7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378082A-B23B-AB8C-EACE-83426DF15BB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7F4414A0-E20C-ACE2-1031-8868B8B233E2}"/>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FF58AEF5-3E19-A71B-32C4-36CF44C15F1D}"/>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3D93B819-69D4-3415-2015-FD96207B4C5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50B71A23-B4AF-00B2-C496-27BCB9B83CC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B1C1A51F-0129-2959-5DD3-85122DC392A2}"/>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TSCĐ TẠI CQ,TC,ĐV</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5C266C0A-D06A-0613-70B9-8C27257099E4}"/>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BFEB7172-3EF8-1C50-FCD0-0EBF97AF397A}"/>
              </a:ext>
            </a:extLst>
          </p:cNvPr>
          <p:cNvSpPr/>
          <p:nvPr/>
        </p:nvSpPr>
        <p:spPr>
          <a:xfrm>
            <a:off x="1147679" y="1300071"/>
            <a:ext cx="10512303" cy="461665"/>
          </a:xfrm>
          <a:prstGeom prst="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TSCĐ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dõi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ước</a:t>
            </a:r>
            <a:endParaRPr lang="en-US" sz="2400" b="1"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FF1CD6A5-B198-A780-9BCF-4EC6AC60FEC1}"/>
              </a:ext>
            </a:extLst>
          </p:cNvPr>
          <p:cNvSpPr/>
          <p:nvPr/>
        </p:nvSpPr>
        <p:spPr>
          <a:xfrm>
            <a:off x="1686887" y="1935979"/>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1512B172-C989-0806-5884-A5097415BE4E}"/>
              </a:ext>
            </a:extLst>
          </p:cNvPr>
          <p:cNvSpPr/>
          <p:nvPr/>
        </p:nvSpPr>
        <p:spPr>
          <a:xfrm>
            <a:off x="5806129" y="1992738"/>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dirty="0">
                <a:solidFill>
                  <a:srgbClr val="000000"/>
                </a:solidFill>
                <a:latin typeface="Times New Roman" panose="02020603050405020304" pitchFamily="18" charset="0"/>
                <a:cs typeface="Times New Roman" panose="02020603050405020304" pitchFamily="18" charset="0"/>
              </a:rPr>
              <a:t>10.000.000 đồng</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1" name="Equal 10">
            <a:extLst>
              <a:ext uri="{FF2B5EF4-FFF2-40B4-BE49-F238E27FC236}">
                <a16:creationId xmlns:a16="http://schemas.microsoft.com/office/drawing/2014/main" xmlns="" id="{96D39429-A8DB-6C47-A8B0-9A4356C8B077}"/>
              </a:ext>
            </a:extLst>
          </p:cNvPr>
          <p:cNvSpPr/>
          <p:nvPr/>
        </p:nvSpPr>
        <p:spPr>
          <a:xfrm>
            <a:off x="5181297" y="2060877"/>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D2501BE1-A23E-E0B5-68CC-0E8BEA2C8864}"/>
              </a:ext>
            </a:extLst>
          </p:cNvPr>
          <p:cNvGrpSpPr/>
          <p:nvPr/>
        </p:nvGrpSpPr>
        <p:grpSpPr>
          <a:xfrm>
            <a:off x="655404" y="1253166"/>
            <a:ext cx="763963" cy="595765"/>
            <a:chOff x="1150500" y="1998772"/>
            <a:chExt cx="632887" cy="493548"/>
          </a:xfrm>
        </p:grpSpPr>
        <p:sp>
          <p:nvSpPr>
            <p:cNvPr id="13" name="Rounded Rectangle 109">
              <a:extLst>
                <a:ext uri="{FF2B5EF4-FFF2-40B4-BE49-F238E27FC236}">
                  <a16:creationId xmlns:a16="http://schemas.microsoft.com/office/drawing/2014/main" xmlns="" id="{745206FA-789D-2E5F-0A40-C238D899F2E1}"/>
                </a:ext>
              </a:extLst>
            </p:cNvPr>
            <p:cNvSpPr/>
            <p:nvPr/>
          </p:nvSpPr>
          <p:spPr>
            <a:xfrm rot="2700000">
              <a:off x="1289843" y="1998771"/>
              <a:ext cx="493544" cy="493545"/>
            </a:xfrm>
            <a:prstGeom prst="roundRect">
              <a:avLst>
                <a:gd name="adj" fmla="val 900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110">
              <a:extLst>
                <a:ext uri="{FF2B5EF4-FFF2-40B4-BE49-F238E27FC236}">
                  <a16:creationId xmlns:a16="http://schemas.microsoft.com/office/drawing/2014/main" xmlns="" id="{AD4A79D7-5A32-215F-66DF-D7A60B070644}"/>
                </a:ext>
              </a:extLst>
            </p:cNvPr>
            <p:cNvSpPr/>
            <p:nvPr/>
          </p:nvSpPr>
          <p:spPr>
            <a:xfrm rot="2700000">
              <a:off x="1150500" y="1998776"/>
              <a:ext cx="493544" cy="493544"/>
            </a:xfrm>
            <a:prstGeom prst="roundRect">
              <a:avLst>
                <a:gd name="adj" fmla="val 9009"/>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TextBox 14">
              <a:extLst>
                <a:ext uri="{FF2B5EF4-FFF2-40B4-BE49-F238E27FC236}">
                  <a16:creationId xmlns:a16="http://schemas.microsoft.com/office/drawing/2014/main" xmlns="" id="{C0B779AD-326C-CDDE-E7B0-1B9722FEBC5B}"/>
                </a:ext>
              </a:extLst>
            </p:cNvPr>
            <p:cNvSpPr txBox="1"/>
            <p:nvPr/>
          </p:nvSpPr>
          <p:spPr>
            <a:xfrm>
              <a:off x="1207320" y="2076270"/>
              <a:ext cx="374060" cy="331462"/>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03</a:t>
              </a:r>
              <a:endParaRPr lang="ko-KR" altLang="en-US" sz="2000" b="1" dirty="0">
                <a:latin typeface="Calibri" pitchFamily="34" charset="0"/>
                <a:cs typeface="Calibri" pitchFamily="34" charset="0"/>
              </a:endParaRPr>
            </a:p>
          </p:txBody>
        </p:sp>
      </p:grpSp>
      <p:sp>
        <p:nvSpPr>
          <p:cNvPr id="16" name="Rectangle 15">
            <a:extLst>
              <a:ext uri="{FF2B5EF4-FFF2-40B4-BE49-F238E27FC236}">
                <a16:creationId xmlns:a16="http://schemas.microsoft.com/office/drawing/2014/main" xmlns="" id="{4BAE32CA-4BEE-081C-7E32-2D5FBCD1E0B1}"/>
              </a:ext>
            </a:extLst>
          </p:cNvPr>
          <p:cNvSpPr/>
          <p:nvPr/>
        </p:nvSpPr>
        <p:spPr>
          <a:xfrm>
            <a:off x="1147680" y="2888010"/>
            <a:ext cx="8064387" cy="461665"/>
          </a:xfrm>
          <a:prstGeom prst="rect">
            <a:avLst/>
          </a:prstGeom>
          <a:solidFill>
            <a:schemeClr val="bg1">
              <a:lumMod val="75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endParaRPr lang="en-US" sz="2400" b="1" dirty="0">
              <a:latin typeface="Times New Roman" pitchFamily="18" charset="0"/>
              <a:cs typeface="Times New Roman" pitchFamily="18" charset="0"/>
            </a:endParaRPr>
          </a:p>
        </p:txBody>
      </p:sp>
      <p:grpSp>
        <p:nvGrpSpPr>
          <p:cNvPr id="17" name="Group 16">
            <a:extLst>
              <a:ext uri="{FF2B5EF4-FFF2-40B4-BE49-F238E27FC236}">
                <a16:creationId xmlns:a16="http://schemas.microsoft.com/office/drawing/2014/main" xmlns="" id="{9D31F82A-5454-75E8-626E-14BD283B55F0}"/>
              </a:ext>
            </a:extLst>
          </p:cNvPr>
          <p:cNvGrpSpPr/>
          <p:nvPr/>
        </p:nvGrpSpPr>
        <p:grpSpPr>
          <a:xfrm>
            <a:off x="655404" y="2829533"/>
            <a:ext cx="763963" cy="595765"/>
            <a:chOff x="1150500" y="1998772"/>
            <a:chExt cx="632887" cy="493548"/>
          </a:xfrm>
        </p:grpSpPr>
        <p:sp>
          <p:nvSpPr>
            <p:cNvPr id="18" name="Rounded Rectangle 109">
              <a:extLst>
                <a:ext uri="{FF2B5EF4-FFF2-40B4-BE49-F238E27FC236}">
                  <a16:creationId xmlns:a16="http://schemas.microsoft.com/office/drawing/2014/main" xmlns="" id="{A7A92C65-A9B9-01D1-2DC7-62C24AB4D819}"/>
                </a:ext>
              </a:extLst>
            </p:cNvPr>
            <p:cNvSpPr/>
            <p:nvPr/>
          </p:nvSpPr>
          <p:spPr>
            <a:xfrm rot="2700000">
              <a:off x="1289843" y="1998771"/>
              <a:ext cx="493544" cy="493545"/>
            </a:xfrm>
            <a:prstGeom prst="roundRect">
              <a:avLst>
                <a:gd name="adj" fmla="val 900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110">
              <a:extLst>
                <a:ext uri="{FF2B5EF4-FFF2-40B4-BE49-F238E27FC236}">
                  <a16:creationId xmlns:a16="http://schemas.microsoft.com/office/drawing/2014/main" xmlns="" id="{A10A5ECB-7DB7-6E18-9E83-BB20EF68E839}"/>
                </a:ext>
              </a:extLst>
            </p:cNvPr>
            <p:cNvSpPr/>
            <p:nvPr/>
          </p:nvSpPr>
          <p:spPr>
            <a:xfrm rot="2700000">
              <a:off x="1150500" y="1998776"/>
              <a:ext cx="493544" cy="493544"/>
            </a:xfrm>
            <a:prstGeom prst="roundRect">
              <a:avLst>
                <a:gd name="adj" fmla="val 9009"/>
              </a:avLst>
            </a:prstGeom>
            <a:solidFill>
              <a:schemeClr val="bg1"/>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TextBox 19">
              <a:extLst>
                <a:ext uri="{FF2B5EF4-FFF2-40B4-BE49-F238E27FC236}">
                  <a16:creationId xmlns:a16="http://schemas.microsoft.com/office/drawing/2014/main" xmlns="" id="{A4939CC6-F898-CE92-EEF9-FFE27147B70B}"/>
                </a:ext>
              </a:extLst>
            </p:cNvPr>
            <p:cNvSpPr txBox="1"/>
            <p:nvPr/>
          </p:nvSpPr>
          <p:spPr>
            <a:xfrm>
              <a:off x="1207320" y="2076270"/>
              <a:ext cx="374060" cy="331462"/>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04</a:t>
              </a:r>
              <a:endParaRPr lang="ko-KR" altLang="en-US" sz="2000" b="1" dirty="0">
                <a:latin typeface="Calibri" pitchFamily="34" charset="0"/>
                <a:cs typeface="Calibri" pitchFamily="34" charset="0"/>
              </a:endParaRPr>
            </a:p>
          </p:txBody>
        </p:sp>
      </p:grpSp>
      <p:sp>
        <p:nvSpPr>
          <p:cNvPr id="21" name="Rectangle 20">
            <a:extLst>
              <a:ext uri="{FF2B5EF4-FFF2-40B4-BE49-F238E27FC236}">
                <a16:creationId xmlns:a16="http://schemas.microsoft.com/office/drawing/2014/main" xmlns="" id="{9C310DDD-E0BD-177E-6C46-3A3F55C74DF4}"/>
              </a:ext>
            </a:extLst>
          </p:cNvPr>
          <p:cNvSpPr/>
          <p:nvPr/>
        </p:nvSpPr>
        <p:spPr>
          <a:xfrm>
            <a:off x="2435890" y="3636796"/>
            <a:ext cx="5790501" cy="430887"/>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altLang="ja-JP" sz="2200" dirty="0">
                <a:solidFill>
                  <a:srgbClr val="000000"/>
                </a:solidFill>
                <a:latin typeface="Times New Roman" pitchFamily="18" charset="0"/>
                <a:cs typeface="Times New Roman" pitchFamily="18" charset="0"/>
              </a:rPr>
              <a:t>Quy </a:t>
            </a:r>
            <a:r>
              <a:rPr lang="en-US" altLang="ja-JP" sz="2200" dirty="0" err="1">
                <a:solidFill>
                  <a:srgbClr val="000000"/>
                </a:solidFill>
                <a:latin typeface="Times New Roman" pitchFamily="18" charset="0"/>
                <a:cs typeface="Times New Roman" pitchFamily="18" charset="0"/>
              </a:rPr>
              <a:t>định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tại</a:t>
            </a:r>
            <a:r>
              <a:rPr lang="en-US" altLang="ja-JP" sz="2200" dirty="0">
                <a:solidFill>
                  <a:srgbClr val="000000"/>
                </a:solidFill>
                <a:latin typeface="Times New Roman" pitchFamily="18" charset="0"/>
                <a:cs typeface="Times New Roman" pitchFamily="18" charset="0"/>
              </a:rPr>
              <a:t> K1 Đ16 Thông </a:t>
            </a:r>
            <a:r>
              <a:rPr lang="en-US" altLang="ja-JP" sz="2200" dirty="0" err="1">
                <a:solidFill>
                  <a:srgbClr val="000000"/>
                </a:solidFill>
                <a:latin typeface="Times New Roman" pitchFamily="18" charset="0"/>
                <a:cs typeface="Times New Roman" pitchFamily="18" charset="0"/>
              </a:rPr>
              <a:t>tư</a:t>
            </a:r>
            <a:r>
              <a:rPr lang="en-US" altLang="ja-JP" sz="2200" dirty="0">
                <a:solidFill>
                  <a:srgbClr val="000000"/>
                </a:solidFill>
                <a:latin typeface="Times New Roman" pitchFamily="18" charset="0"/>
                <a:cs typeface="Times New Roman" pitchFamily="18" charset="0"/>
              </a:rPr>
              <a:t> 23/2023/TT-BTC</a:t>
            </a:r>
            <a:endParaRPr lang="en-US" sz="2200" dirty="0">
              <a:solidFill>
                <a:srgbClr val="000000"/>
              </a:solidFill>
            </a:endParaRPr>
          </a:p>
        </p:txBody>
      </p:sp>
      <p:graphicFrame>
        <p:nvGraphicFramePr>
          <p:cNvPr id="22" name="Table 21">
            <a:extLst>
              <a:ext uri="{FF2B5EF4-FFF2-40B4-BE49-F238E27FC236}">
                <a16:creationId xmlns:a16="http://schemas.microsoft.com/office/drawing/2014/main" xmlns="" id="{C8818CEC-644A-5871-2C01-5906D1275F72}"/>
              </a:ext>
            </a:extLst>
          </p:cNvPr>
          <p:cNvGraphicFramePr>
            <a:graphicFrameLocks noGrp="1"/>
          </p:cNvGraphicFramePr>
          <p:nvPr>
            <p:extLst>
              <p:ext uri="{D42A27DB-BD31-4B8C-83A1-F6EECF244321}">
                <p14:modId xmlns:p14="http://schemas.microsoft.com/office/powerpoint/2010/main" val="2035665550"/>
              </p:ext>
            </p:extLst>
          </p:nvPr>
        </p:nvGraphicFramePr>
        <p:xfrm>
          <a:off x="1251243" y="4202401"/>
          <a:ext cx="9602092" cy="973826"/>
        </p:xfrm>
        <a:graphic>
          <a:graphicData uri="http://schemas.openxmlformats.org/drawingml/2006/table">
            <a:tbl>
              <a:tblPr/>
              <a:tblGrid>
                <a:gridCol w="3070749">
                  <a:extLst>
                    <a:ext uri="{9D8B030D-6E8A-4147-A177-3AD203B41FA5}">
                      <a16:colId xmlns:a16="http://schemas.microsoft.com/office/drawing/2014/main" xmlns="" val="20000"/>
                    </a:ext>
                  </a:extLst>
                </a:gridCol>
                <a:gridCol w="631819">
                  <a:extLst>
                    <a:ext uri="{9D8B030D-6E8A-4147-A177-3AD203B41FA5}">
                      <a16:colId xmlns:a16="http://schemas.microsoft.com/office/drawing/2014/main" xmlns="" val="20001"/>
                    </a:ext>
                  </a:extLst>
                </a:gridCol>
                <a:gridCol w="2191478">
                  <a:extLst>
                    <a:ext uri="{9D8B030D-6E8A-4147-A177-3AD203B41FA5}">
                      <a16:colId xmlns:a16="http://schemas.microsoft.com/office/drawing/2014/main" xmlns="" val="20002"/>
                    </a:ext>
                  </a:extLst>
                </a:gridCol>
                <a:gridCol w="1048278">
                  <a:extLst>
                    <a:ext uri="{9D8B030D-6E8A-4147-A177-3AD203B41FA5}">
                      <a16:colId xmlns:a16="http://schemas.microsoft.com/office/drawing/2014/main" xmlns="" val="20003"/>
                    </a:ext>
                  </a:extLst>
                </a:gridCol>
                <a:gridCol w="2659768">
                  <a:extLst>
                    <a:ext uri="{9D8B030D-6E8A-4147-A177-3AD203B41FA5}">
                      <a16:colId xmlns:a16="http://schemas.microsoft.com/office/drawing/2014/main" xmlns="" val="20004"/>
                    </a:ext>
                  </a:extLst>
                </a:gridCol>
              </a:tblGrid>
              <a:tr h="973826">
                <a:tc>
                  <a:txBody>
                    <a:bodyPr/>
                    <a:lstStyle/>
                    <a:p>
                      <a:pPr algn="ctr">
                        <a:lnSpc>
                          <a:spcPct val="100000"/>
                        </a:lnSpc>
                        <a:spcBef>
                          <a:spcPts val="0"/>
                        </a:spcBef>
                        <a:spcAft>
                          <a:spcPts val="0"/>
                        </a:spcAft>
                      </a:pPr>
                      <a:r>
                        <a:rPr lang="en-US" sz="2400" b="1" dirty="0" err="1">
                          <a:solidFill>
                            <a:srgbClr val="000000"/>
                          </a:solidFill>
                          <a:latin typeface="Times New Roman" pitchFamily="18" charset="0"/>
                          <a:ea typeface="Tahoma"/>
                          <a:cs typeface="Times New Roman" pitchFamily="18" charset="0"/>
                        </a:rPr>
                        <a:t>Giá</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trị</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còn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lại</a:t>
                      </a:r>
                      <a:r>
                        <a:rPr lang="en-US" sz="2400" b="1" dirty="0">
                          <a:solidFill>
                            <a:srgbClr val="000000"/>
                          </a:solidFill>
                          <a:latin typeface="Times New Roman" pitchFamily="18" charset="0"/>
                          <a:ea typeface="Tahoma"/>
                          <a:cs typeface="Times New Roman" pitchFamily="18" charset="0"/>
                        </a:rPr>
                        <a:t> </a:t>
                      </a:r>
                    </a:p>
                    <a:p>
                      <a:pPr algn="ctr">
                        <a:lnSpc>
                          <a:spcPct val="100000"/>
                        </a:lnSpc>
                        <a:spcBef>
                          <a:spcPts val="0"/>
                        </a:spcBef>
                        <a:spcAft>
                          <a:spcPts val="0"/>
                        </a:spcAft>
                      </a:pPr>
                      <a:r>
                        <a:rPr lang="en-US" sz="2400" b="1" dirty="0" err="1">
                          <a:solidFill>
                            <a:srgbClr val="000000"/>
                          </a:solidFill>
                          <a:latin typeface="Times New Roman" pitchFamily="18" charset="0"/>
                          <a:ea typeface="Tahoma"/>
                          <a:cs typeface="Times New Roman" pitchFamily="18" charset="0"/>
                        </a:rPr>
                        <a:t>của</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tài</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sản</a:t>
                      </a:r>
                      <a:endParaRPr lang="en-US" sz="2400" b="1"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a:solidFill>
                            <a:srgbClr val="000000"/>
                          </a:solidFill>
                          <a:latin typeface="Times New Roman" pitchFamily="18" charset="0"/>
                          <a:ea typeface="Tahoma"/>
                          <a:cs typeface="Times New Roman" pitchFamily="18" charset="0"/>
                        </a:rPr>
                        <a:t>Nguyên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err="1">
                          <a:solidFill>
                            <a:srgbClr val="000000"/>
                          </a:solidFill>
                          <a:latin typeface="Times New Roman" pitchFamily="18" charset="0"/>
                          <a:ea typeface="Tahoma"/>
                          <a:cs typeface="Times New Roman" pitchFamily="18" charset="0"/>
                        </a:rPr>
                        <a:t>Số</a:t>
                      </a:r>
                      <a:r>
                        <a:rPr lang="en-US" sz="2400" dirty="0">
                          <a:solidFill>
                            <a:srgbClr val="000000"/>
                          </a:solidFill>
                          <a:latin typeface="Times New Roman" pitchFamily="18" charset="0"/>
                          <a:ea typeface="Tahoma"/>
                          <a:cs typeface="Times New Roman" pitchFamily="18" charset="0"/>
                        </a:rPr>
                        <a:t> hao </a:t>
                      </a:r>
                      <a:r>
                        <a:rPr lang="en-US" sz="2400" dirty="0" err="1">
                          <a:solidFill>
                            <a:srgbClr val="000000"/>
                          </a:solidFill>
                          <a:latin typeface="Times New Roman" pitchFamily="18" charset="0"/>
                          <a:ea typeface="Tahoma"/>
                          <a:cs typeface="Times New Roman" pitchFamily="18" charset="0"/>
                        </a:rPr>
                        <a:t>mòn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lũy</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kế</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3" name="Table 22">
            <a:extLst>
              <a:ext uri="{FF2B5EF4-FFF2-40B4-BE49-F238E27FC236}">
                <a16:creationId xmlns:a16="http://schemas.microsoft.com/office/drawing/2014/main" xmlns="" id="{7E0E31F3-17B5-A89A-8EFE-9021B318CBA2}"/>
              </a:ext>
            </a:extLst>
          </p:cNvPr>
          <p:cNvGraphicFramePr>
            <a:graphicFrameLocks noGrp="1"/>
          </p:cNvGraphicFramePr>
          <p:nvPr>
            <p:extLst>
              <p:ext uri="{D42A27DB-BD31-4B8C-83A1-F6EECF244321}">
                <p14:modId xmlns:p14="http://schemas.microsoft.com/office/powerpoint/2010/main" val="3491713728"/>
              </p:ext>
            </p:extLst>
          </p:nvPr>
        </p:nvGraphicFramePr>
        <p:xfrm>
          <a:off x="1041334" y="5365832"/>
          <a:ext cx="10375392" cy="1188720"/>
        </p:xfrm>
        <a:graphic>
          <a:graphicData uri="http://schemas.openxmlformats.org/drawingml/2006/table">
            <a:tbl>
              <a:tblPr>
                <a:tableStyleId>{5C22544A-7EE6-4342-B048-85BDC9FD1C3A}</a:tableStyleId>
              </a:tblPr>
              <a:tblGrid>
                <a:gridCol w="1790803">
                  <a:extLst>
                    <a:ext uri="{9D8B030D-6E8A-4147-A177-3AD203B41FA5}">
                      <a16:colId xmlns:a16="http://schemas.microsoft.com/office/drawing/2014/main" xmlns="" val="4089469567"/>
                    </a:ext>
                  </a:extLst>
                </a:gridCol>
                <a:gridCol w="982787">
                  <a:extLst>
                    <a:ext uri="{9D8B030D-6E8A-4147-A177-3AD203B41FA5}">
                      <a16:colId xmlns:a16="http://schemas.microsoft.com/office/drawing/2014/main" xmlns="" val="4184170435"/>
                    </a:ext>
                  </a:extLst>
                </a:gridCol>
                <a:gridCol w="2368163">
                  <a:extLst>
                    <a:ext uri="{9D8B030D-6E8A-4147-A177-3AD203B41FA5}">
                      <a16:colId xmlns:a16="http://schemas.microsoft.com/office/drawing/2014/main" xmlns="" val="742119776"/>
                    </a:ext>
                  </a:extLst>
                </a:gridCol>
                <a:gridCol w="1432738">
                  <a:extLst>
                    <a:ext uri="{9D8B030D-6E8A-4147-A177-3AD203B41FA5}">
                      <a16:colId xmlns:a16="http://schemas.microsoft.com/office/drawing/2014/main" xmlns="" val="1440876763"/>
                    </a:ext>
                  </a:extLst>
                </a:gridCol>
                <a:gridCol w="1397216">
                  <a:extLst>
                    <a:ext uri="{9D8B030D-6E8A-4147-A177-3AD203B41FA5}">
                      <a16:colId xmlns:a16="http://schemas.microsoft.com/office/drawing/2014/main" xmlns="" val="133115833"/>
                    </a:ext>
                  </a:extLst>
                </a:gridCol>
                <a:gridCol w="816066">
                  <a:extLst>
                    <a:ext uri="{9D8B030D-6E8A-4147-A177-3AD203B41FA5}">
                      <a16:colId xmlns:a16="http://schemas.microsoft.com/office/drawing/2014/main" xmlns="" val="2695439676"/>
                    </a:ext>
                  </a:extLst>
                </a:gridCol>
                <a:gridCol w="1587619">
                  <a:extLst>
                    <a:ext uri="{9D8B030D-6E8A-4147-A177-3AD203B41FA5}">
                      <a16:colId xmlns:a16="http://schemas.microsoft.com/office/drawing/2014/main" xmlns=""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latin typeface="Times New Roman" pitchFamily="18" charset="0"/>
                          <a:ea typeface="Tahoma"/>
                          <a:cs typeface="Times New Roman" pitchFamily="18" charset="0"/>
                        </a:rPr>
                        <a:t>Số</a:t>
                      </a:r>
                      <a:r>
                        <a:rPr lang="en-US" sz="2400" b="1" dirty="0">
                          <a:solidFill>
                            <a:srgbClr val="000000"/>
                          </a:solidFill>
                          <a:latin typeface="Times New Roman" pitchFamily="18" charset="0"/>
                          <a:ea typeface="Tahoma"/>
                          <a:cs typeface="Times New Roman" pitchFamily="18" charset="0"/>
                        </a:rPr>
                        <a:t> hao </a:t>
                      </a:r>
                      <a:r>
                        <a:rPr lang="en-US" sz="2400" b="1" dirty="0" err="1">
                          <a:solidFill>
                            <a:srgbClr val="000000"/>
                          </a:solidFill>
                          <a:latin typeface="Times New Roman" pitchFamily="18" charset="0"/>
                          <a:ea typeface="Tahoma"/>
                          <a:cs typeface="Times New Roman" pitchFamily="18" charset="0"/>
                        </a:rPr>
                        <a:t>mòn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luỹ</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kế</a:t>
                      </a:r>
                      <a:endParaRPr lang="x-none" sz="24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itchFamily="18" charset="0"/>
                          <a:ea typeface="Tahoma"/>
                          <a:cs typeface="Times New Roman" pitchFamily="18" charset="0"/>
                        </a:rPr>
                        <a:t>Nguyên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x-none" sz="2400" dirty="0">
                          <a:latin typeface="Times New Roman" panose="02020603050405020304" pitchFamily="18" charset="0"/>
                          <a:cs typeface="Times New Roman" panose="02020603050405020304" pitchFamily="18" charset="0"/>
                        </a:rPr>
                        <a:t>Tỷ lệ hao mòn</a:t>
                      </a:r>
                    </a:p>
                  </a:txBody>
                  <a:tcPr anchor="ctr">
                    <a:noFill/>
                  </a:tcPr>
                </a:tc>
                <a:tc>
                  <a:txBody>
                    <a:bodyPr/>
                    <a:lstStyle/>
                    <a:p>
                      <a:pPr algn="ctr"/>
                      <a:r>
                        <a:rPr lang="x-none" sz="24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x-none" sz="2400" dirty="0">
                          <a:latin typeface="Times New Roman" panose="02020603050405020304" pitchFamily="18" charset="0"/>
                          <a:cs typeface="Times New Roman" panose="02020603050405020304" pitchFamily="18" charset="0"/>
                        </a:rPr>
                        <a:t>Thời gian đã sử dụng của tài sản</a:t>
                      </a:r>
                    </a:p>
                  </a:txBody>
                  <a:tcPr anchor="ctr">
                    <a:noFill/>
                  </a:tcPr>
                </a:tc>
                <a:extLst>
                  <a:ext uri="{0D108BD9-81ED-4DB2-BD59-A6C34878D82A}">
                    <a16:rowId xmlns:a16="http://schemas.microsoft.com/office/drawing/2014/main" xmlns="" val="876073166"/>
                  </a:ext>
                </a:extLst>
              </a:tr>
            </a:tbl>
          </a:graphicData>
        </a:graphic>
      </p:graphicFrame>
    </p:spTree>
    <p:extLst>
      <p:ext uri="{BB962C8B-B14F-4D97-AF65-F5344CB8AC3E}">
        <p14:creationId xmlns:p14="http://schemas.microsoft.com/office/powerpoint/2010/main" val="67147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6"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D70C68-0F43-7EE8-9B08-D5CF7E26900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00122308-24A3-41CE-C35D-971E2FA66F0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1681E9ED-20EA-9C44-5D80-4EAF0E0DFE03}"/>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E253D680-36BB-1C65-69FA-E72EB5D614D1}"/>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9D354AC8-5D66-A4E8-C3E6-6FEF7AC10DB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E62829C5-156D-1A0F-7C47-BB6874E33A5D}"/>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740E4890-F3B0-2536-F00A-02CDDE167AAA}"/>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xmlns="" id="{88BF05B9-A41C-D46A-C51F-71FC203FF402}"/>
              </a:ext>
            </a:extLst>
          </p:cNvPr>
          <p:cNvGraphicFramePr>
            <a:graphicFrameLocks noGrp="1"/>
          </p:cNvGraphicFramePr>
          <p:nvPr>
            <p:extLst>
              <p:ext uri="{D42A27DB-BD31-4B8C-83A1-F6EECF244321}">
                <p14:modId xmlns:p14="http://schemas.microsoft.com/office/powerpoint/2010/main" val="2125242943"/>
              </p:ext>
            </p:extLst>
          </p:nvPr>
        </p:nvGraphicFramePr>
        <p:xfrm>
          <a:off x="763931" y="767988"/>
          <a:ext cx="10637134" cy="6085794"/>
        </p:xfrm>
        <a:graphic>
          <a:graphicData uri="http://schemas.openxmlformats.org/drawingml/2006/table">
            <a:tbl>
              <a:tblPr>
                <a:tableStyleId>{5C22544A-7EE6-4342-B048-85BDC9FD1C3A}</a:tableStyleId>
              </a:tblPr>
              <a:tblGrid>
                <a:gridCol w="5435531">
                  <a:extLst>
                    <a:ext uri="{9D8B030D-6E8A-4147-A177-3AD203B41FA5}">
                      <a16:colId xmlns:a16="http://schemas.microsoft.com/office/drawing/2014/main" xmlns="" val="292788180"/>
                    </a:ext>
                  </a:extLst>
                </a:gridCol>
                <a:gridCol w="2446828">
                  <a:extLst>
                    <a:ext uri="{9D8B030D-6E8A-4147-A177-3AD203B41FA5}">
                      <a16:colId xmlns:a16="http://schemas.microsoft.com/office/drawing/2014/main" xmlns="" val="3476852573"/>
                    </a:ext>
                  </a:extLst>
                </a:gridCol>
                <a:gridCol w="2754775">
                  <a:extLst>
                    <a:ext uri="{9D8B030D-6E8A-4147-A177-3AD203B41FA5}">
                      <a16:colId xmlns:a16="http://schemas.microsoft.com/office/drawing/2014/main" xmlns="" val="3823105014"/>
                    </a:ext>
                  </a:extLst>
                </a:gridCol>
              </a:tblGrid>
              <a:tr h="68066">
                <a:tc>
                  <a:txBody>
                    <a:bodyPr/>
                    <a:lstStyle/>
                    <a:p>
                      <a:pPr algn="ctr" fontAlgn="ctr"/>
                      <a:r>
                        <a:rPr lang="en-US" sz="1000" b="1" u="none" strike="noStrike">
                          <a:effectLst/>
                          <a:latin typeface="Times New Roman" panose="02020603050405020304" pitchFamily="18" charset="0"/>
                          <a:cs typeface="Times New Roman" panose="02020603050405020304" pitchFamily="18" charset="0"/>
                        </a:rPr>
                        <a:t>Loại tài sản</a:t>
                      </a:r>
                      <a:endParaRPr lang="en-US" sz="10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nchor="ctr"/>
                </a:tc>
                <a:tc>
                  <a:txBody>
                    <a:bodyPr/>
                    <a:lstStyle/>
                    <a:p>
                      <a:pPr algn="ctr" fontAlgn="ctr"/>
                      <a:r>
                        <a:rPr lang="vi-VN" sz="1000" b="1" u="none" strike="noStrike">
                          <a:effectLst/>
                          <a:latin typeface="Times New Roman" panose="02020603050405020304" pitchFamily="18" charset="0"/>
                          <a:cs typeface="Times New Roman" panose="02020603050405020304" pitchFamily="18" charset="0"/>
                        </a:rPr>
                        <a:t>Đơn vị tính của Chỉ tiêu về số lượng</a:t>
                      </a:r>
                      <a:endParaRPr lang="vi-VN" sz="10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nchor="ctr"/>
                </a:tc>
                <a:tc>
                  <a:txBody>
                    <a:bodyPr/>
                    <a:lstStyle/>
                    <a:p>
                      <a:pPr algn="ctr" fontAlgn="ctr"/>
                      <a:r>
                        <a:rPr lang="vi-VN" sz="10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0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nchor="ctr"/>
                </a:tc>
                <a:extLst>
                  <a:ext uri="{0D108BD9-81ED-4DB2-BD59-A6C34878D82A}">
                    <a16:rowId xmlns:a16="http://schemas.microsoft.com/office/drawing/2014/main" xmlns="" val="4227559255"/>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cao tốc</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dirty="0">
                          <a:effectLst/>
                          <a:latin typeface="Times New Roman" panose="02020603050405020304" pitchFamily="18" charset="0"/>
                          <a:cs typeface="Times New Roman" panose="02020603050405020304" pitchFamily="18" charset="0"/>
                        </a:rPr>
                        <a:t>Km</a:t>
                      </a:r>
                      <a:endParaRPr lang="en-US" sz="10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298725572"/>
                  </a:ext>
                </a:extLst>
              </a:tr>
              <a:tr h="145855">
                <a:tc>
                  <a:txBody>
                    <a:bodyPr/>
                    <a:lstStyle/>
                    <a:p>
                      <a:pPr algn="just" fontAlgn="t"/>
                      <a:r>
                        <a:rPr lang="vi-VN" sz="1000" u="none" strike="noStrike" dirty="0">
                          <a:effectLst/>
                          <a:latin typeface="Times New Roman" panose="02020603050405020304" pitchFamily="18" charset="0"/>
                          <a:cs typeface="Times New Roman" panose="02020603050405020304" pitchFamily="18" charset="0"/>
                        </a:rPr>
                        <a:t>Đường quốc lộ</a:t>
                      </a:r>
                      <a:endParaRPr lang="vi-VN" sz="10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3489714400"/>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tỉnh</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3112278324"/>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huyện</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3966376953"/>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xã</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3507641933"/>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Đường đô thị</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vi-VN" sz="1000" u="none" strike="noStrike">
                          <a:effectLst/>
                          <a:latin typeface="Times New Roman" panose="02020603050405020304" pitchFamily="18" charset="0"/>
                          <a:cs typeface="Times New Roman" panose="02020603050405020304" pitchFamily="18" charset="0"/>
                        </a:rPr>
                        <a:t>Tuyến/ Đoạn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263802994"/>
                  </a:ext>
                </a:extLst>
              </a:tr>
              <a:tr h="145855">
                <a:tc>
                  <a:txBody>
                    <a:bodyPr/>
                    <a:lstStyle/>
                    <a:p>
                      <a:pPr algn="l" fontAlgn="t"/>
                      <a:r>
                        <a:rPr lang="vi-VN" sz="1000" u="none" strike="noStrike">
                          <a:effectLst/>
                          <a:latin typeface="Times New Roman" panose="02020603050405020304" pitchFamily="18" charset="0"/>
                          <a:cs typeface="Times New Roman" panose="02020603050405020304" pitchFamily="18" charset="0"/>
                        </a:rPr>
                        <a:t>Hệ thống khảo sát tình trạng mặt đường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228955186"/>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Hệ thống hồ sơ số hóa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2760437856"/>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Cầu đường bộ và các công trình phụ trợ gắn liền với cầu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 m2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727042294"/>
                  </a:ext>
                </a:extLst>
              </a:tr>
              <a:tr h="145855">
                <a:tc>
                  <a:txBody>
                    <a:bodyPr/>
                    <a:lstStyle/>
                    <a:p>
                      <a:pPr algn="l" fontAlgn="t"/>
                      <a:r>
                        <a:rPr lang="en-US" sz="1000" u="none" strike="noStrike">
                          <a:effectLst/>
                          <a:latin typeface="Times New Roman" panose="02020603050405020304" pitchFamily="18" charset="0"/>
                          <a:cs typeface="Times New Roman" panose="02020603050405020304" pitchFamily="18" charset="0"/>
                        </a:rPr>
                        <a:t>Hệ thống quan trắc cầu dây văng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3214256726"/>
                  </a:ext>
                </a:extLst>
              </a:tr>
              <a:tr h="145855">
                <a:tc>
                  <a:txBody>
                    <a:bodyPr/>
                    <a:lstStyle/>
                    <a:p>
                      <a:pPr algn="l" fontAlgn="t"/>
                      <a:r>
                        <a:rPr lang="en-US" sz="1000" u="none" strike="noStrike">
                          <a:effectLst/>
                          <a:latin typeface="Times New Roman" panose="02020603050405020304" pitchFamily="18" charset="0"/>
                          <a:cs typeface="Times New Roman" panose="02020603050405020304" pitchFamily="18" charset="0"/>
                        </a:rPr>
                        <a:t>Hệ thống quản lý cầu trực tuyến (VBMS)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508671053"/>
                  </a:ext>
                </a:extLst>
              </a:tr>
              <a:tr h="145855">
                <a:tc>
                  <a:txBody>
                    <a:bodyPr/>
                    <a:lstStyle/>
                    <a:p>
                      <a:pPr algn="l" fontAlgn="t"/>
                      <a:r>
                        <a:rPr lang="vi-VN" sz="1000" u="none" strike="noStrike">
                          <a:effectLst/>
                          <a:latin typeface="Times New Roman" panose="02020603050405020304" pitchFamily="18" charset="0"/>
                          <a:cs typeface="Times New Roman" panose="02020603050405020304" pitchFamily="18" charset="0"/>
                        </a:rPr>
                        <a:t>Xe kiểm tra cầu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413000958"/>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Hầm đường bộ và các công trình phụ trợ gắn liền với hầm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2960218865"/>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Xe thang - Tài sản, thiết bị chuyên dùng phục vụ riêng biệt cho hầm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943924073"/>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Xe cứu hỏa - Tài sản, thiết bị chuyên dùng phục vụ riêng biệt cho hầm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967576413"/>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Bến phà đường bộ và các công trình phụ trợ gắn liền với bến phà đường bộ </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441581163"/>
                  </a:ext>
                </a:extLst>
              </a:tr>
              <a:tr h="77789">
                <a:tc>
                  <a:txBody>
                    <a:bodyPr/>
                    <a:lstStyle/>
                    <a:p>
                      <a:pPr algn="l" fontAlgn="t"/>
                      <a:r>
                        <a:rPr lang="en-US" sz="1000" u="none" strike="noStrike">
                          <a:effectLst/>
                          <a:latin typeface="Times New Roman" panose="02020603050405020304" pitchFamily="18" charset="0"/>
                          <a:cs typeface="Times New Roman" panose="02020603050405020304" pitchFamily="18" charset="0"/>
                        </a:rPr>
                        <a:t>Cầu phao và công trình phụ trợ gắn liền với cầu phao</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3003977791"/>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Trạm kiểm tra tải trọng xe</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Trạm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2332679365"/>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Trạm thu phí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Trạm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664092069"/>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Bến xe</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 </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4184286975"/>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Bãi đỗ xe</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 </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641903624"/>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Nhà hạt quản lý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Nhà hạt</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2666931758"/>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Trạm dừng nghỉ </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Trạm</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497121007"/>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Kho bảo quản vật tư dự phòng</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 </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3573772190"/>
                  </a:ext>
                </a:extLst>
              </a:tr>
              <a:tr h="77789">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Đất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Khuôn viên</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997568710"/>
                  </a:ext>
                </a:extLst>
              </a:tr>
              <a:tr h="145855">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Nhà cấp I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889777467"/>
                  </a:ext>
                </a:extLst>
              </a:tr>
              <a:tr h="145855">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Nhà cấp II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4098802368"/>
                  </a:ext>
                </a:extLst>
              </a:tr>
              <a:tr h="145855">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Nhà cấp III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2764729239"/>
                  </a:ext>
                </a:extLst>
              </a:tr>
              <a:tr h="145855">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Nhà cấp IV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3060757357"/>
                  </a:ext>
                </a:extLst>
              </a:tr>
              <a:tr h="72927">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Vật kiến trúc - Nhà quản lý hệ thống hạ tầng công nghệ thông tin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223977286"/>
                  </a:ext>
                </a:extLst>
              </a:tr>
              <a:tr h="72927">
                <a:tc>
                  <a:txBody>
                    <a:bodyPr/>
                    <a:lstStyle/>
                    <a:p>
                      <a:pPr algn="just" fontAlgn="t"/>
                      <a:r>
                        <a:rPr lang="en-US" sz="1000" u="none" strike="noStrike">
                          <a:effectLst/>
                          <a:latin typeface="Times New Roman" panose="02020603050405020304" pitchFamily="18" charset="0"/>
                          <a:cs typeface="Times New Roman" panose="02020603050405020304" pitchFamily="18" charset="0"/>
                        </a:rPr>
                        <a:t>Máy móc, thiết bị phụ trợ phục vụ hoạt động của Trung tâm ITS</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829229762"/>
                  </a:ext>
                </a:extLst>
              </a:tr>
              <a:tr h="77789">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Đất - Trung tâm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Khuôn viên</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63231452"/>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Nhà cấp I - Trung tâm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3072759335"/>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Nhà cấp II - Trung tâm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629677703"/>
                  </a:ext>
                </a:extLst>
              </a:tr>
              <a:tr h="145855">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Nhà cấp III - Trung tâm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Ngôi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m</a:t>
                      </a:r>
                      <a:r>
                        <a:rPr lang="en-US" sz="1000" u="none" strike="noStrike" baseline="30000">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2874576536"/>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 Vật kiến trúc phục vụ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583424204"/>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Phương tiện, thiết bị phục vụ cứu hộ, cứu nạn giao thông đường bộ</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Cái/chiếc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a:effectLst/>
                          <a:latin typeface="Times New Roman" panose="02020603050405020304" pitchFamily="18" charset="0"/>
                          <a:cs typeface="Times New Roman" panose="02020603050405020304" pitchFamily="18" charset="0"/>
                        </a:rPr>
                        <a:t>-</a:t>
                      </a:r>
                      <a:endParaRPr lang="x-none"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718447167"/>
                  </a:ext>
                </a:extLst>
              </a:tr>
              <a:tr h="72927">
                <a:tc>
                  <a:txBody>
                    <a:bodyPr/>
                    <a:lstStyle/>
                    <a:p>
                      <a:pPr algn="just" fontAlgn="t"/>
                      <a:r>
                        <a:rPr lang="vi-VN" sz="1000" u="none" strike="noStrike">
                          <a:effectLst/>
                          <a:latin typeface="Times New Roman" panose="02020603050405020304" pitchFamily="18" charset="0"/>
                          <a:cs typeface="Times New Roman" panose="02020603050405020304" pitchFamily="18" charset="0"/>
                        </a:rPr>
                        <a:t>Tài sản kết cấu hạ tầng giao thông đường bộ khác</a:t>
                      </a:r>
                      <a:endParaRPr lang="vi-VN"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en-US" sz="1000" u="none" strike="noStrike">
                          <a:effectLst/>
                          <a:latin typeface="Times New Roman" panose="02020603050405020304" pitchFamily="18" charset="0"/>
                          <a:cs typeface="Times New Roman" panose="02020603050405020304" pitchFamily="18" charset="0"/>
                        </a:rPr>
                        <a:t>Hệ thống/Cái/Chiếc</a:t>
                      </a:r>
                      <a:endParaRPr lang="en-US" sz="10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tc>
                  <a:txBody>
                    <a:bodyPr/>
                    <a:lstStyle/>
                    <a:p>
                      <a:pPr algn="ctr" fontAlgn="t"/>
                      <a:r>
                        <a:rPr lang="x-none" sz="1000" u="none" strike="noStrike" dirty="0">
                          <a:effectLst/>
                          <a:latin typeface="Times New Roman" panose="02020603050405020304" pitchFamily="18" charset="0"/>
                          <a:cs typeface="Times New Roman" panose="02020603050405020304" pitchFamily="18" charset="0"/>
                        </a:rPr>
                        <a:t>-</a:t>
                      </a:r>
                      <a:endParaRPr lang="x-none" sz="10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3646" marR="3646" marT="3646" marB="0"/>
                </a:tc>
                <a:extLst>
                  <a:ext uri="{0D108BD9-81ED-4DB2-BD59-A6C34878D82A}">
                    <a16:rowId xmlns:a16="http://schemas.microsoft.com/office/drawing/2014/main" xmlns="" val="1568490251"/>
                  </a:ext>
                </a:extLst>
              </a:tr>
            </a:tbl>
          </a:graphicData>
        </a:graphic>
      </p:graphicFrame>
    </p:spTree>
    <p:extLst>
      <p:ext uri="{BB962C8B-B14F-4D97-AF65-F5344CB8AC3E}">
        <p14:creationId xmlns:p14="http://schemas.microsoft.com/office/powerpoint/2010/main" val="50765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0CAEB8B-DBC7-D00C-1887-F3F46A98D604}"/>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4D9070E9-CD9F-5431-11E1-837ACC567DB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F1CFFF6E-2DE9-526E-452E-941290F6E7C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2B1F2AC5-4DEA-3FAC-4184-264B21292E08}"/>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72B02E5B-E721-E0E5-360C-799B372A4035}"/>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244B8F43-8CF6-4C12-FB9B-895272741F2E}"/>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B7B6A966-8FE5-8554-F477-8F1343792A96}"/>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组合 6">
            <a:extLst>
              <a:ext uri="{FF2B5EF4-FFF2-40B4-BE49-F238E27FC236}">
                <a16:creationId xmlns:a16="http://schemas.microsoft.com/office/drawing/2014/main" xmlns="" id="{3006DE09-8B59-75AA-0863-4C79D1AFDEC0}"/>
              </a:ext>
            </a:extLst>
          </p:cNvPr>
          <p:cNvGrpSpPr>
            <a:grpSpLocks/>
          </p:cNvGrpSpPr>
          <p:nvPr/>
        </p:nvGrpSpPr>
        <p:grpSpPr bwMode="auto">
          <a:xfrm>
            <a:off x="444994" y="1341743"/>
            <a:ext cx="500648" cy="500647"/>
            <a:chOff x="6381750" y="1592263"/>
            <a:chExt cx="798512" cy="798512"/>
          </a:xfrm>
        </p:grpSpPr>
        <p:sp>
          <p:nvSpPr>
            <p:cNvPr id="11" name="椭圆 30">
              <a:extLst>
                <a:ext uri="{FF2B5EF4-FFF2-40B4-BE49-F238E27FC236}">
                  <a16:creationId xmlns:a16="http://schemas.microsoft.com/office/drawing/2014/main" xmlns="" id="{92EF28C7-8456-1DA7-03DC-24EB94D8DBEF}"/>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2" name="组合 10">
              <a:extLst>
                <a:ext uri="{FF2B5EF4-FFF2-40B4-BE49-F238E27FC236}">
                  <a16:creationId xmlns:a16="http://schemas.microsoft.com/office/drawing/2014/main" xmlns="" id="{EB5833A4-81F3-EEE4-D335-F76BA41765B3}"/>
                </a:ext>
              </a:extLst>
            </p:cNvPr>
            <p:cNvGrpSpPr>
              <a:grpSpLocks/>
            </p:cNvGrpSpPr>
            <p:nvPr/>
          </p:nvGrpSpPr>
          <p:grpSpPr bwMode="auto">
            <a:xfrm>
              <a:off x="6558359" y="1829623"/>
              <a:ext cx="445294" cy="374279"/>
              <a:chOff x="8477250" y="2749366"/>
              <a:chExt cx="1047750" cy="880656"/>
            </a:xfrm>
          </p:grpSpPr>
          <p:cxnSp>
            <p:nvCxnSpPr>
              <p:cNvPr id="13" name="直接连接符 32">
                <a:extLst>
                  <a:ext uri="{FF2B5EF4-FFF2-40B4-BE49-F238E27FC236}">
                    <a16:creationId xmlns:a16="http://schemas.microsoft.com/office/drawing/2014/main" xmlns="" id="{0B4A5387-2E5B-9B88-472F-91A27EC45168}"/>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33">
                <a:extLst>
                  <a:ext uri="{FF2B5EF4-FFF2-40B4-BE49-F238E27FC236}">
                    <a16:creationId xmlns:a16="http://schemas.microsoft.com/office/drawing/2014/main" xmlns="" id="{E9143683-48A7-B561-44C0-136A642F0693}"/>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 name="文本框 34">
            <a:extLst>
              <a:ext uri="{FF2B5EF4-FFF2-40B4-BE49-F238E27FC236}">
                <a16:creationId xmlns:a16="http://schemas.microsoft.com/office/drawing/2014/main" xmlns="" id="{CD675B0C-D8CE-4142-4E91-4ECAC50778D3}"/>
              </a:ext>
            </a:extLst>
          </p:cNvPr>
          <p:cNvSpPr txBox="1"/>
          <p:nvPr/>
        </p:nvSpPr>
        <p:spPr>
          <a:xfrm>
            <a:off x="1056124" y="1194141"/>
            <a:ext cx="10438069" cy="5109091"/>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Chỉ kiểm kê tài sản thuộc phạm vi quản lý của đơn vị (Ví dụ: UBND cấp xã chỉ kiểm kê đường xã thuộc phạm vi quản lý, không kiểm kê đối với đường huyện/đường tỉnh/đường cao tốc trên địa bàn,....).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Trường hợp một hệ thống được giao cho nhiều cơ quan quản lý thì đối tượng ghi sổ kế toán là phần tài sản được giao cho từng cơ quan.</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đã theo dõi cầu đường bộ dài dưới 25m trong tài sản là "Đường và các công trình phụ trợ gắn liền với đường" thì không phải tách riêng cầu và đường.</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Chỉ đưa vào danh mục đối với những tài sản, phương tiện, thiết bị chuyên dùng thuộc tài sản kết cấu hạ tầng giao thông đường bộ quy định tại Nghị định số 44/2024/NĐ-CP và Thông tư hướng dẫn về hao mòn tài sản kết cấu hạ tầng giao thông đường bộ. </a:t>
            </a:r>
            <a:r>
              <a:rPr lang="en-US" altLang="zh-CN" dirty="0">
                <a:solidFill>
                  <a:schemeClr val="tx1">
                    <a:lumMod val="75000"/>
                    <a:lumOff val="25000"/>
                  </a:schemeClr>
                </a:solidFill>
                <a:latin typeface="Montserrat" pitchFamily="2" charset="0"/>
                <a:sym typeface="Montserrat" pitchFamily="2" charset="0"/>
              </a:rPr>
              <a:t> </a:t>
            </a:r>
          </a:p>
        </p:txBody>
      </p:sp>
    </p:spTree>
    <p:extLst>
      <p:ext uri="{BB962C8B-B14F-4D97-AF65-F5344CB8AC3E}">
        <p14:creationId xmlns:p14="http://schemas.microsoft.com/office/powerpoint/2010/main" val="12345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9DD524-410C-F978-A4D8-9E3F8F46579A}"/>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933C7F9B-23AC-650A-4B1A-6ABC188454D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2074573B-0B3E-CEFC-470A-61298C099D3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079A2A9E-7242-646D-439C-8A80DEC6D8B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05AE101E-FCF1-A623-BFAB-1AB07650E35B}"/>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4C73C43B-C169-23B7-74B6-D87C2270A95F}"/>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6399B138-8CE9-70C1-A5DA-5512C1B85A02}"/>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881FCD53-36B9-BE64-28B4-9B685F768D3D}"/>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xmlns="" id="{3D751A63-65B6-04DF-C4DF-83F4CD580A47}"/>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xmlns="" id="{884489CE-88C4-9345-1753-ED59A81AF0CC}"/>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DA1401ED-E169-FBD2-DF1D-CB39052C2FEE}"/>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EC1C6CC3-8964-BCA2-1EBD-8569AF2B0D69}"/>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xmlns="" id="{6F4D3216-C15D-2F70-C636-500869DF352D}"/>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F464B19F-143E-747E-1A0E-A454239F0D5B}"/>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30D14946-5850-B54D-BF5C-428B352DD5F9}"/>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37EFC34C-8330-F657-D3EF-DBD28C5DE914}"/>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xmlns="" id="{0338544B-6829-5593-24B8-730C56FD9A23}"/>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247B87EE-4DEB-EA1A-B69A-58E9B7A9299E}"/>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66A5AC34-4CC1-A6D2-DAAE-247A8C2D7310}"/>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3DFEC262-CA41-3534-2106-F664A2A37D1D}"/>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F87F040E-6AD3-74EE-178C-AAF8B11E30ED}"/>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xmlns="" id="{EA8A5696-AACB-7B0E-261C-D079BA58D354}"/>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5B5CF7EC-FE46-F2B5-5DB2-7FD9CADB2E25}"/>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0E78DC9C-5C3F-E9CE-AE38-B0FF15AEB48D}"/>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7BB009B0-09A3-6BF5-31FB-C1F998E14DEF}"/>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xmlns="" id="{FA00CB34-53EA-21F7-1CB2-7EC9D1DE5BAF}"/>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67" name="Group 66">
            <a:extLst>
              <a:ext uri="{FF2B5EF4-FFF2-40B4-BE49-F238E27FC236}">
                <a16:creationId xmlns:a16="http://schemas.microsoft.com/office/drawing/2014/main" xmlns="" id="{12D8EEF6-ED83-A1E2-9726-5FE30591EF82}"/>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xmlns="" id="{FF43F8EA-764B-E59F-C407-320FE89FA18F}"/>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69" name="Rounded Rectangle 5">
              <a:extLst>
                <a:ext uri="{FF2B5EF4-FFF2-40B4-BE49-F238E27FC236}">
                  <a16:creationId xmlns:a16="http://schemas.microsoft.com/office/drawing/2014/main" xmlns="" id="{361874FE-614C-872F-1411-CDAC63295150}"/>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xmlns="" id="{A8876C80-6D4C-A8A2-7F8D-FF55FDD8C600}"/>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1" name="Group 70">
            <a:extLst>
              <a:ext uri="{FF2B5EF4-FFF2-40B4-BE49-F238E27FC236}">
                <a16:creationId xmlns:a16="http://schemas.microsoft.com/office/drawing/2014/main" xmlns="" id="{14705946-410D-BE51-5519-49B8138CBFB0}"/>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xmlns="" id="{A23428F0-F3D4-35D1-7C05-E27D4A589E6D}"/>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3" name="Rounded Rectangle 5">
              <a:extLst>
                <a:ext uri="{FF2B5EF4-FFF2-40B4-BE49-F238E27FC236}">
                  <a16:creationId xmlns:a16="http://schemas.microsoft.com/office/drawing/2014/main" xmlns="" id="{CFB438C7-7270-24B9-65D3-9C0BCDCF5B5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xmlns="" id="{FB33F4B8-0BBF-8927-586E-4D9BD42D8D9C}"/>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xmlns="" id="{1E3D5154-3F3C-D01F-AAF7-771B4BBC6DFE}"/>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6" name="Group 75">
            <a:extLst>
              <a:ext uri="{FF2B5EF4-FFF2-40B4-BE49-F238E27FC236}">
                <a16:creationId xmlns:a16="http://schemas.microsoft.com/office/drawing/2014/main" xmlns="" id="{335FF7C4-F744-7AF8-599A-6D0579FA0740}"/>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xmlns="" id="{EAF2EB02-9C32-0573-C162-E5F2BBFB4A2B}"/>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8" name="Rounded Rectangle 5">
              <a:extLst>
                <a:ext uri="{FF2B5EF4-FFF2-40B4-BE49-F238E27FC236}">
                  <a16:creationId xmlns:a16="http://schemas.microsoft.com/office/drawing/2014/main" xmlns="" id="{10A5F208-C1CB-1A46-1750-866BA9A6BEA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xmlns="" id="{82A9DA1B-198E-A4AC-3A80-CA65615F4819}"/>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xmlns="" id="{B4DB95AF-EE2C-88C8-4DA5-46716148E17F}"/>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1" name="Group 80">
            <a:extLst>
              <a:ext uri="{FF2B5EF4-FFF2-40B4-BE49-F238E27FC236}">
                <a16:creationId xmlns:a16="http://schemas.microsoft.com/office/drawing/2014/main" xmlns="" id="{5B0097B9-F968-6FF6-85E7-B21C0B0A9045}"/>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xmlns="" id="{07FBFA97-898C-44DC-8E95-6DD415956426}"/>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3" name="Rounded Rectangle 5">
              <a:extLst>
                <a:ext uri="{FF2B5EF4-FFF2-40B4-BE49-F238E27FC236}">
                  <a16:creationId xmlns:a16="http://schemas.microsoft.com/office/drawing/2014/main" xmlns="" id="{2A575241-A87B-1A29-9FC5-BFB96426A6BC}"/>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xmlns="" id="{23CBCDEA-A6DD-73EC-D75A-F4325AB95710}"/>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5" name="Group 84">
            <a:extLst>
              <a:ext uri="{FF2B5EF4-FFF2-40B4-BE49-F238E27FC236}">
                <a16:creationId xmlns:a16="http://schemas.microsoft.com/office/drawing/2014/main" xmlns="" id="{29336D21-1101-F14A-18CD-7B89A2121F0B}"/>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xmlns="" id="{0EDB6D99-CF73-34C8-B492-68E85F7AD173}"/>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7" name="Rounded Rectangle 5">
              <a:extLst>
                <a:ext uri="{FF2B5EF4-FFF2-40B4-BE49-F238E27FC236}">
                  <a16:creationId xmlns:a16="http://schemas.microsoft.com/office/drawing/2014/main" xmlns="" id="{920F1524-AF31-CFFB-CCD9-3612C22C19C5}"/>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2834352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0C03F3-4F17-BD6E-5D6B-B105F036F1E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FDB6ACE2-007B-0496-66F9-74B17107C585}"/>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C15F1438-CDB8-1F3F-9C2F-4A6A2595EB5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FB6641E4-BC5D-6AC9-4DF8-12360C53244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1123EA7B-5F03-BAC1-5CB6-287BADC4E324}"/>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AC989CAA-5331-8F4F-9B74-A3C8A06D221D}"/>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9D5C681D-7A38-D04E-02ED-05106FCBED89}"/>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BDA5D44B-64B1-B690-6EE0-2109FD27DA22}"/>
              </a:ext>
            </a:extLst>
          </p:cNvPr>
          <p:cNvSpPr/>
          <p:nvPr/>
        </p:nvSpPr>
        <p:spPr>
          <a:xfrm>
            <a:off x="301203" y="792409"/>
            <a:ext cx="8469833"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Xác</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định</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giá</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trị</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tài</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sản</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kcht</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đường</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bộ</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endParaRPr>
          </a:p>
          <a:p>
            <a:pPr algn="ctr" fontAlgn="auto">
              <a:spcBef>
                <a:spcPts val="0"/>
              </a:spcBef>
              <a:spcAft>
                <a:spcPts val="0"/>
              </a:spcAft>
              <a:defRPr/>
            </a:pP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Chưa</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được</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theo</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dõi</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trên</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sổ</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kế</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toán</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Rectangle 1">
            <a:extLst>
              <a:ext uri="{FF2B5EF4-FFF2-40B4-BE49-F238E27FC236}">
                <a16:creationId xmlns:a16="http://schemas.microsoft.com/office/drawing/2014/main" xmlns="" id="{F725C6BB-9405-DD09-57B5-D79E9D09EE5A}"/>
              </a:ext>
            </a:extLst>
          </p:cNvPr>
          <p:cNvSpPr>
            <a:spLocks noChangeArrowheads="1"/>
          </p:cNvSpPr>
          <p:nvPr/>
        </p:nvSpPr>
        <p:spPr bwMode="auto">
          <a:xfrm>
            <a:off x="524813" y="2360879"/>
            <a:ext cx="11046228"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200" dirty="0">
                <a:solidFill>
                  <a:srgbClr val="000000"/>
                </a:solidFill>
                <a:highlight>
                  <a:srgbClr val="FFFFFF"/>
                </a:highlight>
                <a:latin typeface="Times New Roman" panose="02020603050405020304" pitchFamily="18" charset="0"/>
                <a:cs typeface="Times New Roman" panose="02020603050405020304" pitchFamily="18" charset="0"/>
              </a:rPr>
              <a:t>- </a:t>
            </a:r>
            <a:r>
              <a:rPr lang="vi-VN" sz="2200" b="1" dirty="0">
                <a:solidFill>
                  <a:srgbClr val="000000"/>
                </a:solidFill>
                <a:highlight>
                  <a:srgbClr val="FFFFFF"/>
                </a:highlight>
                <a:latin typeface="Times New Roman" panose="02020603050405020304" pitchFamily="18" charset="0"/>
                <a:cs typeface="Times New Roman" panose="02020603050405020304" pitchFamily="18" charset="0"/>
              </a:rPr>
              <a:t>N</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guyên giá</a:t>
            </a: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là </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giá trị mua sắm, quyết toán</a:t>
            </a: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công trình đã được cấp có thẩm quyền phê duyệt</a:t>
            </a:r>
          </a:p>
          <a:p>
            <a:pPr algn="just">
              <a:spcBef>
                <a:spcPts val="600"/>
              </a:spcBef>
            </a:pP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Trường hợp TS được ĐTXD mới, hoàn thành đưa vào sử dụng nhưng </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chưa được phê duyệt quyết toán </a:t>
            </a: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thì xác định nguyên giá theo </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thứ tự ưu tiên </a:t>
            </a: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sau: (1) Giá trị đề nghị quyết toán; (2) Giá trị xác định theo Biên bản nghiệm thu A-B; (3) Giá trị dự toán của dự án đã được phê duyệt. </a:t>
            </a:r>
            <a:endParaRPr lang="vi-VN" sz="22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
        <p:nvSpPr>
          <p:cNvPr id="16" name="Rectangle 4">
            <a:extLst>
              <a:ext uri="{FF2B5EF4-FFF2-40B4-BE49-F238E27FC236}">
                <a16:creationId xmlns:a16="http://schemas.microsoft.com/office/drawing/2014/main" xmlns="" id="{ABF8BEC2-1AE2-E8B2-BF6F-FB6FCE3C9C64}"/>
              </a:ext>
            </a:extLst>
          </p:cNvPr>
          <p:cNvSpPr>
            <a:spLocks noChangeArrowheads="1"/>
          </p:cNvSpPr>
          <p:nvPr/>
        </p:nvSpPr>
        <p:spPr bwMode="auto">
          <a:xfrm>
            <a:off x="580124" y="5178970"/>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xmlns="" id="{0635F242-330F-4350-B859-CC90F7598DEC}"/>
              </a:ext>
            </a:extLst>
          </p:cNvPr>
          <p:cNvSpPr/>
          <p:nvPr/>
        </p:nvSpPr>
        <p:spPr>
          <a:xfrm>
            <a:off x="766104" y="1882008"/>
            <a:ext cx="10990916" cy="430887"/>
          </a:xfrm>
          <a:prstGeom prst="rect">
            <a:avLst/>
          </a:prstGeom>
          <a:solidFill>
            <a:schemeClr val="bg1">
              <a:lumMod val="75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TS </a:t>
            </a:r>
            <a:r>
              <a:rPr lang="en-US" altLang="ja-JP" sz="2200" b="1" dirty="0" err="1">
                <a:solidFill>
                  <a:srgbClr val="000000"/>
                </a:solidFill>
                <a:latin typeface="Times New Roman" pitchFamily="18" charset="0"/>
                <a:cs typeface="Times New Roman" pitchFamily="18" charset="0"/>
              </a:rPr>
              <a:t>hình</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thành</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từ</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mua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sắm</a:t>
            </a:r>
            <a:r>
              <a:rPr lang="en-US" altLang="ja-JP" sz="2200" b="1" dirty="0">
                <a:solidFill>
                  <a:srgbClr val="000000"/>
                </a:solidFill>
                <a:latin typeface="Times New Roman" pitchFamily="18" charset="0"/>
                <a:cs typeface="Times New Roman" pitchFamily="18" charset="0"/>
              </a:rPr>
              <a:t>, ĐTXD </a:t>
            </a:r>
            <a:r>
              <a:rPr lang="en-US" altLang="ja-JP" sz="2200" b="1" dirty="0" err="1">
                <a:solidFill>
                  <a:srgbClr val="000000"/>
                </a:solidFill>
                <a:latin typeface="Times New Roman" pitchFamily="18" charset="0"/>
                <a:cs typeface="Times New Roman" pitchFamily="18" charset="0"/>
              </a:rPr>
              <a:t>đưa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vào</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sử</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dụng</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kể</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từ</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ngày</a:t>
            </a:r>
            <a:r>
              <a:rPr lang="en-US" altLang="ja-JP" sz="2200" b="1" dirty="0">
                <a:solidFill>
                  <a:srgbClr val="000000"/>
                </a:solidFill>
                <a:latin typeface="Times New Roman" pitchFamily="18" charset="0"/>
                <a:cs typeface="Times New Roman" pitchFamily="18" charset="0"/>
              </a:rPr>
              <a:t> 17/6/2019</a:t>
            </a:r>
            <a:endParaRPr lang="en-US" sz="2200" b="1" dirty="0">
              <a:solidFill>
                <a:srgbClr val="000000"/>
              </a:solidFill>
            </a:endParaRPr>
          </a:p>
        </p:txBody>
      </p:sp>
      <p:sp>
        <p:nvSpPr>
          <p:cNvPr id="18" name="Rectangle 17">
            <a:extLst>
              <a:ext uri="{FF2B5EF4-FFF2-40B4-BE49-F238E27FC236}">
                <a16:creationId xmlns:a16="http://schemas.microsoft.com/office/drawing/2014/main" xmlns="" id="{206E2A18-431A-B183-874F-5C3202CE7BBF}"/>
              </a:ext>
            </a:extLst>
          </p:cNvPr>
          <p:cNvSpPr/>
          <p:nvPr/>
        </p:nvSpPr>
        <p:spPr>
          <a:xfrm>
            <a:off x="611120" y="5969488"/>
            <a:ext cx="1099091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TS </a:t>
            </a:r>
            <a:r>
              <a:rPr lang="en-US" altLang="ja-JP" sz="2200" b="1" dirty="0" err="1">
                <a:solidFill>
                  <a:srgbClr val="000000"/>
                </a:solidFill>
                <a:latin typeface="Times New Roman" pitchFamily="18" charset="0"/>
                <a:cs typeface="Times New Roman" pitchFamily="18" charset="0"/>
              </a:rPr>
              <a:t>tiếp</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nhận</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từ</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việc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được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giao</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điều</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chuyển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thì</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nguyên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trị</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còn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lại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được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xác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định</a:t>
            </a:r>
            <a:endParaRPr lang="en-US" altLang="ja-JP" sz="2200" dirty="0">
              <a:solidFill>
                <a:srgbClr val="000000"/>
              </a:solidFill>
              <a:latin typeface="Times New Roman" pitchFamily="18" charset="0"/>
              <a:cs typeface="Times New Roman" pitchFamily="18" charset="0"/>
            </a:endParaRPr>
          </a:p>
          <a:p>
            <a:pPr algn="just">
              <a:defRPr/>
            </a:pP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sở</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nguyên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trị</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còn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lại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ghi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Biên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bản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bàn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giao</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tiếp</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nhận</a:t>
            </a:r>
            <a:endParaRPr lang="en-US" sz="2200" dirty="0">
              <a:solidFill>
                <a:srgbClr val="000000"/>
              </a:solidFill>
            </a:endParaRPr>
          </a:p>
        </p:txBody>
      </p:sp>
      <p:sp>
        <p:nvSpPr>
          <p:cNvPr id="19" name="Rectangle 18">
            <a:extLst>
              <a:ext uri="{FF2B5EF4-FFF2-40B4-BE49-F238E27FC236}">
                <a16:creationId xmlns:a16="http://schemas.microsoft.com/office/drawing/2014/main" xmlns="" id="{3384B7A9-5468-A23F-CDC2-FF9081F463A7}"/>
              </a:ext>
            </a:extLst>
          </p:cNvPr>
          <p:cNvSpPr/>
          <p:nvPr/>
        </p:nvSpPr>
        <p:spPr>
          <a:xfrm>
            <a:off x="9141784" y="771028"/>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35/2022/</a:t>
            </a: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20" name="Right Arrow 19">
            <a:extLst>
              <a:ext uri="{FF2B5EF4-FFF2-40B4-BE49-F238E27FC236}">
                <a16:creationId xmlns:a16="http://schemas.microsoft.com/office/drawing/2014/main" xmlns="" id="{6AD8EF67-BB0B-D27E-0AAC-DB68F90432FF}"/>
              </a:ext>
            </a:extLst>
          </p:cNvPr>
          <p:cNvSpPr/>
          <p:nvPr/>
        </p:nvSpPr>
        <p:spPr>
          <a:xfrm>
            <a:off x="8812600" y="1143751"/>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21" name="Table 20">
            <a:extLst>
              <a:ext uri="{FF2B5EF4-FFF2-40B4-BE49-F238E27FC236}">
                <a16:creationId xmlns:a16="http://schemas.microsoft.com/office/drawing/2014/main" xmlns="" id="{E03FB4E2-3A60-723F-2D86-11A0CA57EFAF}"/>
              </a:ext>
            </a:extLst>
          </p:cNvPr>
          <p:cNvGraphicFramePr>
            <a:graphicFrameLocks noGrp="1"/>
          </p:cNvGraphicFramePr>
          <p:nvPr>
            <p:extLst>
              <p:ext uri="{D42A27DB-BD31-4B8C-83A1-F6EECF244321}">
                <p14:modId xmlns:p14="http://schemas.microsoft.com/office/powerpoint/2010/main" val="1679407540"/>
              </p:ext>
            </p:extLst>
          </p:nvPr>
        </p:nvGraphicFramePr>
        <p:xfrm>
          <a:off x="695188" y="3999466"/>
          <a:ext cx="10972800" cy="572630"/>
        </p:xfrm>
        <a:graphic>
          <a:graphicData uri="http://schemas.openxmlformats.org/drawingml/2006/table">
            <a:tbl>
              <a:tblPr/>
              <a:tblGrid>
                <a:gridCol w="3353002">
                  <a:extLst>
                    <a:ext uri="{9D8B030D-6E8A-4147-A177-3AD203B41FA5}">
                      <a16:colId xmlns:a16="http://schemas.microsoft.com/office/drawing/2014/main" xmlns="" val="482983698"/>
                    </a:ext>
                  </a:extLst>
                </a:gridCol>
                <a:gridCol w="725288">
                  <a:extLst>
                    <a:ext uri="{9D8B030D-6E8A-4147-A177-3AD203B41FA5}">
                      <a16:colId xmlns:a16="http://schemas.microsoft.com/office/drawing/2014/main" xmlns="" val="915601380"/>
                    </a:ext>
                  </a:extLst>
                </a:gridCol>
                <a:gridCol w="2977056">
                  <a:extLst>
                    <a:ext uri="{9D8B030D-6E8A-4147-A177-3AD203B41FA5}">
                      <a16:colId xmlns:a16="http://schemas.microsoft.com/office/drawing/2014/main" xmlns="" val="2965774457"/>
                    </a:ext>
                  </a:extLst>
                </a:gridCol>
                <a:gridCol w="1022785">
                  <a:extLst>
                    <a:ext uri="{9D8B030D-6E8A-4147-A177-3AD203B41FA5}">
                      <a16:colId xmlns:a16="http://schemas.microsoft.com/office/drawing/2014/main" xmlns="" val="2267061528"/>
                    </a:ext>
                  </a:extLst>
                </a:gridCol>
                <a:gridCol w="2894669">
                  <a:extLst>
                    <a:ext uri="{9D8B030D-6E8A-4147-A177-3AD203B41FA5}">
                      <a16:colId xmlns:a16="http://schemas.microsoft.com/office/drawing/2014/main" xmlns="" val="2926982844"/>
                    </a:ext>
                  </a:extLst>
                </a:gridCol>
              </a:tblGrid>
              <a:tr h="572630">
                <a:tc>
                  <a:txBody>
                    <a:bodyPr/>
                    <a:lstStyle/>
                    <a:p>
                      <a:pPr algn="ctr">
                        <a:spcBef>
                          <a:spcPts val="600"/>
                        </a:spcBef>
                        <a:spcAft>
                          <a:spcPts val="600"/>
                        </a:spcAft>
                      </a:pPr>
                      <a:r>
                        <a:rPr lang="en-US" sz="2200" b="1" dirty="0" err="1">
                          <a:effectLst/>
                          <a:latin typeface="Times New Roman" panose="02020603050405020304" pitchFamily="18" charset="0"/>
                          <a:cs typeface="Times New Roman" panose="02020603050405020304" pitchFamily="18" charset="0"/>
                        </a:rPr>
                        <a:t>Giá</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trị</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còn</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lại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của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tài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sản</a:t>
                      </a:r>
                      <a:endParaRPr lang="en-US" sz="2200" b="1" dirty="0">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Bef>
                          <a:spcPts val="600"/>
                        </a:spcBef>
                        <a:spcAft>
                          <a:spcPts val="600"/>
                        </a:spcAft>
                      </a:pPr>
                      <a:r>
                        <a:rPr lang="x-none" sz="22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200" dirty="0" err="1">
                          <a:effectLst/>
                          <a:latin typeface="Times New Roman" panose="02020603050405020304" pitchFamily="18" charset="0"/>
                          <a:cs typeface="Times New Roman" panose="02020603050405020304" pitchFamily="18" charset="0"/>
                        </a:rPr>
                        <a:t>Nguyên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giá</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định</a:t>
                      </a:r>
                      <a:endParaRPr lang="en-US" sz="2200" dirty="0">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Bef>
                          <a:spcPts val="600"/>
                        </a:spcBef>
                        <a:spcAft>
                          <a:spcPts val="600"/>
                        </a:spcAft>
                      </a:pPr>
                      <a:r>
                        <a:rPr lang="x-none" sz="22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200" dirty="0" err="1">
                          <a:effectLst/>
                          <a:latin typeface="Times New Roman" panose="02020603050405020304" pitchFamily="18" charset="0"/>
                          <a:cs typeface="Times New Roman" panose="02020603050405020304" pitchFamily="18" charset="0"/>
                        </a:rPr>
                        <a:t>Số</a:t>
                      </a:r>
                      <a:r>
                        <a:rPr lang="en-US" sz="2200" dirty="0">
                          <a:effectLst/>
                          <a:latin typeface="Times New Roman" panose="02020603050405020304" pitchFamily="18" charset="0"/>
                          <a:cs typeface="Times New Roman" panose="02020603050405020304" pitchFamily="18" charset="0"/>
                        </a:rPr>
                        <a:t> hao </a:t>
                      </a:r>
                      <a:r>
                        <a:rPr lang="en-US" sz="2200" dirty="0" err="1">
                          <a:effectLst/>
                          <a:latin typeface="Times New Roman" panose="02020603050405020304" pitchFamily="18" charset="0"/>
                          <a:cs typeface="Times New Roman" panose="02020603050405020304" pitchFamily="18" charset="0"/>
                        </a:rPr>
                        <a:t>mòn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lũy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kế</a:t>
                      </a:r>
                      <a:endParaRPr lang="en-US" sz="2200" dirty="0">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xmlns="" val="1430960016"/>
                  </a:ext>
                </a:extLst>
              </a:tr>
            </a:tbl>
          </a:graphicData>
        </a:graphic>
      </p:graphicFrame>
      <p:graphicFrame>
        <p:nvGraphicFramePr>
          <p:cNvPr id="22" name="Table 21">
            <a:extLst>
              <a:ext uri="{FF2B5EF4-FFF2-40B4-BE49-F238E27FC236}">
                <a16:creationId xmlns:a16="http://schemas.microsoft.com/office/drawing/2014/main" xmlns="" id="{FEDB0495-24BB-2841-3CFF-FCCAAB6FDDB0}"/>
              </a:ext>
            </a:extLst>
          </p:cNvPr>
          <p:cNvGraphicFramePr>
            <a:graphicFrameLocks noGrp="1"/>
          </p:cNvGraphicFramePr>
          <p:nvPr>
            <p:extLst>
              <p:ext uri="{D42A27DB-BD31-4B8C-83A1-F6EECF244321}">
                <p14:modId xmlns:p14="http://schemas.microsoft.com/office/powerpoint/2010/main" val="2771653130"/>
              </p:ext>
            </p:extLst>
          </p:nvPr>
        </p:nvGraphicFramePr>
        <p:xfrm>
          <a:off x="658754" y="4812014"/>
          <a:ext cx="10954649" cy="762000"/>
        </p:xfrm>
        <a:graphic>
          <a:graphicData uri="http://schemas.openxmlformats.org/drawingml/2006/table">
            <a:tbl>
              <a:tblPr>
                <a:tableStyleId>{5C22544A-7EE6-4342-B048-85BDC9FD1C3A}</a:tableStyleId>
              </a:tblPr>
              <a:tblGrid>
                <a:gridCol w="1890783">
                  <a:extLst>
                    <a:ext uri="{9D8B030D-6E8A-4147-A177-3AD203B41FA5}">
                      <a16:colId xmlns:a16="http://schemas.microsoft.com/office/drawing/2014/main" xmlns="" val="4089469567"/>
                    </a:ext>
                  </a:extLst>
                </a:gridCol>
                <a:gridCol w="1037656">
                  <a:extLst>
                    <a:ext uri="{9D8B030D-6E8A-4147-A177-3AD203B41FA5}">
                      <a16:colId xmlns:a16="http://schemas.microsoft.com/office/drawing/2014/main" xmlns="" val="4184170435"/>
                    </a:ext>
                  </a:extLst>
                </a:gridCol>
                <a:gridCol w="1899209">
                  <a:extLst>
                    <a:ext uri="{9D8B030D-6E8A-4147-A177-3AD203B41FA5}">
                      <a16:colId xmlns:a16="http://schemas.microsoft.com/office/drawing/2014/main" xmlns="" val="742119776"/>
                    </a:ext>
                  </a:extLst>
                </a:gridCol>
                <a:gridCol w="1348353">
                  <a:extLst>
                    <a:ext uri="{9D8B030D-6E8A-4147-A177-3AD203B41FA5}">
                      <a16:colId xmlns:a16="http://schemas.microsoft.com/office/drawing/2014/main" xmlns="" val="1440876763"/>
                    </a:ext>
                  </a:extLst>
                </a:gridCol>
                <a:gridCol w="1363850">
                  <a:extLst>
                    <a:ext uri="{9D8B030D-6E8A-4147-A177-3AD203B41FA5}">
                      <a16:colId xmlns:a16="http://schemas.microsoft.com/office/drawing/2014/main" xmlns="" val="133115833"/>
                    </a:ext>
                  </a:extLst>
                </a:gridCol>
                <a:gridCol w="1131377">
                  <a:extLst>
                    <a:ext uri="{9D8B030D-6E8A-4147-A177-3AD203B41FA5}">
                      <a16:colId xmlns:a16="http://schemas.microsoft.com/office/drawing/2014/main" xmlns="" val="2695439676"/>
                    </a:ext>
                  </a:extLst>
                </a:gridCol>
                <a:gridCol w="2283421">
                  <a:extLst>
                    <a:ext uri="{9D8B030D-6E8A-4147-A177-3AD203B41FA5}">
                      <a16:colId xmlns:a16="http://schemas.microsoft.com/office/drawing/2014/main" xmlns=""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00"/>
                          </a:solidFill>
                          <a:latin typeface="Times New Roman" pitchFamily="18" charset="0"/>
                          <a:ea typeface="Tahoma"/>
                          <a:cs typeface="Times New Roman" pitchFamily="18" charset="0"/>
                        </a:rPr>
                        <a:t>Số</a:t>
                      </a:r>
                      <a:r>
                        <a:rPr lang="en-US" sz="2200" b="1" dirty="0">
                          <a:solidFill>
                            <a:srgbClr val="000000"/>
                          </a:solidFill>
                          <a:latin typeface="Times New Roman" pitchFamily="18" charset="0"/>
                          <a:ea typeface="Tahoma"/>
                          <a:cs typeface="Times New Roman" pitchFamily="18" charset="0"/>
                        </a:rPr>
                        <a:t> hao </a:t>
                      </a:r>
                      <a:r>
                        <a:rPr lang="en-US" sz="2200" b="1" dirty="0" err="1">
                          <a:solidFill>
                            <a:srgbClr val="000000"/>
                          </a:solidFill>
                          <a:latin typeface="Times New Roman" pitchFamily="18" charset="0"/>
                          <a:ea typeface="Tahoma"/>
                          <a:cs typeface="Times New Roman" pitchFamily="18" charset="0"/>
                        </a:rPr>
                        <a:t>mòn</a:t>
                      </a:r>
                      <a:r>
                        <a:rPr lang="en-US" sz="2200" b="1" dirty="0">
                          <a:solidFill>
                            <a:srgbClr val="000000"/>
                          </a:solidFill>
                          <a:latin typeface="Times New Roman" pitchFamily="18" charset="0"/>
                          <a:ea typeface="Tahoma"/>
                          <a:cs typeface="Times New Roman" pitchFamily="18" charset="0"/>
                        </a:rPr>
                        <a:t> </a:t>
                      </a:r>
                      <a:r>
                        <a:rPr lang="en-US" sz="2200" b="1" dirty="0" err="1">
                          <a:solidFill>
                            <a:srgbClr val="000000"/>
                          </a:solidFill>
                          <a:latin typeface="Times New Roman" pitchFamily="18" charset="0"/>
                          <a:ea typeface="Tahoma"/>
                          <a:cs typeface="Times New Roman" pitchFamily="18" charset="0"/>
                        </a:rPr>
                        <a:t>luỹ</a:t>
                      </a:r>
                      <a:r>
                        <a:rPr lang="en-US" sz="2200" b="1" dirty="0">
                          <a:solidFill>
                            <a:srgbClr val="000000"/>
                          </a:solidFill>
                          <a:latin typeface="Times New Roman" pitchFamily="18" charset="0"/>
                          <a:ea typeface="Tahoma"/>
                          <a:cs typeface="Times New Roman" pitchFamily="18" charset="0"/>
                        </a:rPr>
                        <a:t> </a:t>
                      </a:r>
                      <a:r>
                        <a:rPr lang="en-US" sz="2200" b="1" dirty="0" err="1">
                          <a:solidFill>
                            <a:srgbClr val="000000"/>
                          </a:solidFill>
                          <a:latin typeface="Times New Roman" pitchFamily="18" charset="0"/>
                          <a:ea typeface="Tahoma"/>
                          <a:cs typeface="Times New Roman" pitchFamily="18" charset="0"/>
                        </a:rPr>
                        <a:t>kế</a:t>
                      </a:r>
                      <a:endParaRPr lang="x-none" sz="22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Times New Roman" pitchFamily="18" charset="0"/>
                          <a:ea typeface="Tahoma"/>
                          <a:cs typeface="Times New Roman" pitchFamily="18" charset="0"/>
                        </a:rPr>
                        <a:t>Nguyên</a:t>
                      </a:r>
                      <a:r>
                        <a:rPr lang="en-US" sz="2200" dirty="0">
                          <a:solidFill>
                            <a:srgbClr val="000000"/>
                          </a:solidFill>
                          <a:latin typeface="Times New Roman" pitchFamily="18" charset="0"/>
                          <a:ea typeface="Tahoma"/>
                          <a:cs typeface="Times New Roman" pitchFamily="18" charset="0"/>
                        </a:rPr>
                        <a:t> </a:t>
                      </a:r>
                      <a:r>
                        <a:rPr lang="en-US" sz="2200" dirty="0" err="1">
                          <a:solidFill>
                            <a:srgbClr val="000000"/>
                          </a:solidFill>
                          <a:latin typeface="Times New Roman" pitchFamily="18" charset="0"/>
                          <a:ea typeface="Tahoma"/>
                          <a:cs typeface="Times New Roman" pitchFamily="18" charset="0"/>
                        </a:rPr>
                        <a:t>giá</a:t>
                      </a:r>
                      <a:r>
                        <a:rPr lang="en-US" sz="2200" dirty="0">
                          <a:solidFill>
                            <a:srgbClr val="000000"/>
                          </a:solidFill>
                          <a:latin typeface="Times New Roman" pitchFamily="18" charset="0"/>
                          <a:ea typeface="Tahoma"/>
                          <a:cs typeface="Times New Roman" pitchFamily="18" charset="0"/>
                        </a:rPr>
                        <a:t> </a:t>
                      </a:r>
                      <a:r>
                        <a:rPr lang="en-US" sz="2200" dirty="0" err="1">
                          <a:solidFill>
                            <a:srgbClr val="000000"/>
                          </a:solidFill>
                          <a:latin typeface="Times New Roman" pitchFamily="18" charset="0"/>
                          <a:ea typeface="Tahoma"/>
                          <a:cs typeface="Times New Roman" pitchFamily="18" charset="0"/>
                        </a:rPr>
                        <a:t>đã</a:t>
                      </a:r>
                      <a:r>
                        <a:rPr lang="en-US" sz="2200" dirty="0">
                          <a:solidFill>
                            <a:srgbClr val="000000"/>
                          </a:solidFill>
                          <a:latin typeface="Times New Roman" pitchFamily="18" charset="0"/>
                          <a:ea typeface="Tahoma"/>
                          <a:cs typeface="Times New Roman" pitchFamily="18" charset="0"/>
                        </a:rPr>
                        <a:t> </a:t>
                      </a:r>
                      <a:r>
                        <a:rPr lang="en-US" sz="2200" dirty="0" err="1">
                          <a:solidFill>
                            <a:srgbClr val="000000"/>
                          </a:solidFill>
                          <a:latin typeface="Times New Roman" pitchFamily="18" charset="0"/>
                          <a:ea typeface="Tahoma"/>
                          <a:cs typeface="Times New Roman" pitchFamily="18" charset="0"/>
                        </a:rPr>
                        <a:t>xác</a:t>
                      </a:r>
                      <a:r>
                        <a:rPr lang="en-US" sz="2200" dirty="0">
                          <a:solidFill>
                            <a:srgbClr val="000000"/>
                          </a:solidFill>
                          <a:latin typeface="Times New Roman" pitchFamily="18" charset="0"/>
                          <a:ea typeface="Tahoma"/>
                          <a:cs typeface="Times New Roman" pitchFamily="18" charset="0"/>
                        </a:rPr>
                        <a:t> </a:t>
                      </a:r>
                      <a:r>
                        <a:rPr lang="en-US" sz="2200" dirty="0" err="1">
                          <a:solidFill>
                            <a:srgbClr val="000000"/>
                          </a:solidFill>
                          <a:latin typeface="Times New Roman" pitchFamily="18" charset="0"/>
                          <a:ea typeface="Tahoma"/>
                          <a:cs typeface="Times New Roman" pitchFamily="18" charset="0"/>
                        </a:rPr>
                        <a:t>định</a:t>
                      </a:r>
                      <a:endParaRPr lang="en-US" sz="22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x-none" sz="2200" dirty="0">
                          <a:latin typeface="Times New Roman" panose="02020603050405020304" pitchFamily="18" charset="0"/>
                          <a:cs typeface="Times New Roman" panose="02020603050405020304" pitchFamily="18" charset="0"/>
                        </a:rPr>
                        <a:t>Tỷ lệ hao mòn</a:t>
                      </a:r>
                    </a:p>
                  </a:txBody>
                  <a:tcPr anchor="ctr">
                    <a:noFill/>
                  </a:tcPr>
                </a:tc>
                <a:tc>
                  <a:txBody>
                    <a:bodyPr/>
                    <a:lstStyle/>
                    <a:p>
                      <a:pPr algn="ctr"/>
                      <a:r>
                        <a:rPr lang="x-none" sz="22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x-none" sz="2200" dirty="0">
                          <a:latin typeface="Times New Roman" panose="02020603050405020304" pitchFamily="18" charset="0"/>
                          <a:cs typeface="Times New Roman" panose="02020603050405020304" pitchFamily="18" charset="0"/>
                        </a:rPr>
                        <a:t>Thời gian đã sử dụng của tài sản</a:t>
                      </a:r>
                    </a:p>
                  </a:txBody>
                  <a:tcPr anchor="ctr">
                    <a:noFill/>
                  </a:tcPr>
                </a:tc>
                <a:extLst>
                  <a:ext uri="{0D108BD9-81ED-4DB2-BD59-A6C34878D82A}">
                    <a16:rowId xmlns:a16="http://schemas.microsoft.com/office/drawing/2014/main" xmlns="" val="876073166"/>
                  </a:ext>
                </a:extLst>
              </a:tr>
            </a:tbl>
          </a:graphicData>
        </a:graphic>
      </p:graphicFrame>
      <p:sp>
        <p:nvSpPr>
          <p:cNvPr id="23" name="正圆 596">
            <a:extLst>
              <a:ext uri="{FF2B5EF4-FFF2-40B4-BE49-F238E27FC236}">
                <a16:creationId xmlns:a16="http://schemas.microsoft.com/office/drawing/2014/main" xmlns="" id="{4A139B0C-15A0-2CD8-6B91-93E34066BE2B}"/>
              </a:ext>
            </a:extLst>
          </p:cNvPr>
          <p:cNvSpPr>
            <a:spLocks noChangeArrowheads="1"/>
          </p:cNvSpPr>
          <p:nvPr/>
        </p:nvSpPr>
        <p:spPr bwMode="auto">
          <a:xfrm>
            <a:off x="149198" y="1774917"/>
            <a:ext cx="751229" cy="683220"/>
          </a:xfrm>
          <a:prstGeom prst="ellipse">
            <a:avLst/>
          </a:prstGeom>
          <a:solidFill>
            <a:schemeClr val="accent2"/>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1</a:t>
            </a:r>
          </a:p>
        </p:txBody>
      </p:sp>
      <p:sp>
        <p:nvSpPr>
          <p:cNvPr id="24" name="正圆 596">
            <a:extLst>
              <a:ext uri="{FF2B5EF4-FFF2-40B4-BE49-F238E27FC236}">
                <a16:creationId xmlns:a16="http://schemas.microsoft.com/office/drawing/2014/main" xmlns="" id="{D1D77BC3-BD4B-5729-6114-B7F0C9745513}"/>
              </a:ext>
            </a:extLst>
          </p:cNvPr>
          <p:cNvSpPr>
            <a:spLocks noChangeArrowheads="1"/>
          </p:cNvSpPr>
          <p:nvPr/>
        </p:nvSpPr>
        <p:spPr bwMode="auto">
          <a:xfrm>
            <a:off x="118920" y="6004849"/>
            <a:ext cx="751229" cy="683219"/>
          </a:xfrm>
          <a:prstGeom prst="ellipse">
            <a:avLst/>
          </a:prstGeom>
          <a:solidFill>
            <a:schemeClr val="tx1">
              <a:lumMod val="75000"/>
              <a:lumOff val="25000"/>
            </a:schemeClr>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2</a:t>
            </a:r>
          </a:p>
        </p:txBody>
      </p:sp>
    </p:spTree>
    <p:extLst>
      <p:ext uri="{BB962C8B-B14F-4D97-AF65-F5344CB8AC3E}">
        <p14:creationId xmlns:p14="http://schemas.microsoft.com/office/powerpoint/2010/main" val="2721337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17AFC8-1E98-D269-EDC8-AAEF144CE01F}"/>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7BA15FD9-4FFC-8B0E-3049-68B58FC305A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05177B9F-861D-F822-8002-1FF1CED7260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DE3D94C4-F258-09A3-DD86-B8354BB1A6D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6B5B05C8-E283-B8F9-0F09-893ACEEF626B}"/>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8DF7043B-1CE3-1F7B-CA59-DA63C6CDB79B}"/>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1A46A0A3-9DC3-5B9A-3201-F2D6873D6E28}"/>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3ABF9E16-5BFE-25D0-4F0C-4F89B91EAC7F}"/>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E556544E-009E-618C-2869-1C2754EC7BD7}"/>
              </a:ext>
            </a:extLst>
          </p:cNvPr>
          <p:cNvSpPr/>
          <p:nvPr/>
        </p:nvSpPr>
        <p:spPr>
          <a:xfrm>
            <a:off x="692370" y="960392"/>
            <a:ext cx="1099091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vi-VN" sz="2000" b="1" i="0" u="none" strike="noStrike" dirty="0">
                <a:solidFill>
                  <a:srgbClr val="000000"/>
                </a:solidFill>
                <a:effectLst/>
                <a:latin typeface="Times New Roman" panose="02020603050405020304" pitchFamily="18" charset="0"/>
                <a:cs typeface="Times New Roman" panose="02020603050405020304" pitchFamily="18" charset="0"/>
              </a:rPr>
              <a:t>   TS hiện có trước ngày 17/6/2019 </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nhưng chưa thực hiện xác định giá trị để ghi sổ kế toán theo quy định</a:t>
            </a:r>
          </a:p>
          <a:p>
            <a:pPr algn="just">
              <a:defRPr/>
            </a:pPr>
            <a:r>
              <a:rPr lang="vi-VN" sz="2000" dirty="0">
                <a:solidFill>
                  <a:srgbClr val="000000"/>
                </a:solidFill>
                <a:latin typeface="Times New Roman" panose="02020603050405020304" pitchFamily="18" charset="0"/>
                <a:cs typeface="Times New Roman" panose="02020603050405020304" pitchFamily="18" charset="0"/>
              </a:rPr>
              <a:t>  </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tại khoản 2 Điều 29 Nghị định số </a:t>
            </a:r>
            <a:r>
              <a:rPr lang="vi-VN" sz="2000" b="0" i="0" u="none" strike="noStrike" dirty="0">
                <a:solidFill>
                  <a:schemeClr val="tx1"/>
                </a:solidFill>
                <a:effectLst/>
                <a:latin typeface="Times New Roman" panose="02020603050405020304" pitchFamily="18" charset="0"/>
                <a:cs typeface="Times New Roman" panose="02020603050405020304" pitchFamily="18" charset="0"/>
                <a:hlinkClick r:id="rId2" tooltip="Nghị định 33/2019/NĐ-CP">
                  <a:extLst>
                    <a:ext uri="{A12FA001-AC4F-418D-AE19-62706E023703}">
                      <ahyp:hlinkClr xmlns:ahyp="http://schemas.microsoft.com/office/drawing/2018/hyperlinkcolor" xmlns="" val="tx"/>
                    </a:ext>
                  </a:extLst>
                </a:hlinkClick>
              </a:rPr>
              <a:t>33/2019/NĐ-CP</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thì việc xác định GTCL được thực hiện như sau:</a:t>
            </a:r>
            <a:endParaRPr lang="en-US" sz="2000" dirty="0">
              <a:solidFill>
                <a:srgbClr val="000000"/>
              </a:solidFill>
            </a:endParaRPr>
          </a:p>
        </p:txBody>
      </p:sp>
      <p:graphicFrame>
        <p:nvGraphicFramePr>
          <p:cNvPr id="16" name="Table 15">
            <a:extLst>
              <a:ext uri="{FF2B5EF4-FFF2-40B4-BE49-F238E27FC236}">
                <a16:creationId xmlns:a16="http://schemas.microsoft.com/office/drawing/2014/main" xmlns="" id="{0C57555C-77A5-5DE2-6FBB-AC62218A6B3D}"/>
              </a:ext>
            </a:extLst>
          </p:cNvPr>
          <p:cNvGraphicFramePr>
            <a:graphicFrameLocks noGrp="1"/>
          </p:cNvGraphicFramePr>
          <p:nvPr>
            <p:extLst>
              <p:ext uri="{D42A27DB-BD31-4B8C-83A1-F6EECF244321}">
                <p14:modId xmlns:p14="http://schemas.microsoft.com/office/powerpoint/2010/main" val="2285730617"/>
              </p:ext>
            </p:extLst>
          </p:nvPr>
        </p:nvGraphicFramePr>
        <p:xfrm>
          <a:off x="668028" y="2851146"/>
          <a:ext cx="10972800" cy="822960"/>
        </p:xfrm>
        <a:graphic>
          <a:graphicData uri="http://schemas.openxmlformats.org/drawingml/2006/table">
            <a:tbl>
              <a:tblPr/>
              <a:tblGrid>
                <a:gridCol w="2660350">
                  <a:extLst>
                    <a:ext uri="{9D8B030D-6E8A-4147-A177-3AD203B41FA5}">
                      <a16:colId xmlns:a16="http://schemas.microsoft.com/office/drawing/2014/main" xmlns="" val="4066100877"/>
                    </a:ext>
                  </a:extLst>
                </a:gridCol>
                <a:gridCol w="392428">
                  <a:extLst>
                    <a:ext uri="{9D8B030D-6E8A-4147-A177-3AD203B41FA5}">
                      <a16:colId xmlns:a16="http://schemas.microsoft.com/office/drawing/2014/main" xmlns="" val="2076629135"/>
                    </a:ext>
                  </a:extLst>
                </a:gridCol>
                <a:gridCol w="1650089">
                  <a:extLst>
                    <a:ext uri="{9D8B030D-6E8A-4147-A177-3AD203B41FA5}">
                      <a16:colId xmlns:a16="http://schemas.microsoft.com/office/drawing/2014/main" xmlns="" val="1215542374"/>
                    </a:ext>
                  </a:extLst>
                </a:gridCol>
                <a:gridCol w="428926">
                  <a:extLst>
                    <a:ext uri="{9D8B030D-6E8A-4147-A177-3AD203B41FA5}">
                      <a16:colId xmlns:a16="http://schemas.microsoft.com/office/drawing/2014/main" xmlns="" val="3215649730"/>
                    </a:ext>
                  </a:extLst>
                </a:gridCol>
                <a:gridCol w="2721359">
                  <a:extLst>
                    <a:ext uri="{9D8B030D-6E8A-4147-A177-3AD203B41FA5}">
                      <a16:colId xmlns:a16="http://schemas.microsoft.com/office/drawing/2014/main" xmlns="" val="3946461124"/>
                    </a:ext>
                  </a:extLst>
                </a:gridCol>
                <a:gridCol w="428926">
                  <a:extLst>
                    <a:ext uri="{9D8B030D-6E8A-4147-A177-3AD203B41FA5}">
                      <a16:colId xmlns:a16="http://schemas.microsoft.com/office/drawing/2014/main" xmlns="" val="2740491816"/>
                    </a:ext>
                  </a:extLst>
                </a:gridCol>
                <a:gridCol w="2690722">
                  <a:extLst>
                    <a:ext uri="{9D8B030D-6E8A-4147-A177-3AD203B41FA5}">
                      <a16:colId xmlns:a16="http://schemas.microsoft.com/office/drawing/2014/main" xmlns="" val="1078069039"/>
                    </a:ext>
                  </a:extLst>
                </a:gridCol>
              </a:tblGrid>
              <a:tr h="0">
                <a:tc>
                  <a:txBody>
                    <a:bodyPr/>
                    <a:lstStyle/>
                    <a:p>
                      <a:pPr algn="ctr">
                        <a:spcBef>
                          <a:spcPts val="600"/>
                        </a:spcBef>
                        <a:spcAft>
                          <a:spcPts val="600"/>
                        </a:spcAft>
                      </a:pPr>
                      <a:r>
                        <a:rPr lang="en-US" sz="1800" b="1" dirty="0">
                          <a:effectLst/>
                          <a:latin typeface="Times New Roman" panose="02020603050405020304" pitchFamily="18" charset="0"/>
                          <a:cs typeface="Times New Roman" panose="02020603050405020304" pitchFamily="18" charset="0"/>
                        </a:rPr>
                        <a:t>GTCL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tài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sản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đến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ngày</a:t>
                      </a:r>
                      <a:r>
                        <a:rPr lang="en-US" sz="1800" b="1" dirty="0">
                          <a:effectLst/>
                          <a:latin typeface="Times New Roman" panose="02020603050405020304" pitchFamily="18" charset="0"/>
                          <a:cs typeface="Times New Roman" panose="02020603050405020304" pitchFamily="18" charset="0"/>
                        </a:rPr>
                        <a:t> 31/12/2024</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x-none" sz="1800" dirty="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Nguyên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spcBef>
                          <a:spcPts val="600"/>
                        </a:spcBef>
                        <a:spcAft>
                          <a:spcPts val="600"/>
                        </a:spcAft>
                      </a:pPr>
                      <a:r>
                        <a:rPr lang="x-none" sz="1800">
                          <a:effectLst/>
                          <a:latin typeface="Times New Roman" panose="02020603050405020304" pitchFamily="18" charset="0"/>
                          <a:cs typeface="Times New Roman" panose="02020603050405020304" pitchFamily="18" charset="0"/>
                        </a:rPr>
                        <a:t>-</a:t>
                      </a: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tc>
                  <a:txBody>
                    <a:bodyPr/>
                    <a:lstStyle/>
                    <a:p>
                      <a:pPr algn="ctr">
                        <a:spcBef>
                          <a:spcPts val="600"/>
                        </a:spcBef>
                        <a:spcAft>
                          <a:spcPts val="600"/>
                        </a:spcAft>
                      </a:pPr>
                      <a:r>
                        <a:rPr lang="vi-VN" sz="1800" dirty="0">
                          <a:effectLst/>
                          <a:latin typeface="Times New Roman" panose="02020603050405020304" pitchFamily="18" charset="0"/>
                          <a:cs typeface="Times New Roman" panose="02020603050405020304" pitchFamily="18" charset="0"/>
                        </a:rPr>
                        <a:t>Số hao mòn lũy kế của tài sản từ năm bắt đầu đưa vào sử dụng đến hết năm 2021</a:t>
                      </a:r>
                    </a:p>
                  </a:txBody>
                  <a:tcPr marL="68580" marR="68580" marT="0" marB="0" anchor="ctr">
                    <a:lnL w="12700" cap="flat" cmpd="sng" algn="ctr">
                      <a:solidFill>
                        <a:srgbClr val="D0E700"/>
                      </a:solidFill>
                      <a:prstDash val="solid"/>
                      <a:round/>
                      <a:headEnd type="none" w="med" len="med"/>
                      <a:tailEnd type="none" w="med" len="med"/>
                    </a:lnL>
                    <a:lnR>
                      <a:noFill/>
                    </a:lnR>
                    <a:lnT>
                      <a:noFill/>
                    </a:lnT>
                    <a:lnB>
                      <a:noFill/>
                    </a:lnB>
                    <a:noFill/>
                  </a:tcPr>
                </a:tc>
                <a:tc>
                  <a:txBody>
                    <a:bodyPr/>
                    <a:lstStyle/>
                    <a:p>
                      <a:pPr algn="ctr">
                        <a:spcBef>
                          <a:spcPts val="600"/>
                        </a:spcBef>
                        <a:spcAft>
                          <a:spcPts val="600"/>
                        </a:spcAft>
                      </a:pPr>
                      <a:r>
                        <a:rPr lang="x-none" sz="180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hao </a:t>
                      </a:r>
                      <a:r>
                        <a:rPr lang="en-US" sz="1800" dirty="0" err="1">
                          <a:effectLst/>
                          <a:latin typeface="Times New Roman" panose="02020603050405020304" pitchFamily="18" charset="0"/>
                          <a:cs typeface="Times New Roman" panose="02020603050405020304" pitchFamily="18" charset="0"/>
                        </a:rPr>
                        <a:t>mòn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lũy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năm</a:t>
                      </a:r>
                      <a:r>
                        <a:rPr lang="en-US" sz="1800" dirty="0">
                          <a:effectLst/>
                          <a:latin typeface="Times New Roman" panose="02020603050405020304" pitchFamily="18" charset="0"/>
                          <a:cs typeface="Times New Roman" panose="02020603050405020304" pitchFamily="18" charset="0"/>
                        </a:rPr>
                        <a:t> 2022 </a:t>
                      </a:r>
                      <a:r>
                        <a:rPr lang="en-US" sz="1800" dirty="0" err="1">
                          <a:effectLst/>
                          <a:latin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cs typeface="Times New Roman" panose="02020603050405020304" pitchFamily="18" charset="0"/>
                        </a:rPr>
                        <a:t> 31/12/2024</a:t>
                      </a: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851914382"/>
                  </a:ext>
                </a:extLst>
              </a:tr>
            </a:tbl>
          </a:graphicData>
        </a:graphic>
      </p:graphicFrame>
      <p:sp>
        <p:nvSpPr>
          <p:cNvPr id="17" name="Left Bracket 16">
            <a:extLst>
              <a:ext uri="{FF2B5EF4-FFF2-40B4-BE49-F238E27FC236}">
                <a16:creationId xmlns:a16="http://schemas.microsoft.com/office/drawing/2014/main" xmlns="" id="{4FA3CD68-C36B-C866-1553-1D33204D3C70}"/>
              </a:ext>
            </a:extLst>
          </p:cNvPr>
          <p:cNvSpPr/>
          <p:nvPr/>
        </p:nvSpPr>
        <p:spPr>
          <a:xfrm>
            <a:off x="5773428" y="2910273"/>
            <a:ext cx="45719" cy="80219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8" name="Right Bracket 17">
            <a:extLst>
              <a:ext uri="{FF2B5EF4-FFF2-40B4-BE49-F238E27FC236}">
                <a16:creationId xmlns:a16="http://schemas.microsoft.com/office/drawing/2014/main" xmlns="" id="{AC1469A3-E248-C26D-2BE0-0C90D86911A0}"/>
              </a:ext>
            </a:extLst>
          </p:cNvPr>
          <p:cNvSpPr/>
          <p:nvPr/>
        </p:nvSpPr>
        <p:spPr>
          <a:xfrm>
            <a:off x="11604115" y="2910273"/>
            <a:ext cx="45719" cy="74988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aphicFrame>
        <p:nvGraphicFramePr>
          <p:cNvPr id="19" name="Table 18">
            <a:extLst>
              <a:ext uri="{FF2B5EF4-FFF2-40B4-BE49-F238E27FC236}">
                <a16:creationId xmlns:a16="http://schemas.microsoft.com/office/drawing/2014/main" xmlns="" id="{2DB8C964-4E20-D439-7497-C84ECB65E816}"/>
              </a:ext>
            </a:extLst>
          </p:cNvPr>
          <p:cNvGraphicFramePr>
            <a:graphicFrameLocks noGrp="1"/>
          </p:cNvGraphicFramePr>
          <p:nvPr>
            <p:extLst>
              <p:ext uri="{D42A27DB-BD31-4B8C-83A1-F6EECF244321}">
                <p14:modId xmlns:p14="http://schemas.microsoft.com/office/powerpoint/2010/main" val="2252317733"/>
              </p:ext>
            </p:extLst>
          </p:nvPr>
        </p:nvGraphicFramePr>
        <p:xfrm>
          <a:off x="833034" y="3925978"/>
          <a:ext cx="10628376" cy="914400"/>
        </p:xfrm>
        <a:graphic>
          <a:graphicData uri="http://schemas.openxmlformats.org/drawingml/2006/table">
            <a:tbl>
              <a:tblPr>
                <a:tableStyleId>{5C22544A-7EE6-4342-B048-85BDC9FD1C3A}</a:tableStyleId>
              </a:tblPr>
              <a:tblGrid>
                <a:gridCol w="2627860">
                  <a:extLst>
                    <a:ext uri="{9D8B030D-6E8A-4147-A177-3AD203B41FA5}">
                      <a16:colId xmlns:a16="http://schemas.microsoft.com/office/drawing/2014/main" xmlns="" val="4089469567"/>
                    </a:ext>
                  </a:extLst>
                </a:gridCol>
                <a:gridCol w="213359">
                  <a:extLst>
                    <a:ext uri="{9D8B030D-6E8A-4147-A177-3AD203B41FA5}">
                      <a16:colId xmlns:a16="http://schemas.microsoft.com/office/drawing/2014/main" xmlns="" val="4184170435"/>
                    </a:ext>
                  </a:extLst>
                </a:gridCol>
                <a:gridCol w="1733120">
                  <a:extLst>
                    <a:ext uri="{9D8B030D-6E8A-4147-A177-3AD203B41FA5}">
                      <a16:colId xmlns:a16="http://schemas.microsoft.com/office/drawing/2014/main" xmlns="" val="742119776"/>
                    </a:ext>
                  </a:extLst>
                </a:gridCol>
                <a:gridCol w="744559">
                  <a:extLst>
                    <a:ext uri="{9D8B030D-6E8A-4147-A177-3AD203B41FA5}">
                      <a16:colId xmlns:a16="http://schemas.microsoft.com/office/drawing/2014/main" xmlns="" val="1440876763"/>
                    </a:ext>
                  </a:extLst>
                </a:gridCol>
                <a:gridCol w="2385755">
                  <a:extLst>
                    <a:ext uri="{9D8B030D-6E8A-4147-A177-3AD203B41FA5}">
                      <a16:colId xmlns:a16="http://schemas.microsoft.com/office/drawing/2014/main" xmlns="" val="133115833"/>
                    </a:ext>
                  </a:extLst>
                </a:gridCol>
                <a:gridCol w="869509">
                  <a:extLst>
                    <a:ext uri="{9D8B030D-6E8A-4147-A177-3AD203B41FA5}">
                      <a16:colId xmlns:a16="http://schemas.microsoft.com/office/drawing/2014/main" xmlns="" val="2695439676"/>
                    </a:ext>
                  </a:extLst>
                </a:gridCol>
                <a:gridCol w="2054214">
                  <a:extLst>
                    <a:ext uri="{9D8B030D-6E8A-4147-A177-3AD203B41FA5}">
                      <a16:colId xmlns:a16="http://schemas.microsoft.com/office/drawing/2014/main" xmlns=""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bắt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đầu</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đưa</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vào</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sử</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dụng</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hết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2021</a:t>
                      </a:r>
                      <a:endParaRPr lang="x-none"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Tỷ lệ hao mòn tại Phụ lục 3 Thông tư số 35/2022/TT-BTC</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Thời gian đã sử dụng của tài sản đến hết năm 2021</a:t>
                      </a:r>
                    </a:p>
                  </a:txBody>
                  <a:tcPr anchor="ctr">
                    <a:noFill/>
                  </a:tcPr>
                </a:tc>
                <a:extLst>
                  <a:ext uri="{0D108BD9-81ED-4DB2-BD59-A6C34878D82A}">
                    <a16:rowId xmlns:a16="http://schemas.microsoft.com/office/drawing/2014/main" xmlns="" val="876073166"/>
                  </a:ext>
                </a:extLst>
              </a:tr>
            </a:tbl>
          </a:graphicData>
        </a:graphic>
      </p:graphicFrame>
      <p:graphicFrame>
        <p:nvGraphicFramePr>
          <p:cNvPr id="20" name="Table 19">
            <a:extLst>
              <a:ext uri="{FF2B5EF4-FFF2-40B4-BE49-F238E27FC236}">
                <a16:creationId xmlns:a16="http://schemas.microsoft.com/office/drawing/2014/main" xmlns="" id="{ED3962B9-9087-5D7B-9A54-EF202C3FD11E}"/>
              </a:ext>
            </a:extLst>
          </p:cNvPr>
          <p:cNvGraphicFramePr>
            <a:graphicFrameLocks noGrp="1"/>
          </p:cNvGraphicFramePr>
          <p:nvPr>
            <p:extLst>
              <p:ext uri="{D42A27DB-BD31-4B8C-83A1-F6EECF244321}">
                <p14:modId xmlns:p14="http://schemas.microsoft.com/office/powerpoint/2010/main" val="801494145"/>
              </p:ext>
            </p:extLst>
          </p:nvPr>
        </p:nvGraphicFramePr>
        <p:xfrm>
          <a:off x="758219" y="5004589"/>
          <a:ext cx="10863210" cy="914400"/>
        </p:xfrm>
        <a:graphic>
          <a:graphicData uri="http://schemas.openxmlformats.org/drawingml/2006/table">
            <a:tbl>
              <a:tblPr>
                <a:tableStyleId>{5C22544A-7EE6-4342-B048-85BDC9FD1C3A}</a:tableStyleId>
              </a:tblPr>
              <a:tblGrid>
                <a:gridCol w="2685923">
                  <a:extLst>
                    <a:ext uri="{9D8B030D-6E8A-4147-A177-3AD203B41FA5}">
                      <a16:colId xmlns:a16="http://schemas.microsoft.com/office/drawing/2014/main" xmlns="" val="4089469567"/>
                    </a:ext>
                  </a:extLst>
                </a:gridCol>
                <a:gridCol w="218073">
                  <a:extLst>
                    <a:ext uri="{9D8B030D-6E8A-4147-A177-3AD203B41FA5}">
                      <a16:colId xmlns:a16="http://schemas.microsoft.com/office/drawing/2014/main" xmlns="" val="4184170435"/>
                    </a:ext>
                  </a:extLst>
                </a:gridCol>
                <a:gridCol w="1771413">
                  <a:extLst>
                    <a:ext uri="{9D8B030D-6E8A-4147-A177-3AD203B41FA5}">
                      <a16:colId xmlns:a16="http://schemas.microsoft.com/office/drawing/2014/main" xmlns="" val="742119776"/>
                    </a:ext>
                  </a:extLst>
                </a:gridCol>
                <a:gridCol w="416274">
                  <a:extLst>
                    <a:ext uri="{9D8B030D-6E8A-4147-A177-3AD203B41FA5}">
                      <a16:colId xmlns:a16="http://schemas.microsoft.com/office/drawing/2014/main" xmlns="" val="1440876763"/>
                    </a:ext>
                  </a:extLst>
                </a:gridCol>
                <a:gridCol w="2507673">
                  <a:extLst>
                    <a:ext uri="{9D8B030D-6E8A-4147-A177-3AD203B41FA5}">
                      <a16:colId xmlns:a16="http://schemas.microsoft.com/office/drawing/2014/main" xmlns="" val="133115833"/>
                    </a:ext>
                  </a:extLst>
                </a:gridCol>
                <a:gridCol w="749463">
                  <a:extLst>
                    <a:ext uri="{9D8B030D-6E8A-4147-A177-3AD203B41FA5}">
                      <a16:colId xmlns:a16="http://schemas.microsoft.com/office/drawing/2014/main" xmlns="" val="2695439676"/>
                    </a:ext>
                  </a:extLst>
                </a:gridCol>
                <a:gridCol w="2514391">
                  <a:extLst>
                    <a:ext uri="{9D8B030D-6E8A-4147-A177-3AD203B41FA5}">
                      <a16:colId xmlns:a16="http://schemas.microsoft.com/office/drawing/2014/main" xmlns=""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2022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ngày</a:t>
                      </a:r>
                      <a:r>
                        <a:rPr lang="en-US" sz="1800" b="1" dirty="0">
                          <a:solidFill>
                            <a:srgbClr val="000000"/>
                          </a:solidFill>
                          <a:latin typeface="Times New Roman" pitchFamily="18" charset="0"/>
                          <a:ea typeface="Tahoma"/>
                          <a:cs typeface="Times New Roman" pitchFamily="18" charset="0"/>
                        </a:rPr>
                        <a:t> 31/12/2024</a:t>
                      </a:r>
                      <a:endParaRPr lang="x-none"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Tỷ lệ hao mòn tại Phụ lục 1 Thông tư số 35/2022/TT-BTC</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Thời gian đã sử dụng của tài sản từ năm 2022 đến ngày 31/12/2024</a:t>
                      </a:r>
                    </a:p>
                  </a:txBody>
                  <a:tcPr anchor="ctr">
                    <a:noFill/>
                  </a:tcPr>
                </a:tc>
                <a:extLst>
                  <a:ext uri="{0D108BD9-81ED-4DB2-BD59-A6C34878D82A}">
                    <a16:rowId xmlns:a16="http://schemas.microsoft.com/office/drawing/2014/main" xmlns="" val="876073166"/>
                  </a:ext>
                </a:extLst>
              </a:tr>
            </a:tbl>
          </a:graphicData>
        </a:graphic>
      </p:graphicFrame>
      <p:graphicFrame>
        <p:nvGraphicFramePr>
          <p:cNvPr id="24" name="Table 23">
            <a:extLst>
              <a:ext uri="{FF2B5EF4-FFF2-40B4-BE49-F238E27FC236}">
                <a16:creationId xmlns:a16="http://schemas.microsoft.com/office/drawing/2014/main" xmlns="" id="{8DCE8352-176B-68DD-A207-09BF6FD52372}"/>
              </a:ext>
            </a:extLst>
          </p:cNvPr>
          <p:cNvGraphicFramePr>
            <a:graphicFrameLocks noGrp="1"/>
          </p:cNvGraphicFramePr>
          <p:nvPr>
            <p:extLst>
              <p:ext uri="{D42A27DB-BD31-4B8C-83A1-F6EECF244321}">
                <p14:modId xmlns:p14="http://schemas.microsoft.com/office/powerpoint/2010/main" val="628626259"/>
              </p:ext>
            </p:extLst>
          </p:nvPr>
        </p:nvGraphicFramePr>
        <p:xfrm>
          <a:off x="817470" y="1848611"/>
          <a:ext cx="10832363" cy="914400"/>
        </p:xfrm>
        <a:graphic>
          <a:graphicData uri="http://schemas.openxmlformats.org/drawingml/2006/table">
            <a:tbl>
              <a:tblPr/>
              <a:tblGrid>
                <a:gridCol w="2690612">
                  <a:extLst>
                    <a:ext uri="{9D8B030D-6E8A-4147-A177-3AD203B41FA5}">
                      <a16:colId xmlns:a16="http://schemas.microsoft.com/office/drawing/2014/main" xmlns="" val="3538716850"/>
                    </a:ext>
                  </a:extLst>
                </a:gridCol>
                <a:gridCol w="450875">
                  <a:extLst>
                    <a:ext uri="{9D8B030D-6E8A-4147-A177-3AD203B41FA5}">
                      <a16:colId xmlns:a16="http://schemas.microsoft.com/office/drawing/2014/main" xmlns="" val="1766092482"/>
                    </a:ext>
                  </a:extLst>
                </a:gridCol>
                <a:gridCol w="3924908">
                  <a:extLst>
                    <a:ext uri="{9D8B030D-6E8A-4147-A177-3AD203B41FA5}">
                      <a16:colId xmlns:a16="http://schemas.microsoft.com/office/drawing/2014/main" xmlns="" val="3024443363"/>
                    </a:ext>
                  </a:extLst>
                </a:gridCol>
                <a:gridCol w="765739">
                  <a:extLst>
                    <a:ext uri="{9D8B030D-6E8A-4147-A177-3AD203B41FA5}">
                      <a16:colId xmlns:a16="http://schemas.microsoft.com/office/drawing/2014/main" xmlns="" val="1160881161"/>
                    </a:ext>
                  </a:extLst>
                </a:gridCol>
                <a:gridCol w="3000229">
                  <a:extLst>
                    <a:ext uri="{9D8B030D-6E8A-4147-A177-3AD203B41FA5}">
                      <a16:colId xmlns:a16="http://schemas.microsoft.com/office/drawing/2014/main" xmlns="" val="3138010642"/>
                    </a:ext>
                  </a:extLst>
                </a:gridCol>
              </a:tblGrid>
              <a:tr h="304800">
                <a:tc>
                  <a:txBody>
                    <a:bodyPr/>
                    <a:lstStyle/>
                    <a:p>
                      <a:pPr algn="ctr">
                        <a:spcBef>
                          <a:spcPts val="600"/>
                        </a:spcBef>
                        <a:spcAft>
                          <a:spcPts val="600"/>
                        </a:spcAft>
                      </a:pPr>
                      <a:r>
                        <a:rPr lang="en-US" sz="2000" b="1" dirty="0" err="1">
                          <a:effectLst/>
                          <a:latin typeface="Times New Roman" panose="02020603050405020304" pitchFamily="18" charset="0"/>
                          <a:cs typeface="Times New Roman" panose="02020603050405020304" pitchFamily="18" charset="0"/>
                        </a:rPr>
                        <a:t>Nguyên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tài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noFill/>
                  </a:tcPr>
                </a:tc>
                <a:tc>
                  <a:txBody>
                    <a:bodyPr/>
                    <a:lstStyle/>
                    <a:p>
                      <a:pPr algn="ctr">
                        <a:spcBef>
                          <a:spcPts val="600"/>
                        </a:spcBef>
                        <a:spcAft>
                          <a:spcPts val="600"/>
                        </a:spcAft>
                      </a:pPr>
                      <a:r>
                        <a:rPr lang="x-none" sz="20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Đơn giá TSHT đường bộ quy định tại Bảng giá (tại Phụ lục 2 ban hành kèm theo Thông tư 35/2022/TT-BTC)</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000" dirty="0">
                          <a:effectLst/>
                          <a:latin typeface="Times New Roman" panose="02020603050405020304" pitchFamily="18" charset="0"/>
                          <a:cs typeface="Times New Roman" panose="02020603050405020304" pitchFamily="18" charset="0"/>
                        </a:rPr>
                        <a:t>x</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Số lượng (khối lượng) TSHT đường bộ thực tế được giao quản lý</a:t>
                      </a:r>
                    </a:p>
                  </a:txBody>
                  <a:tcPr marL="0" marR="0" marT="0" marB="0" anchor="ctr">
                    <a:lnL>
                      <a:noFill/>
                    </a:lnL>
                    <a:lnR>
                      <a:noFill/>
                    </a:lnR>
                    <a:lnT>
                      <a:noFill/>
                    </a:lnT>
                    <a:lnB>
                      <a:noFill/>
                    </a:lnB>
                    <a:noFill/>
                  </a:tcPr>
                </a:tc>
                <a:extLst>
                  <a:ext uri="{0D108BD9-81ED-4DB2-BD59-A6C34878D82A}">
                    <a16:rowId xmlns:a16="http://schemas.microsoft.com/office/drawing/2014/main" xmlns="" val="3935613028"/>
                  </a:ext>
                </a:extLst>
              </a:tr>
            </a:tbl>
          </a:graphicData>
        </a:graphic>
      </p:graphicFrame>
      <p:sp>
        <p:nvSpPr>
          <p:cNvPr id="25" name="Rectangle 1">
            <a:extLst>
              <a:ext uri="{FF2B5EF4-FFF2-40B4-BE49-F238E27FC236}">
                <a16:creationId xmlns:a16="http://schemas.microsoft.com/office/drawing/2014/main" xmlns="" id="{EF8DDDC3-7EC6-7C8A-7AE9-AF82E8B33F2F}"/>
              </a:ext>
            </a:extLst>
          </p:cNvPr>
          <p:cNvSpPr>
            <a:spLocks noChangeArrowheads="1"/>
          </p:cNvSpPr>
          <p:nvPr/>
        </p:nvSpPr>
        <p:spPr bwMode="auto">
          <a:xfrm>
            <a:off x="521888" y="6072792"/>
            <a:ext cx="112825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200" b="1" i="1" dirty="0">
                <a:solidFill>
                  <a:srgbClr val="000000"/>
                </a:solidFill>
                <a:latin typeface="Times New Roman" panose="02020603050405020304" pitchFamily="18" charset="0"/>
                <a:cs typeface="Times New Roman" panose="02020603050405020304" pitchFamily="18" charset="0"/>
              </a:rPr>
              <a:t>Lưu ý:</a:t>
            </a:r>
            <a:r>
              <a:rPr lang="vi-VN" sz="2200" dirty="0">
                <a:solidFill>
                  <a:srgbClr val="000000"/>
                </a:solidFill>
                <a:latin typeface="Times New Roman" panose="02020603050405020304" pitchFamily="18" charset="0"/>
                <a:cs typeface="Times New Roman" panose="02020603050405020304" pitchFamily="18" charset="0"/>
              </a:rPr>
              <a:t> Trường hợp không có căn cứ để xác định năm đưa tài sản vào sử dụng thì lấy năm 2015 là năm bắt đầu đưa tài sản vào sử dụng để xác định GTCL của TS</a:t>
            </a:r>
            <a:endParaRPr lang="vi-VN" sz="22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
        <p:nvSpPr>
          <p:cNvPr id="26" name="正圆 596">
            <a:extLst>
              <a:ext uri="{FF2B5EF4-FFF2-40B4-BE49-F238E27FC236}">
                <a16:creationId xmlns:a16="http://schemas.microsoft.com/office/drawing/2014/main" xmlns="" id="{07395150-8070-2A23-5FD1-1C6185CE2680}"/>
              </a:ext>
            </a:extLst>
          </p:cNvPr>
          <p:cNvSpPr>
            <a:spLocks noChangeArrowheads="1"/>
          </p:cNvSpPr>
          <p:nvPr/>
        </p:nvSpPr>
        <p:spPr bwMode="auto">
          <a:xfrm>
            <a:off x="149198" y="984502"/>
            <a:ext cx="751229" cy="683220"/>
          </a:xfrm>
          <a:prstGeom prst="ellipse">
            <a:avLst/>
          </a:prstGeom>
          <a:solidFill>
            <a:schemeClr val="accent2"/>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3</a:t>
            </a:r>
            <a:endParaRPr lang="zh-CN" altLang="en-US" sz="4800" b="1" dirty="0">
              <a:solidFill>
                <a:schemeClr val="bg1"/>
              </a:solidFill>
              <a:latin typeface="Montserrat" pitchFamily="2" charset="0"/>
              <a:ea typeface="微软雅黑" pitchFamily="34" charset="-122"/>
            </a:endParaRPr>
          </a:p>
        </p:txBody>
      </p:sp>
    </p:spTree>
    <p:extLst>
      <p:ext uri="{BB962C8B-B14F-4D97-AF65-F5344CB8AC3E}">
        <p14:creationId xmlns:p14="http://schemas.microsoft.com/office/powerpoint/2010/main" val="1536171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C4121C9-CABE-B478-2191-0D131597738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4F025B5A-9B96-3F05-8F92-5CAAB0D9248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018A99A9-E1AE-BD90-973B-73BBD09080B4}"/>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9A4AC4D2-1CCC-3A20-283D-0E96A960DAF3}"/>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EF730632-4696-B8E9-CCF9-F17B89C94AC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E0E5DF33-4DD5-7817-DF2B-420F8A9AFB22}"/>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QUAN ĐIỂM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1D2D8D8B-E0A8-ADC1-F99F-F68FB064577A}"/>
              </a:ext>
            </a:extLst>
          </p:cNvPr>
          <p:cNvCxnSpPr>
            <a:cxnSpLocks/>
          </p:cNvCxnSpPr>
          <p:nvPr/>
        </p:nvCxnSpPr>
        <p:spPr>
          <a:xfrm>
            <a:off x="5045720" y="512797"/>
            <a:ext cx="714628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xmlns="" id="{FD4C3760-DA1D-C263-B0FC-3EA4B38073C9}"/>
              </a:ext>
            </a:extLst>
          </p:cNvPr>
          <p:cNvGrpSpPr/>
          <p:nvPr/>
        </p:nvGrpSpPr>
        <p:grpSpPr>
          <a:xfrm>
            <a:off x="672078" y="1402762"/>
            <a:ext cx="3978021" cy="3853708"/>
            <a:chOff x="1229296" y="1859966"/>
            <a:chExt cx="3978021" cy="3853708"/>
          </a:xfrm>
        </p:grpSpPr>
        <p:sp>
          <p:nvSpPr>
            <p:cNvPr id="21" name="椭圆 20">
              <a:extLst>
                <a:ext uri="{FF2B5EF4-FFF2-40B4-BE49-F238E27FC236}">
                  <a16:creationId xmlns:a16="http://schemas.microsoft.com/office/drawing/2014/main" xmlns="" id="{765A62F9-C94B-57D1-736A-6BAA761F6C88}"/>
                </a:ext>
              </a:extLst>
            </p:cNvPr>
            <p:cNvSpPr/>
            <p:nvPr/>
          </p:nvSpPr>
          <p:spPr>
            <a:xfrm>
              <a:off x="1229296" y="2310656"/>
              <a:ext cx="2952328" cy="2952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ea typeface="inpin heiti" panose="00000500000000000000" pitchFamily="2" charset="-122"/>
                <a:sym typeface="Montserrat" pitchFamily="2" charset="0"/>
              </a:endParaRPr>
            </a:p>
          </p:txBody>
        </p:sp>
        <p:sp>
          <p:nvSpPr>
            <p:cNvPr id="22" name="弧形 21">
              <a:extLst>
                <a:ext uri="{FF2B5EF4-FFF2-40B4-BE49-F238E27FC236}">
                  <a16:creationId xmlns:a16="http://schemas.microsoft.com/office/drawing/2014/main" xmlns="" id="{3FC8CCB8-9A75-235A-650E-415337980594}"/>
                </a:ext>
              </a:extLst>
            </p:cNvPr>
            <p:cNvSpPr/>
            <p:nvPr/>
          </p:nvSpPr>
          <p:spPr>
            <a:xfrm>
              <a:off x="1229296" y="1859966"/>
              <a:ext cx="3816424" cy="3853708"/>
            </a:xfrm>
            <a:prstGeom prst="arc">
              <a:avLst>
                <a:gd name="adj1" fmla="val 16931681"/>
                <a:gd name="adj2" fmla="val 4519513"/>
              </a:avLst>
            </a:prstGeom>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ontserrat" pitchFamily="2" charset="0"/>
                <a:ea typeface="inpin heiti" panose="00000500000000000000" pitchFamily="2" charset="-122"/>
                <a:sym typeface="Montserrat" pitchFamily="2" charset="0"/>
              </a:endParaRPr>
            </a:p>
          </p:txBody>
        </p:sp>
        <p:sp>
          <p:nvSpPr>
            <p:cNvPr id="23" name="椭圆 22">
              <a:extLst>
                <a:ext uri="{FF2B5EF4-FFF2-40B4-BE49-F238E27FC236}">
                  <a16:creationId xmlns:a16="http://schemas.microsoft.com/office/drawing/2014/main" xmlns="" id="{E60E0CF2-2101-2946-9802-48487140FF77}"/>
                </a:ext>
              </a:extLst>
            </p:cNvPr>
            <p:cNvSpPr/>
            <p:nvPr/>
          </p:nvSpPr>
          <p:spPr>
            <a:xfrm>
              <a:off x="4076013" y="2061029"/>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1</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24" name="椭圆 23">
              <a:extLst>
                <a:ext uri="{FF2B5EF4-FFF2-40B4-BE49-F238E27FC236}">
                  <a16:creationId xmlns:a16="http://schemas.microsoft.com/office/drawing/2014/main" xmlns="" id="{1F38CC94-7689-6AA3-D725-BD2611EE0BB6}"/>
                </a:ext>
              </a:extLst>
            </p:cNvPr>
            <p:cNvSpPr/>
            <p:nvPr/>
          </p:nvSpPr>
          <p:spPr>
            <a:xfrm>
              <a:off x="4708063" y="3031817"/>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2</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25" name="椭圆 24">
              <a:extLst>
                <a:ext uri="{FF2B5EF4-FFF2-40B4-BE49-F238E27FC236}">
                  <a16:creationId xmlns:a16="http://schemas.microsoft.com/office/drawing/2014/main" xmlns="" id="{35145AAD-0E2F-EC37-F058-399F2268A399}"/>
                </a:ext>
              </a:extLst>
            </p:cNvPr>
            <p:cNvSpPr/>
            <p:nvPr/>
          </p:nvSpPr>
          <p:spPr>
            <a:xfrm>
              <a:off x="4627265" y="4203668"/>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3</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26" name="椭圆 25">
              <a:extLst>
                <a:ext uri="{FF2B5EF4-FFF2-40B4-BE49-F238E27FC236}">
                  <a16:creationId xmlns:a16="http://schemas.microsoft.com/office/drawing/2014/main" xmlns="" id="{E1A0997A-3F19-7FE1-488C-28975BF062C5}"/>
                </a:ext>
              </a:extLst>
            </p:cNvPr>
            <p:cNvSpPr/>
            <p:nvPr/>
          </p:nvSpPr>
          <p:spPr>
            <a:xfrm>
              <a:off x="3963616" y="5139437"/>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4</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sp>
        <p:nvSpPr>
          <p:cNvPr id="30" name="文本框 29">
            <a:extLst>
              <a:ext uri="{FF2B5EF4-FFF2-40B4-BE49-F238E27FC236}">
                <a16:creationId xmlns:a16="http://schemas.microsoft.com/office/drawing/2014/main" xmlns="" id="{80F709B3-6B50-D199-B78C-DD5952740BDE}"/>
              </a:ext>
            </a:extLst>
          </p:cNvPr>
          <p:cNvSpPr txBox="1"/>
          <p:nvPr/>
        </p:nvSpPr>
        <p:spPr>
          <a:xfrm>
            <a:off x="1324497" y="3346405"/>
            <a:ext cx="168047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QUAN ĐIỂM</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pic>
        <p:nvPicPr>
          <p:cNvPr id="32" name="图形 31" descr="Internet">
            <a:extLst>
              <a:ext uri="{FF2B5EF4-FFF2-40B4-BE49-F238E27FC236}">
                <a16:creationId xmlns:a16="http://schemas.microsoft.com/office/drawing/2014/main" xmlns="" id="{645452D2-7093-D2E1-7EAF-9870825D9E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705330" y="2606610"/>
            <a:ext cx="914400" cy="914400"/>
          </a:xfrm>
          <a:prstGeom prst="rect">
            <a:avLst/>
          </a:prstGeom>
        </p:spPr>
      </p:pic>
      <p:grpSp>
        <p:nvGrpSpPr>
          <p:cNvPr id="33" name="组合 32">
            <a:extLst>
              <a:ext uri="{FF2B5EF4-FFF2-40B4-BE49-F238E27FC236}">
                <a16:creationId xmlns:a16="http://schemas.microsoft.com/office/drawing/2014/main" xmlns="" id="{74DE22BB-6E96-6189-3DBB-2F6EA8A5650E}"/>
              </a:ext>
            </a:extLst>
          </p:cNvPr>
          <p:cNvGrpSpPr/>
          <p:nvPr/>
        </p:nvGrpSpPr>
        <p:grpSpPr>
          <a:xfrm>
            <a:off x="4186758" y="1276976"/>
            <a:ext cx="7629005" cy="749320"/>
            <a:chOff x="3606632" y="3682256"/>
            <a:chExt cx="7629005" cy="749320"/>
          </a:xfrm>
        </p:grpSpPr>
        <p:sp>
          <p:nvSpPr>
            <p:cNvPr id="34" name="文本框 33">
              <a:extLst>
                <a:ext uri="{FF2B5EF4-FFF2-40B4-BE49-F238E27FC236}">
                  <a16:creationId xmlns:a16="http://schemas.microsoft.com/office/drawing/2014/main" xmlns="" id="{18189BA1-1809-D4FC-61A0-A047E3389046}"/>
                </a:ext>
              </a:extLst>
            </p:cNvPr>
            <p:cNvSpPr txBox="1"/>
            <p:nvPr/>
          </p:nvSpPr>
          <p:spPr>
            <a:xfrm>
              <a:off x="3606632" y="4031466"/>
              <a:ext cx="6648954"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35" name="文本框 34">
              <a:extLst>
                <a:ext uri="{FF2B5EF4-FFF2-40B4-BE49-F238E27FC236}">
                  <a16:creationId xmlns:a16="http://schemas.microsoft.com/office/drawing/2014/main" xmlns="" id="{5CC05910-6700-4F7C-8A2A-407DA237C219}"/>
                </a:ext>
              </a:extLst>
            </p:cNvPr>
            <p:cNvSpPr txBox="1"/>
            <p:nvPr/>
          </p:nvSpPr>
          <p:spPr>
            <a:xfrm>
              <a:off x="3606632" y="3682256"/>
              <a:ext cx="7629005" cy="707886"/>
            </a:xfrm>
            <a:prstGeom prst="rect">
              <a:avLst/>
            </a:prstGeom>
            <a:noFill/>
          </p:spPr>
          <p:txBody>
            <a:bodyPr wrap="square" rtlCol="0">
              <a:spAutoFit/>
            </a:bodyPr>
            <a:lstStyle/>
            <a:p>
              <a:pPr lvl="0" algn="just"/>
              <a:r>
                <a:rPr lang="en-US" sz="2000" b="1" dirty="0">
                  <a:latin typeface="Times New Roman" panose="02020603050405020304" pitchFamily="18" charset="0"/>
                  <a:cs typeface="Times New Roman" panose="02020603050405020304" pitchFamily="18" charset="0"/>
                </a:rPr>
                <a:t>Vi</a:t>
              </a:r>
              <a:r>
                <a:rPr lang="vi-VN" sz="2000" b="1" dirty="0">
                  <a:latin typeface="Times New Roman" panose="02020603050405020304" pitchFamily="18" charset="0"/>
                  <a:cs typeface="Times New Roman" panose="02020603050405020304" pitchFamily="18" charset="0"/>
                </a:rPr>
                <a:t>ệc</a:t>
              </a:r>
              <a:r>
                <a:rPr lang="en-US" sz="2000" b="1" dirty="0">
                  <a:latin typeface="Times New Roman" panose="02020603050405020304" pitchFamily="18" charset="0"/>
                  <a:cs typeface="Times New Roman" panose="02020603050405020304" pitchFamily="18" charset="0"/>
                </a:rPr>
                <a:t> t</a:t>
              </a:r>
              <a:r>
                <a:rPr lang="vi-VN" sz="2000" b="1" dirty="0">
                  <a:latin typeface="Times New Roman" panose="02020603050405020304" pitchFamily="18" charset="0"/>
                  <a:cs typeface="Times New Roman" panose="02020603050405020304" pitchFamily="18" charset="0"/>
                </a:rPr>
                <a:t>ổng</a:t>
              </a:r>
              <a:r>
                <a:rPr lang="en-US" sz="2000" b="1" dirty="0">
                  <a:latin typeface="Times New Roman" panose="02020603050405020304" pitchFamily="18" charset="0"/>
                  <a:cs typeface="Times New Roman" panose="02020603050405020304" pitchFamily="18" charset="0"/>
                </a:rPr>
                <a:t> ki</a:t>
              </a:r>
              <a:r>
                <a:rPr lang="vi-VN" sz="2000" b="1" dirty="0">
                  <a:latin typeface="Times New Roman" panose="02020603050405020304" pitchFamily="18" charset="0"/>
                  <a:cs typeface="Times New Roman" panose="02020603050405020304" pitchFamily="18" charset="0"/>
                </a:rPr>
                <a:t>ể</a:t>
              </a:r>
              <a:r>
                <a:rPr lang="en-US" sz="2000" b="1" dirty="0">
                  <a:latin typeface="Times New Roman" panose="02020603050405020304" pitchFamily="18" charset="0"/>
                  <a:cs typeface="Times New Roman" panose="02020603050405020304" pitchFamily="18" charset="0"/>
                </a:rPr>
                <a:t>m k</a:t>
              </a:r>
              <a:r>
                <a:rPr lang="vi-VN" sz="2000" b="1" dirty="0">
                  <a:latin typeface="Times New Roman" panose="02020603050405020304" pitchFamily="18" charset="0"/>
                  <a:cs typeface="Times New Roman" panose="02020603050405020304" pitchFamily="18" charset="0"/>
                </a:rPr>
                <a:t>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đồng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endParaRPr lang="en-US" sz="2000" b="1" dirty="0">
                <a:latin typeface="Times New Roman" panose="02020603050405020304" pitchFamily="18" charset="0"/>
                <a:cs typeface="Times New Roman" panose="02020603050405020304" pitchFamily="18" charset="0"/>
              </a:endParaRPr>
            </a:p>
          </p:txBody>
        </p:sp>
      </p:grpSp>
      <p:grpSp>
        <p:nvGrpSpPr>
          <p:cNvPr id="36" name="组合 35">
            <a:extLst>
              <a:ext uri="{FF2B5EF4-FFF2-40B4-BE49-F238E27FC236}">
                <a16:creationId xmlns:a16="http://schemas.microsoft.com/office/drawing/2014/main" xmlns="" id="{87A07561-AE1E-CC9D-FCF1-298F8F856862}"/>
              </a:ext>
            </a:extLst>
          </p:cNvPr>
          <p:cNvGrpSpPr/>
          <p:nvPr/>
        </p:nvGrpSpPr>
        <p:grpSpPr>
          <a:xfrm>
            <a:off x="4186758" y="4656638"/>
            <a:ext cx="7629005" cy="749320"/>
            <a:chOff x="3606632" y="3682256"/>
            <a:chExt cx="7629005" cy="749320"/>
          </a:xfrm>
        </p:grpSpPr>
        <p:sp>
          <p:nvSpPr>
            <p:cNvPr id="37" name="文本框 36">
              <a:extLst>
                <a:ext uri="{FF2B5EF4-FFF2-40B4-BE49-F238E27FC236}">
                  <a16:creationId xmlns:a16="http://schemas.microsoft.com/office/drawing/2014/main" xmlns="" id="{45DEE4F5-3026-59C7-80B7-C42276510F7E}"/>
                </a:ext>
              </a:extLst>
            </p:cNvPr>
            <p:cNvSpPr txBox="1"/>
            <p:nvPr/>
          </p:nvSpPr>
          <p:spPr>
            <a:xfrm>
              <a:off x="3606632" y="4031466"/>
              <a:ext cx="6648954"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38" name="文本框 37">
              <a:extLst>
                <a:ext uri="{FF2B5EF4-FFF2-40B4-BE49-F238E27FC236}">
                  <a16:creationId xmlns:a16="http://schemas.microsoft.com/office/drawing/2014/main" xmlns="" id="{ED90589C-0FCD-F05A-AAB4-C3930C209F7B}"/>
                </a:ext>
              </a:extLst>
            </p:cNvPr>
            <p:cNvSpPr txBox="1"/>
            <p:nvPr/>
          </p:nvSpPr>
          <p:spPr>
            <a:xfrm>
              <a:off x="3606632" y="3682256"/>
              <a:ext cx="7629005" cy="707886"/>
            </a:xfrm>
            <a:prstGeom prst="rect">
              <a:avLst/>
            </a:prstGeom>
            <a:noFill/>
          </p:spPr>
          <p:txBody>
            <a:bodyPr wrap="square" rtlCol="0">
              <a:spAutoFit/>
            </a:bodyPr>
            <a:lstStyle/>
            <a:p>
              <a:pPr lvl="0" algn="just"/>
              <a:r>
                <a:rPr lang="en-US" sz="2000" b="1" dirty="0" err="1">
                  <a:solidFill>
                    <a:srgbClr val="31778D"/>
                  </a:solidFill>
                  <a:latin typeface="Times New Roman" panose="02020603050405020304" pitchFamily="18" charset="0"/>
                  <a:cs typeface="Times New Roman" panose="02020603050405020304" pitchFamily="18" charset="0"/>
                </a:rPr>
                <a:t>Các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tài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có</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sự</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trùng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lắp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về</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cách</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phân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loại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giữa</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các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loại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tài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thuộc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ph</a:t>
              </a:r>
              <a:r>
                <a:rPr lang="vi-VN" sz="2000" b="1" dirty="0">
                  <a:solidFill>
                    <a:srgbClr val="31778D"/>
                  </a:solidFill>
                  <a:latin typeface="Times New Roman" panose="02020603050405020304" pitchFamily="18" charset="0"/>
                  <a:cs typeface="Times New Roman" panose="02020603050405020304" pitchFamily="18" charset="0"/>
                </a:rPr>
                <a:t>ạ</a:t>
              </a:r>
              <a:r>
                <a:rPr lang="en-US" sz="2000" b="1" dirty="0">
                  <a:solidFill>
                    <a:srgbClr val="31778D"/>
                  </a:solidFill>
                  <a:latin typeface="Times New Roman" panose="02020603050405020304" pitchFamily="18" charset="0"/>
                  <a:cs typeface="Times New Roman" panose="02020603050405020304" pitchFamily="18" charset="0"/>
                </a:rPr>
                <a:t>m vi </a:t>
              </a:r>
              <a:r>
                <a:rPr lang="en-US" sz="2000" b="1" dirty="0" err="1">
                  <a:solidFill>
                    <a:srgbClr val="31778D"/>
                  </a:solidFill>
                  <a:latin typeface="Times New Roman" panose="02020603050405020304" pitchFamily="18" charset="0"/>
                  <a:cs typeface="Times New Roman" panose="02020603050405020304" pitchFamily="18" charset="0"/>
                </a:rPr>
                <a:t>kiểm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kê</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thì</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chỉ</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xếp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vào</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một</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loại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tài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để</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kiểm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kê</a:t>
              </a:r>
              <a:endParaRPr lang="en-US" altLang="ko-KR" sz="2000" b="1" dirty="0">
                <a:solidFill>
                  <a:srgbClr val="31778D"/>
                </a:solidFill>
                <a:latin typeface="Times New Roman" panose="02020603050405020304" pitchFamily="18" charset="0"/>
                <a:cs typeface="Times New Roman" panose="02020603050405020304" pitchFamily="18" charset="0"/>
              </a:endParaRPr>
            </a:p>
          </p:txBody>
        </p:sp>
      </p:grpSp>
      <p:grpSp>
        <p:nvGrpSpPr>
          <p:cNvPr id="39" name="组合 38">
            <a:extLst>
              <a:ext uri="{FF2B5EF4-FFF2-40B4-BE49-F238E27FC236}">
                <a16:creationId xmlns:a16="http://schemas.microsoft.com/office/drawing/2014/main" xmlns="" id="{59F5D48A-E6B1-A9A9-F054-DE3BBD153524}"/>
              </a:ext>
            </a:extLst>
          </p:cNvPr>
          <p:cNvGrpSpPr/>
          <p:nvPr/>
        </p:nvGrpSpPr>
        <p:grpSpPr>
          <a:xfrm>
            <a:off x="4836384" y="2072998"/>
            <a:ext cx="6979379" cy="1323439"/>
            <a:chOff x="3606632" y="3682256"/>
            <a:chExt cx="6979379" cy="1323439"/>
          </a:xfrm>
        </p:grpSpPr>
        <p:sp>
          <p:nvSpPr>
            <p:cNvPr id="40" name="文本框 39">
              <a:extLst>
                <a:ext uri="{FF2B5EF4-FFF2-40B4-BE49-F238E27FC236}">
                  <a16:creationId xmlns:a16="http://schemas.microsoft.com/office/drawing/2014/main" xmlns="" id="{818A65E5-F93A-D3CC-4D67-41B5A21399B9}"/>
                </a:ext>
              </a:extLst>
            </p:cNvPr>
            <p:cNvSpPr txBox="1"/>
            <p:nvPr/>
          </p:nvSpPr>
          <p:spPr>
            <a:xfrm>
              <a:off x="3606632" y="4031466"/>
              <a:ext cx="6221749"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41" name="文本框 40">
              <a:extLst>
                <a:ext uri="{FF2B5EF4-FFF2-40B4-BE49-F238E27FC236}">
                  <a16:creationId xmlns:a16="http://schemas.microsoft.com/office/drawing/2014/main" xmlns="" id="{2AB1AC5E-FB5A-2F5D-4285-DB6603DFD83B}"/>
                </a:ext>
              </a:extLst>
            </p:cNvPr>
            <p:cNvSpPr txBox="1"/>
            <p:nvPr/>
          </p:nvSpPr>
          <p:spPr>
            <a:xfrm>
              <a:off x="3606632" y="3682256"/>
              <a:ext cx="6979379" cy="1323439"/>
            </a:xfrm>
            <a:prstGeom prst="rect">
              <a:avLst/>
            </a:prstGeom>
            <a:noFill/>
          </p:spPr>
          <p:txBody>
            <a:bodyPr wrap="square" rtlCol="0">
              <a:spAutoFit/>
            </a:bodyPr>
            <a:lstStyle/>
            <a:p>
              <a:pPr algn="just">
                <a:defRPr/>
              </a:pPr>
              <a:r>
                <a:rPr lang="en-US" sz="2000" b="1" dirty="0" err="1">
                  <a:solidFill>
                    <a:srgbClr val="31778D"/>
                  </a:solidFill>
                  <a:latin typeface="Times New Roman" panose="02020603050405020304" pitchFamily="18" charset="0"/>
                  <a:cs typeface="Times New Roman" panose="02020603050405020304" pitchFamily="18" charset="0"/>
                </a:rPr>
                <a:t>Tài</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thuộc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cấp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nào</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quản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lý</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thì</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cấp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đó</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chịu</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trách</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nhiệm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tổ</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chức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thực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hiện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kiểm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kê</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tổng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hợp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số</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liệu</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để</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báo</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cáo</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tổng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hợp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chung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Các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bộ</a:t>
              </a:r>
              <a:r>
                <a:rPr lang="en-US" sz="2000" b="1" dirty="0">
                  <a:solidFill>
                    <a:srgbClr val="31778D"/>
                  </a:solidFill>
                  <a:latin typeface="Times New Roman" panose="02020603050405020304" pitchFamily="18" charset="0"/>
                  <a:cs typeface="Times New Roman" panose="02020603050405020304" pitchFamily="18" charset="0"/>
                </a:rPr>
                <a:t>, CQTW, UBND </a:t>
              </a:r>
              <a:r>
                <a:rPr lang="en-US" sz="2000" b="1" dirty="0" err="1">
                  <a:solidFill>
                    <a:srgbClr val="31778D"/>
                  </a:solidFill>
                  <a:latin typeface="Times New Roman" panose="02020603050405020304" pitchFamily="18" charset="0"/>
                  <a:cs typeface="Times New Roman" panose="02020603050405020304" pitchFamily="18" charset="0"/>
                </a:rPr>
                <a:t>cấp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tỉnh</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chịu</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trách</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nhiệm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tổng</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hợp</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kết</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quả</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kiểm</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kê</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của</a:t>
              </a:r>
              <a:r>
                <a:rPr lang="en-US" sz="2000" b="1" dirty="0">
                  <a:solidFill>
                    <a:srgbClr val="31778D"/>
                  </a:solidFill>
                  <a:latin typeface="Times New Roman" panose="02020603050405020304" pitchFamily="18" charset="0"/>
                  <a:cs typeface="Times New Roman" panose="02020603050405020304" pitchFamily="18" charset="0"/>
                </a:rPr>
                <a:t> CQ,TC,ĐV </a:t>
              </a:r>
              <a:r>
                <a:rPr lang="en-US" sz="2000" b="1" dirty="0" err="1">
                  <a:solidFill>
                    <a:srgbClr val="31778D"/>
                  </a:solidFill>
                  <a:latin typeface="Times New Roman" panose="02020603050405020304" pitchFamily="18" charset="0"/>
                  <a:cs typeface="Times New Roman" panose="02020603050405020304" pitchFamily="18" charset="0"/>
                </a:rPr>
                <a:t>thuộc</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phạm</a:t>
              </a:r>
              <a:r>
                <a:rPr lang="en-US" sz="2000" b="1" dirty="0">
                  <a:solidFill>
                    <a:srgbClr val="31778D"/>
                  </a:solidFill>
                  <a:latin typeface="Times New Roman" panose="02020603050405020304" pitchFamily="18" charset="0"/>
                  <a:cs typeface="Times New Roman" panose="02020603050405020304" pitchFamily="18" charset="0"/>
                </a:rPr>
                <a:t> vi </a:t>
              </a:r>
              <a:r>
                <a:rPr lang="en-US" sz="2000" b="1" dirty="0" err="1">
                  <a:solidFill>
                    <a:srgbClr val="31778D"/>
                  </a:solidFill>
                  <a:latin typeface="Times New Roman" panose="02020603050405020304" pitchFamily="18" charset="0"/>
                  <a:cs typeface="Times New Roman" panose="02020603050405020304" pitchFamily="18" charset="0"/>
                </a:rPr>
                <a:t>quản</a:t>
              </a:r>
              <a:r>
                <a:rPr lang="en-US" sz="2000" b="1" dirty="0">
                  <a:solidFill>
                    <a:srgbClr val="31778D"/>
                  </a:solidFill>
                  <a:latin typeface="Times New Roman" panose="02020603050405020304" pitchFamily="18" charset="0"/>
                  <a:cs typeface="Times New Roman" panose="02020603050405020304" pitchFamily="18" charset="0"/>
                </a:rPr>
                <a:t> </a:t>
              </a:r>
              <a:r>
                <a:rPr lang="en-US" sz="2000" b="1" dirty="0" err="1">
                  <a:solidFill>
                    <a:srgbClr val="31778D"/>
                  </a:solidFill>
                  <a:latin typeface="Times New Roman" panose="02020603050405020304" pitchFamily="18" charset="0"/>
                  <a:cs typeface="Times New Roman" panose="02020603050405020304" pitchFamily="18" charset="0"/>
                </a:rPr>
                <a:t>lý</a:t>
              </a:r>
              <a:r>
                <a:rPr lang="en-US" sz="2000" b="1" dirty="0">
                  <a:solidFill>
                    <a:srgbClr val="31778D"/>
                  </a:solidFill>
                  <a:latin typeface="Times New Roman" panose="02020603050405020304" pitchFamily="18" charset="0"/>
                  <a:cs typeface="Times New Roman" panose="02020603050405020304" pitchFamily="18" charset="0"/>
                </a:rPr>
                <a:t>.</a:t>
              </a:r>
              <a:endParaRPr lang="en-US" altLang="ko-KR" sz="2000" b="1" dirty="0">
                <a:solidFill>
                  <a:srgbClr val="31778D"/>
                </a:solidFill>
                <a:latin typeface="Times New Roman" panose="02020603050405020304" pitchFamily="18" charset="0"/>
                <a:cs typeface="Times New Roman" panose="02020603050405020304" pitchFamily="18" charset="0"/>
              </a:endParaRPr>
            </a:p>
          </p:txBody>
        </p:sp>
      </p:grpSp>
      <p:grpSp>
        <p:nvGrpSpPr>
          <p:cNvPr id="42" name="组合 41">
            <a:extLst>
              <a:ext uri="{FF2B5EF4-FFF2-40B4-BE49-F238E27FC236}">
                <a16:creationId xmlns:a16="http://schemas.microsoft.com/office/drawing/2014/main" xmlns="" id="{C7F2603D-7CED-F0F9-0209-D8F4882ADE6E}"/>
              </a:ext>
            </a:extLst>
          </p:cNvPr>
          <p:cNvGrpSpPr/>
          <p:nvPr/>
        </p:nvGrpSpPr>
        <p:grpSpPr>
          <a:xfrm>
            <a:off x="4836384" y="3624101"/>
            <a:ext cx="6979379" cy="1015663"/>
            <a:chOff x="3606632" y="3525089"/>
            <a:chExt cx="6979379" cy="1015663"/>
          </a:xfrm>
        </p:grpSpPr>
        <p:sp>
          <p:nvSpPr>
            <p:cNvPr id="43" name="文本框 42">
              <a:extLst>
                <a:ext uri="{FF2B5EF4-FFF2-40B4-BE49-F238E27FC236}">
                  <a16:creationId xmlns:a16="http://schemas.microsoft.com/office/drawing/2014/main" xmlns="" id="{06ECF943-0922-5EA7-5498-027ED4B110D3}"/>
                </a:ext>
              </a:extLst>
            </p:cNvPr>
            <p:cNvSpPr txBox="1"/>
            <p:nvPr/>
          </p:nvSpPr>
          <p:spPr>
            <a:xfrm>
              <a:off x="3606632" y="4031466"/>
              <a:ext cx="6221749"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44" name="文本框 43">
              <a:extLst>
                <a:ext uri="{FF2B5EF4-FFF2-40B4-BE49-F238E27FC236}">
                  <a16:creationId xmlns:a16="http://schemas.microsoft.com/office/drawing/2014/main" xmlns="" id="{96EAA7FA-4498-1C17-7A93-C04FE850C301}"/>
                </a:ext>
              </a:extLst>
            </p:cNvPr>
            <p:cNvSpPr txBox="1"/>
            <p:nvPr/>
          </p:nvSpPr>
          <p:spPr>
            <a:xfrm>
              <a:off x="3606632" y="3525089"/>
              <a:ext cx="6979379" cy="1015663"/>
            </a:xfrm>
            <a:prstGeom prst="rect">
              <a:avLst/>
            </a:prstGeom>
            <a:noFill/>
          </p:spPr>
          <p:txBody>
            <a:bodyPr wrap="square" rtlCol="0">
              <a:spAutoFit/>
            </a:bodyPr>
            <a:lstStyle/>
            <a:p>
              <a:pPr lvl="0" algn="just"/>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chỉ</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TSC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endParaRPr lang="en-US" sz="2000" b="1" dirty="0">
                <a:latin typeface="Times New Roman" panose="02020603050405020304" pitchFamily="18" charset="0"/>
                <a:cs typeface="Times New Roman" panose="02020603050405020304" pitchFamily="18" charset="0"/>
              </a:endParaRPr>
            </a:p>
          </p:txBody>
        </p:sp>
      </p:grpSp>
      <p:sp>
        <p:nvSpPr>
          <p:cNvPr id="10" name="椭圆 24">
            <a:extLst>
              <a:ext uri="{FF2B5EF4-FFF2-40B4-BE49-F238E27FC236}">
                <a16:creationId xmlns:a16="http://schemas.microsoft.com/office/drawing/2014/main" xmlns="" id="{A16926F0-7C68-C81D-10DE-BD1450858BF2}"/>
              </a:ext>
            </a:extLst>
          </p:cNvPr>
          <p:cNvSpPr/>
          <p:nvPr/>
        </p:nvSpPr>
        <p:spPr>
          <a:xfrm>
            <a:off x="2197571" y="5367968"/>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5</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nvGrpSpPr>
          <p:cNvPr id="11" name="组合 35">
            <a:extLst>
              <a:ext uri="{FF2B5EF4-FFF2-40B4-BE49-F238E27FC236}">
                <a16:creationId xmlns:a16="http://schemas.microsoft.com/office/drawing/2014/main" xmlns="" id="{F25FD20D-5C70-DC63-D7EB-569698D01805}"/>
              </a:ext>
            </a:extLst>
          </p:cNvPr>
          <p:cNvGrpSpPr/>
          <p:nvPr/>
        </p:nvGrpSpPr>
        <p:grpSpPr>
          <a:xfrm>
            <a:off x="2990682" y="5435630"/>
            <a:ext cx="8825081" cy="1015663"/>
            <a:chOff x="3606632" y="3682256"/>
            <a:chExt cx="8825081" cy="1015663"/>
          </a:xfrm>
        </p:grpSpPr>
        <p:sp>
          <p:nvSpPr>
            <p:cNvPr id="12" name="文本框 36">
              <a:extLst>
                <a:ext uri="{FF2B5EF4-FFF2-40B4-BE49-F238E27FC236}">
                  <a16:creationId xmlns:a16="http://schemas.microsoft.com/office/drawing/2014/main" xmlns="" id="{FB186DB8-A528-7D00-5305-E961614A8BA6}"/>
                </a:ext>
              </a:extLst>
            </p:cNvPr>
            <p:cNvSpPr txBox="1"/>
            <p:nvPr/>
          </p:nvSpPr>
          <p:spPr>
            <a:xfrm>
              <a:off x="3606632" y="4031466"/>
              <a:ext cx="6648954" cy="400110"/>
            </a:xfrm>
            <a:prstGeom prst="rect">
              <a:avLst/>
            </a:prstGeom>
            <a:noFill/>
          </p:spPr>
          <p:txBody>
            <a:bodyPr wrap="square" rtlCol="0">
              <a:spAutoFit/>
            </a:bodyPr>
            <a:lstStyle/>
            <a:p>
              <a:endParaRPr lang="en-US" altLang="zh-CN" sz="2000" dirty="0">
                <a:solidFill>
                  <a:schemeClr val="tx1">
                    <a:lumMod val="75000"/>
                    <a:lumOff val="25000"/>
                  </a:schemeClr>
                </a:solidFill>
                <a:latin typeface="Times New Roman" panose="02020603050405020304" pitchFamily="18" charset="0"/>
                <a:cs typeface="Times New Roman" panose="02020603050405020304" pitchFamily="18" charset="0"/>
                <a:sym typeface="Montserrat" pitchFamily="2" charset="0"/>
              </a:endParaRPr>
            </a:p>
          </p:txBody>
        </p:sp>
        <p:sp>
          <p:nvSpPr>
            <p:cNvPr id="13" name="文本框 37">
              <a:extLst>
                <a:ext uri="{FF2B5EF4-FFF2-40B4-BE49-F238E27FC236}">
                  <a16:creationId xmlns:a16="http://schemas.microsoft.com/office/drawing/2014/main" xmlns="" id="{2C4B8D21-6C32-14B0-DD1E-7BA1942279FB}"/>
                </a:ext>
              </a:extLst>
            </p:cNvPr>
            <p:cNvSpPr txBox="1"/>
            <p:nvPr/>
          </p:nvSpPr>
          <p:spPr>
            <a:xfrm>
              <a:off x="3606632" y="3682256"/>
              <a:ext cx="8825081" cy="1015663"/>
            </a:xfrm>
            <a:prstGeom prst="rect">
              <a:avLst/>
            </a:prstGeom>
            <a:noFill/>
          </p:spPr>
          <p:txBody>
            <a:bodyPr wrap="square" rtlCol="0">
              <a:spAutoFit/>
            </a:bodyPr>
            <a:lstStyle/>
            <a:p>
              <a:pPr lvl="0" algn="just">
                <a:buFont typeface="Arial" panose="020B0604020202020204" pitchFamily="34" charset="0"/>
                <a:buNone/>
              </a:pP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sản</a:t>
              </a:r>
              <a:r>
                <a:rPr lang="en-US" sz="2000" b="1" dirty="0">
                  <a:latin typeface="Times New Roman" panose="02020603050405020304" pitchFamily="18" charset="0"/>
                  <a:cs typeface="Times New Roman" panose="02020603050405020304" pitchFamily="18" charset="0"/>
                </a:rPr>
                <a:t> KCHT </a:t>
              </a:r>
              <a:r>
                <a:rPr lang="en-US" sz="2000" b="1" dirty="0" err="1">
                  <a:latin typeface="Times New Roman" panose="02020603050405020304" pitchFamily="18" charset="0"/>
                  <a:cs typeface="Times New Roman" panose="02020603050405020304" pitchFamily="18" charset="0"/>
                </a:rPr>
                <a:t>thuộc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phạm</a:t>
              </a:r>
              <a:r>
                <a:rPr lang="en-US" sz="2000" b="1" dirty="0">
                  <a:latin typeface="Times New Roman" panose="02020603050405020304" pitchFamily="18" charset="0"/>
                  <a:cs typeface="Times New Roman" panose="02020603050405020304" pitchFamily="18" charset="0"/>
                </a:rPr>
                <a:t> vi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vốn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chưa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doanh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nghiệp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này</a:t>
              </a:r>
              <a:endParaRPr lang="en-US" sz="2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74596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B6BE941-D341-73BB-F50C-F2B04D526291}"/>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F7F144A2-942B-9462-401B-CB6F6BEE1E9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685275BD-ECCB-D87A-57C5-D440B3F1B9A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F9B5C483-F07B-3155-5073-E4E2553A46D3}"/>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6072D79B-FF1B-21BB-EF3F-4715340F474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83A41D3D-EAF4-7CC0-337D-AB301A7B77E4}"/>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6B392700-780E-23E4-C046-09BB07323198}"/>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433E9005-5861-2C2D-8D6B-72FED7AD8F31}"/>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2F97F0A9-A534-9932-27C6-BE4B86DB331B}"/>
              </a:ext>
            </a:extLst>
          </p:cNvPr>
          <p:cNvSpPr/>
          <p:nvPr/>
        </p:nvSpPr>
        <p:spPr>
          <a:xfrm>
            <a:off x="692370" y="960392"/>
            <a:ext cx="1099091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vi-VN" sz="2000" b="1" i="0" u="none" strike="noStrike" dirty="0">
                <a:solidFill>
                  <a:srgbClr val="000000"/>
                </a:solidFill>
                <a:effectLst/>
                <a:latin typeface="Times New Roman" panose="02020603050405020304" pitchFamily="18" charset="0"/>
                <a:cs typeface="Times New Roman" panose="02020603050405020304" pitchFamily="18" charset="0"/>
              </a:rPr>
              <a:t>   TS hiện có trước ngày 17/6/2019 </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nhưng chưa thực hiện xác định giá trị để ghi sổ kế toán theo quy định</a:t>
            </a:r>
          </a:p>
          <a:p>
            <a:pPr algn="just">
              <a:defRPr/>
            </a:pPr>
            <a:r>
              <a:rPr lang="vi-VN" sz="2000" dirty="0">
                <a:solidFill>
                  <a:srgbClr val="000000"/>
                </a:solidFill>
                <a:latin typeface="Times New Roman" panose="02020603050405020304" pitchFamily="18" charset="0"/>
                <a:cs typeface="Times New Roman" panose="02020603050405020304" pitchFamily="18" charset="0"/>
              </a:rPr>
              <a:t>  </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tại khoản 2 Điều 29 Nghị định số </a:t>
            </a:r>
            <a:r>
              <a:rPr lang="vi-VN" sz="2000" b="0" i="0" u="none" strike="noStrike" dirty="0">
                <a:solidFill>
                  <a:schemeClr val="tx1"/>
                </a:solidFill>
                <a:effectLst/>
                <a:latin typeface="Times New Roman" panose="02020603050405020304" pitchFamily="18" charset="0"/>
                <a:cs typeface="Times New Roman" panose="02020603050405020304" pitchFamily="18" charset="0"/>
                <a:hlinkClick r:id="rId2" tooltip="Nghị định 33/2019/NĐ-CP">
                  <a:extLst>
                    <a:ext uri="{A12FA001-AC4F-418D-AE19-62706E023703}">
                      <ahyp:hlinkClr xmlns:ahyp="http://schemas.microsoft.com/office/drawing/2018/hyperlinkcolor" xmlns="" val="tx"/>
                    </a:ext>
                  </a:extLst>
                </a:hlinkClick>
              </a:rPr>
              <a:t>33/2019/NĐ-CP</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thì việc xác định GTCL được thực hiện như sau:</a:t>
            </a:r>
            <a:endParaRPr lang="en-US" sz="2000" dirty="0">
              <a:solidFill>
                <a:srgbClr val="000000"/>
              </a:solidFill>
            </a:endParaRPr>
          </a:p>
        </p:txBody>
      </p:sp>
      <p:graphicFrame>
        <p:nvGraphicFramePr>
          <p:cNvPr id="16" name="Table 15">
            <a:extLst>
              <a:ext uri="{FF2B5EF4-FFF2-40B4-BE49-F238E27FC236}">
                <a16:creationId xmlns:a16="http://schemas.microsoft.com/office/drawing/2014/main" xmlns="" id="{345EDF1B-47D9-5758-24D0-FF285F9F69A4}"/>
              </a:ext>
            </a:extLst>
          </p:cNvPr>
          <p:cNvGraphicFramePr>
            <a:graphicFrameLocks noGrp="1"/>
          </p:cNvGraphicFramePr>
          <p:nvPr/>
        </p:nvGraphicFramePr>
        <p:xfrm>
          <a:off x="668028" y="2851146"/>
          <a:ext cx="10972800" cy="822960"/>
        </p:xfrm>
        <a:graphic>
          <a:graphicData uri="http://schemas.openxmlformats.org/drawingml/2006/table">
            <a:tbl>
              <a:tblPr/>
              <a:tblGrid>
                <a:gridCol w="2660350">
                  <a:extLst>
                    <a:ext uri="{9D8B030D-6E8A-4147-A177-3AD203B41FA5}">
                      <a16:colId xmlns:a16="http://schemas.microsoft.com/office/drawing/2014/main" xmlns="" val="4066100877"/>
                    </a:ext>
                  </a:extLst>
                </a:gridCol>
                <a:gridCol w="392428">
                  <a:extLst>
                    <a:ext uri="{9D8B030D-6E8A-4147-A177-3AD203B41FA5}">
                      <a16:colId xmlns:a16="http://schemas.microsoft.com/office/drawing/2014/main" xmlns="" val="2076629135"/>
                    </a:ext>
                  </a:extLst>
                </a:gridCol>
                <a:gridCol w="1650089">
                  <a:extLst>
                    <a:ext uri="{9D8B030D-6E8A-4147-A177-3AD203B41FA5}">
                      <a16:colId xmlns:a16="http://schemas.microsoft.com/office/drawing/2014/main" xmlns="" val="1215542374"/>
                    </a:ext>
                  </a:extLst>
                </a:gridCol>
                <a:gridCol w="428926">
                  <a:extLst>
                    <a:ext uri="{9D8B030D-6E8A-4147-A177-3AD203B41FA5}">
                      <a16:colId xmlns:a16="http://schemas.microsoft.com/office/drawing/2014/main" xmlns="" val="3215649730"/>
                    </a:ext>
                  </a:extLst>
                </a:gridCol>
                <a:gridCol w="2721359">
                  <a:extLst>
                    <a:ext uri="{9D8B030D-6E8A-4147-A177-3AD203B41FA5}">
                      <a16:colId xmlns:a16="http://schemas.microsoft.com/office/drawing/2014/main" xmlns="" val="3946461124"/>
                    </a:ext>
                  </a:extLst>
                </a:gridCol>
                <a:gridCol w="428926">
                  <a:extLst>
                    <a:ext uri="{9D8B030D-6E8A-4147-A177-3AD203B41FA5}">
                      <a16:colId xmlns:a16="http://schemas.microsoft.com/office/drawing/2014/main" xmlns="" val="2740491816"/>
                    </a:ext>
                  </a:extLst>
                </a:gridCol>
                <a:gridCol w="2690722">
                  <a:extLst>
                    <a:ext uri="{9D8B030D-6E8A-4147-A177-3AD203B41FA5}">
                      <a16:colId xmlns:a16="http://schemas.microsoft.com/office/drawing/2014/main" xmlns="" val="1078069039"/>
                    </a:ext>
                  </a:extLst>
                </a:gridCol>
              </a:tblGrid>
              <a:tr h="0">
                <a:tc>
                  <a:txBody>
                    <a:bodyPr/>
                    <a:lstStyle/>
                    <a:p>
                      <a:pPr algn="ctr">
                        <a:spcBef>
                          <a:spcPts val="600"/>
                        </a:spcBef>
                        <a:spcAft>
                          <a:spcPts val="600"/>
                        </a:spcAft>
                      </a:pPr>
                      <a:r>
                        <a:rPr lang="en-US" sz="1800" b="1" dirty="0">
                          <a:effectLst/>
                          <a:latin typeface="Times New Roman" panose="02020603050405020304" pitchFamily="18" charset="0"/>
                          <a:cs typeface="Times New Roman" panose="02020603050405020304" pitchFamily="18" charset="0"/>
                        </a:rPr>
                        <a:t>GTCL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tài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sản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đến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ngày</a:t>
                      </a:r>
                      <a:r>
                        <a:rPr lang="en-US" sz="1800" b="1" dirty="0">
                          <a:effectLst/>
                          <a:latin typeface="Times New Roman" panose="02020603050405020304" pitchFamily="18" charset="0"/>
                          <a:cs typeface="Times New Roman" panose="02020603050405020304" pitchFamily="18" charset="0"/>
                        </a:rPr>
                        <a:t> 31/12/2024</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x-none" sz="1800" dirty="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Nguyên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spcBef>
                          <a:spcPts val="600"/>
                        </a:spcBef>
                        <a:spcAft>
                          <a:spcPts val="600"/>
                        </a:spcAft>
                      </a:pPr>
                      <a:r>
                        <a:rPr lang="x-none" sz="1800">
                          <a:effectLst/>
                          <a:latin typeface="Times New Roman" panose="02020603050405020304" pitchFamily="18" charset="0"/>
                          <a:cs typeface="Times New Roman" panose="02020603050405020304" pitchFamily="18" charset="0"/>
                        </a:rPr>
                        <a:t>-</a:t>
                      </a: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tc>
                  <a:txBody>
                    <a:bodyPr/>
                    <a:lstStyle/>
                    <a:p>
                      <a:pPr algn="ctr">
                        <a:spcBef>
                          <a:spcPts val="600"/>
                        </a:spcBef>
                        <a:spcAft>
                          <a:spcPts val="600"/>
                        </a:spcAft>
                      </a:pPr>
                      <a:r>
                        <a:rPr lang="vi-VN" sz="1800" dirty="0">
                          <a:effectLst/>
                          <a:latin typeface="Times New Roman" panose="02020603050405020304" pitchFamily="18" charset="0"/>
                          <a:cs typeface="Times New Roman" panose="02020603050405020304" pitchFamily="18" charset="0"/>
                        </a:rPr>
                        <a:t>Số hao mòn lũy kế của tài sản từ năm bắt đầu đưa vào sử dụng đến hết năm 2021</a:t>
                      </a:r>
                    </a:p>
                  </a:txBody>
                  <a:tcPr marL="68580" marR="68580" marT="0" marB="0" anchor="ctr">
                    <a:lnL w="12700" cap="flat" cmpd="sng" algn="ctr">
                      <a:solidFill>
                        <a:srgbClr val="D0E700"/>
                      </a:solidFill>
                      <a:prstDash val="solid"/>
                      <a:round/>
                      <a:headEnd type="none" w="med" len="med"/>
                      <a:tailEnd type="none" w="med" len="med"/>
                    </a:lnL>
                    <a:lnR>
                      <a:noFill/>
                    </a:lnR>
                    <a:lnT>
                      <a:noFill/>
                    </a:lnT>
                    <a:lnB>
                      <a:noFill/>
                    </a:lnB>
                    <a:noFill/>
                  </a:tcPr>
                </a:tc>
                <a:tc>
                  <a:txBody>
                    <a:bodyPr/>
                    <a:lstStyle/>
                    <a:p>
                      <a:pPr algn="ctr">
                        <a:spcBef>
                          <a:spcPts val="600"/>
                        </a:spcBef>
                        <a:spcAft>
                          <a:spcPts val="600"/>
                        </a:spcAft>
                      </a:pPr>
                      <a:r>
                        <a:rPr lang="x-none" sz="180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hao </a:t>
                      </a:r>
                      <a:r>
                        <a:rPr lang="en-US" sz="1800" dirty="0" err="1">
                          <a:effectLst/>
                          <a:latin typeface="Times New Roman" panose="02020603050405020304" pitchFamily="18" charset="0"/>
                          <a:cs typeface="Times New Roman" panose="02020603050405020304" pitchFamily="18" charset="0"/>
                        </a:rPr>
                        <a:t>mòn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lũy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năm</a:t>
                      </a:r>
                      <a:r>
                        <a:rPr lang="en-US" sz="1800" dirty="0">
                          <a:effectLst/>
                          <a:latin typeface="Times New Roman" panose="02020603050405020304" pitchFamily="18" charset="0"/>
                          <a:cs typeface="Times New Roman" panose="02020603050405020304" pitchFamily="18" charset="0"/>
                        </a:rPr>
                        <a:t> 2022 </a:t>
                      </a:r>
                      <a:r>
                        <a:rPr lang="en-US" sz="1800" dirty="0" err="1">
                          <a:effectLst/>
                          <a:latin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cs typeface="Times New Roman" panose="02020603050405020304" pitchFamily="18" charset="0"/>
                        </a:rPr>
                        <a:t> 31/12/2024</a:t>
                      </a: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extLst>
                  <a:ext uri="{0D108BD9-81ED-4DB2-BD59-A6C34878D82A}">
                    <a16:rowId xmlns:a16="http://schemas.microsoft.com/office/drawing/2014/main" xmlns="" val="2851914382"/>
                  </a:ext>
                </a:extLst>
              </a:tr>
            </a:tbl>
          </a:graphicData>
        </a:graphic>
      </p:graphicFrame>
      <p:sp>
        <p:nvSpPr>
          <p:cNvPr id="17" name="Left Bracket 16">
            <a:extLst>
              <a:ext uri="{FF2B5EF4-FFF2-40B4-BE49-F238E27FC236}">
                <a16:creationId xmlns:a16="http://schemas.microsoft.com/office/drawing/2014/main" xmlns="" id="{11CC312C-4021-C735-E839-922E52B5A651}"/>
              </a:ext>
            </a:extLst>
          </p:cNvPr>
          <p:cNvSpPr/>
          <p:nvPr/>
        </p:nvSpPr>
        <p:spPr>
          <a:xfrm>
            <a:off x="5773428" y="2910273"/>
            <a:ext cx="45719" cy="80219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8" name="Right Bracket 17">
            <a:extLst>
              <a:ext uri="{FF2B5EF4-FFF2-40B4-BE49-F238E27FC236}">
                <a16:creationId xmlns:a16="http://schemas.microsoft.com/office/drawing/2014/main" xmlns="" id="{8673A892-8A29-7044-6230-009C464ED480}"/>
              </a:ext>
            </a:extLst>
          </p:cNvPr>
          <p:cNvSpPr/>
          <p:nvPr/>
        </p:nvSpPr>
        <p:spPr>
          <a:xfrm>
            <a:off x="11604115" y="2910273"/>
            <a:ext cx="45719" cy="74988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graphicFrame>
        <p:nvGraphicFramePr>
          <p:cNvPr id="19" name="Table 18">
            <a:extLst>
              <a:ext uri="{FF2B5EF4-FFF2-40B4-BE49-F238E27FC236}">
                <a16:creationId xmlns:a16="http://schemas.microsoft.com/office/drawing/2014/main" xmlns="" id="{909638F9-D90C-C1ED-9D0E-5312F2710930}"/>
              </a:ext>
            </a:extLst>
          </p:cNvPr>
          <p:cNvGraphicFramePr>
            <a:graphicFrameLocks noGrp="1"/>
          </p:cNvGraphicFramePr>
          <p:nvPr/>
        </p:nvGraphicFramePr>
        <p:xfrm>
          <a:off x="833034" y="3925978"/>
          <a:ext cx="10628376" cy="914400"/>
        </p:xfrm>
        <a:graphic>
          <a:graphicData uri="http://schemas.openxmlformats.org/drawingml/2006/table">
            <a:tbl>
              <a:tblPr>
                <a:tableStyleId>{5C22544A-7EE6-4342-B048-85BDC9FD1C3A}</a:tableStyleId>
              </a:tblPr>
              <a:tblGrid>
                <a:gridCol w="2627860">
                  <a:extLst>
                    <a:ext uri="{9D8B030D-6E8A-4147-A177-3AD203B41FA5}">
                      <a16:colId xmlns:a16="http://schemas.microsoft.com/office/drawing/2014/main" xmlns="" val="4089469567"/>
                    </a:ext>
                  </a:extLst>
                </a:gridCol>
                <a:gridCol w="213359">
                  <a:extLst>
                    <a:ext uri="{9D8B030D-6E8A-4147-A177-3AD203B41FA5}">
                      <a16:colId xmlns:a16="http://schemas.microsoft.com/office/drawing/2014/main" xmlns="" val="4184170435"/>
                    </a:ext>
                  </a:extLst>
                </a:gridCol>
                <a:gridCol w="1733120">
                  <a:extLst>
                    <a:ext uri="{9D8B030D-6E8A-4147-A177-3AD203B41FA5}">
                      <a16:colId xmlns:a16="http://schemas.microsoft.com/office/drawing/2014/main" xmlns="" val="742119776"/>
                    </a:ext>
                  </a:extLst>
                </a:gridCol>
                <a:gridCol w="744559">
                  <a:extLst>
                    <a:ext uri="{9D8B030D-6E8A-4147-A177-3AD203B41FA5}">
                      <a16:colId xmlns:a16="http://schemas.microsoft.com/office/drawing/2014/main" xmlns="" val="1440876763"/>
                    </a:ext>
                  </a:extLst>
                </a:gridCol>
                <a:gridCol w="2385755">
                  <a:extLst>
                    <a:ext uri="{9D8B030D-6E8A-4147-A177-3AD203B41FA5}">
                      <a16:colId xmlns:a16="http://schemas.microsoft.com/office/drawing/2014/main" xmlns="" val="133115833"/>
                    </a:ext>
                  </a:extLst>
                </a:gridCol>
                <a:gridCol w="869509">
                  <a:extLst>
                    <a:ext uri="{9D8B030D-6E8A-4147-A177-3AD203B41FA5}">
                      <a16:colId xmlns:a16="http://schemas.microsoft.com/office/drawing/2014/main" xmlns="" val="2695439676"/>
                    </a:ext>
                  </a:extLst>
                </a:gridCol>
                <a:gridCol w="2054214">
                  <a:extLst>
                    <a:ext uri="{9D8B030D-6E8A-4147-A177-3AD203B41FA5}">
                      <a16:colId xmlns:a16="http://schemas.microsoft.com/office/drawing/2014/main" xmlns=""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bắt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đầu</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đưa</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vào</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sử</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dụng</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hết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2021</a:t>
                      </a:r>
                      <a:endParaRPr lang="x-none"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Tỷ lệ hao mòn tại Phụ lục 3 Thông tư số 35/2022/TT-BTC</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Thời gian đã sử dụng của tài sản đến hết năm 2021</a:t>
                      </a:r>
                    </a:p>
                  </a:txBody>
                  <a:tcPr anchor="ctr">
                    <a:noFill/>
                  </a:tcPr>
                </a:tc>
                <a:extLst>
                  <a:ext uri="{0D108BD9-81ED-4DB2-BD59-A6C34878D82A}">
                    <a16:rowId xmlns:a16="http://schemas.microsoft.com/office/drawing/2014/main" xmlns="" val="876073166"/>
                  </a:ext>
                </a:extLst>
              </a:tr>
            </a:tbl>
          </a:graphicData>
        </a:graphic>
      </p:graphicFrame>
      <p:graphicFrame>
        <p:nvGraphicFramePr>
          <p:cNvPr id="20" name="Table 19">
            <a:extLst>
              <a:ext uri="{FF2B5EF4-FFF2-40B4-BE49-F238E27FC236}">
                <a16:creationId xmlns:a16="http://schemas.microsoft.com/office/drawing/2014/main" xmlns="" id="{D9262DD0-D6BB-28F3-4033-9F6993903738}"/>
              </a:ext>
            </a:extLst>
          </p:cNvPr>
          <p:cNvGraphicFramePr>
            <a:graphicFrameLocks noGrp="1"/>
          </p:cNvGraphicFramePr>
          <p:nvPr/>
        </p:nvGraphicFramePr>
        <p:xfrm>
          <a:off x="758219" y="5004589"/>
          <a:ext cx="10863210" cy="914400"/>
        </p:xfrm>
        <a:graphic>
          <a:graphicData uri="http://schemas.openxmlformats.org/drawingml/2006/table">
            <a:tbl>
              <a:tblPr>
                <a:tableStyleId>{5C22544A-7EE6-4342-B048-85BDC9FD1C3A}</a:tableStyleId>
              </a:tblPr>
              <a:tblGrid>
                <a:gridCol w="2685923">
                  <a:extLst>
                    <a:ext uri="{9D8B030D-6E8A-4147-A177-3AD203B41FA5}">
                      <a16:colId xmlns:a16="http://schemas.microsoft.com/office/drawing/2014/main" xmlns="" val="4089469567"/>
                    </a:ext>
                  </a:extLst>
                </a:gridCol>
                <a:gridCol w="218073">
                  <a:extLst>
                    <a:ext uri="{9D8B030D-6E8A-4147-A177-3AD203B41FA5}">
                      <a16:colId xmlns:a16="http://schemas.microsoft.com/office/drawing/2014/main" xmlns="" val="4184170435"/>
                    </a:ext>
                  </a:extLst>
                </a:gridCol>
                <a:gridCol w="1771413">
                  <a:extLst>
                    <a:ext uri="{9D8B030D-6E8A-4147-A177-3AD203B41FA5}">
                      <a16:colId xmlns:a16="http://schemas.microsoft.com/office/drawing/2014/main" xmlns="" val="742119776"/>
                    </a:ext>
                  </a:extLst>
                </a:gridCol>
                <a:gridCol w="416274">
                  <a:extLst>
                    <a:ext uri="{9D8B030D-6E8A-4147-A177-3AD203B41FA5}">
                      <a16:colId xmlns:a16="http://schemas.microsoft.com/office/drawing/2014/main" xmlns="" val="1440876763"/>
                    </a:ext>
                  </a:extLst>
                </a:gridCol>
                <a:gridCol w="2507673">
                  <a:extLst>
                    <a:ext uri="{9D8B030D-6E8A-4147-A177-3AD203B41FA5}">
                      <a16:colId xmlns:a16="http://schemas.microsoft.com/office/drawing/2014/main" xmlns="" val="133115833"/>
                    </a:ext>
                  </a:extLst>
                </a:gridCol>
                <a:gridCol w="749463">
                  <a:extLst>
                    <a:ext uri="{9D8B030D-6E8A-4147-A177-3AD203B41FA5}">
                      <a16:colId xmlns:a16="http://schemas.microsoft.com/office/drawing/2014/main" xmlns="" val="2695439676"/>
                    </a:ext>
                  </a:extLst>
                </a:gridCol>
                <a:gridCol w="2514391">
                  <a:extLst>
                    <a:ext uri="{9D8B030D-6E8A-4147-A177-3AD203B41FA5}">
                      <a16:colId xmlns:a16="http://schemas.microsoft.com/office/drawing/2014/main" xmlns=""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2022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ngày</a:t>
                      </a:r>
                      <a:r>
                        <a:rPr lang="en-US" sz="1800" b="1" dirty="0">
                          <a:solidFill>
                            <a:srgbClr val="000000"/>
                          </a:solidFill>
                          <a:latin typeface="Times New Roman" pitchFamily="18" charset="0"/>
                          <a:ea typeface="Tahoma"/>
                          <a:cs typeface="Times New Roman" pitchFamily="18" charset="0"/>
                        </a:rPr>
                        <a:t> 31/12/2024</a:t>
                      </a:r>
                      <a:endParaRPr lang="x-none"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Tỷ lệ hao mòn tại Phụ lục 1 Thông tư số 35/2022/TT-BTC</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x-none" sz="1800" dirty="0">
                          <a:latin typeface="Times New Roman" panose="02020603050405020304" pitchFamily="18" charset="0"/>
                          <a:cs typeface="Times New Roman" panose="02020603050405020304" pitchFamily="18" charset="0"/>
                        </a:rPr>
                        <a:t>Thời gian đã sử dụng của tài sản từ năm 2022 đến ngày 31/12/2024</a:t>
                      </a:r>
                    </a:p>
                  </a:txBody>
                  <a:tcPr anchor="ctr">
                    <a:noFill/>
                  </a:tcPr>
                </a:tc>
                <a:extLst>
                  <a:ext uri="{0D108BD9-81ED-4DB2-BD59-A6C34878D82A}">
                    <a16:rowId xmlns:a16="http://schemas.microsoft.com/office/drawing/2014/main" xmlns="" val="876073166"/>
                  </a:ext>
                </a:extLst>
              </a:tr>
            </a:tbl>
          </a:graphicData>
        </a:graphic>
      </p:graphicFrame>
      <p:graphicFrame>
        <p:nvGraphicFramePr>
          <p:cNvPr id="24" name="Table 23">
            <a:extLst>
              <a:ext uri="{FF2B5EF4-FFF2-40B4-BE49-F238E27FC236}">
                <a16:creationId xmlns:a16="http://schemas.microsoft.com/office/drawing/2014/main" xmlns="" id="{F3607614-1321-FFB8-4D2B-2328FCCEC720}"/>
              </a:ext>
            </a:extLst>
          </p:cNvPr>
          <p:cNvGraphicFramePr>
            <a:graphicFrameLocks noGrp="1"/>
          </p:cNvGraphicFramePr>
          <p:nvPr/>
        </p:nvGraphicFramePr>
        <p:xfrm>
          <a:off x="817470" y="1848611"/>
          <a:ext cx="10832363" cy="914400"/>
        </p:xfrm>
        <a:graphic>
          <a:graphicData uri="http://schemas.openxmlformats.org/drawingml/2006/table">
            <a:tbl>
              <a:tblPr/>
              <a:tblGrid>
                <a:gridCol w="2690612">
                  <a:extLst>
                    <a:ext uri="{9D8B030D-6E8A-4147-A177-3AD203B41FA5}">
                      <a16:colId xmlns:a16="http://schemas.microsoft.com/office/drawing/2014/main" xmlns="" val="3538716850"/>
                    </a:ext>
                  </a:extLst>
                </a:gridCol>
                <a:gridCol w="450875">
                  <a:extLst>
                    <a:ext uri="{9D8B030D-6E8A-4147-A177-3AD203B41FA5}">
                      <a16:colId xmlns:a16="http://schemas.microsoft.com/office/drawing/2014/main" xmlns="" val="1766092482"/>
                    </a:ext>
                  </a:extLst>
                </a:gridCol>
                <a:gridCol w="3924908">
                  <a:extLst>
                    <a:ext uri="{9D8B030D-6E8A-4147-A177-3AD203B41FA5}">
                      <a16:colId xmlns:a16="http://schemas.microsoft.com/office/drawing/2014/main" xmlns="" val="3024443363"/>
                    </a:ext>
                  </a:extLst>
                </a:gridCol>
                <a:gridCol w="765739">
                  <a:extLst>
                    <a:ext uri="{9D8B030D-6E8A-4147-A177-3AD203B41FA5}">
                      <a16:colId xmlns:a16="http://schemas.microsoft.com/office/drawing/2014/main" xmlns="" val="1160881161"/>
                    </a:ext>
                  </a:extLst>
                </a:gridCol>
                <a:gridCol w="3000229">
                  <a:extLst>
                    <a:ext uri="{9D8B030D-6E8A-4147-A177-3AD203B41FA5}">
                      <a16:colId xmlns:a16="http://schemas.microsoft.com/office/drawing/2014/main" xmlns="" val="3138010642"/>
                    </a:ext>
                  </a:extLst>
                </a:gridCol>
              </a:tblGrid>
              <a:tr h="304800">
                <a:tc>
                  <a:txBody>
                    <a:bodyPr/>
                    <a:lstStyle/>
                    <a:p>
                      <a:pPr algn="ctr">
                        <a:spcBef>
                          <a:spcPts val="600"/>
                        </a:spcBef>
                        <a:spcAft>
                          <a:spcPts val="600"/>
                        </a:spcAft>
                      </a:pPr>
                      <a:r>
                        <a:rPr lang="en-US" sz="2000" b="1" dirty="0" err="1">
                          <a:effectLst/>
                          <a:latin typeface="Times New Roman" panose="02020603050405020304" pitchFamily="18" charset="0"/>
                          <a:cs typeface="Times New Roman" panose="02020603050405020304" pitchFamily="18" charset="0"/>
                        </a:rPr>
                        <a:t>Nguyên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tài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noFill/>
                  </a:tcPr>
                </a:tc>
                <a:tc>
                  <a:txBody>
                    <a:bodyPr/>
                    <a:lstStyle/>
                    <a:p>
                      <a:pPr algn="ctr">
                        <a:spcBef>
                          <a:spcPts val="600"/>
                        </a:spcBef>
                        <a:spcAft>
                          <a:spcPts val="600"/>
                        </a:spcAft>
                      </a:pPr>
                      <a:r>
                        <a:rPr lang="x-none" sz="20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Đơn giá TSHT đường bộ quy định tại Bảng giá (tại Phụ lục 2 ban hành kèm theo Thông tư 35/2022/TT-BTC)</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000" dirty="0">
                          <a:effectLst/>
                          <a:latin typeface="Times New Roman" panose="02020603050405020304" pitchFamily="18" charset="0"/>
                          <a:cs typeface="Times New Roman" panose="02020603050405020304" pitchFamily="18" charset="0"/>
                        </a:rPr>
                        <a:t>x</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Số lượng (khối lượng) TSHT đường bộ thực tế được giao quản lý</a:t>
                      </a:r>
                    </a:p>
                  </a:txBody>
                  <a:tcPr marL="0" marR="0" marT="0" marB="0" anchor="ctr">
                    <a:lnL>
                      <a:noFill/>
                    </a:lnL>
                    <a:lnR>
                      <a:noFill/>
                    </a:lnR>
                    <a:lnT>
                      <a:noFill/>
                    </a:lnT>
                    <a:lnB>
                      <a:noFill/>
                    </a:lnB>
                    <a:noFill/>
                  </a:tcPr>
                </a:tc>
                <a:extLst>
                  <a:ext uri="{0D108BD9-81ED-4DB2-BD59-A6C34878D82A}">
                    <a16:rowId xmlns:a16="http://schemas.microsoft.com/office/drawing/2014/main" xmlns="" val="3935613028"/>
                  </a:ext>
                </a:extLst>
              </a:tr>
            </a:tbl>
          </a:graphicData>
        </a:graphic>
      </p:graphicFrame>
      <p:sp>
        <p:nvSpPr>
          <p:cNvPr id="25" name="Rectangle 1">
            <a:extLst>
              <a:ext uri="{FF2B5EF4-FFF2-40B4-BE49-F238E27FC236}">
                <a16:creationId xmlns:a16="http://schemas.microsoft.com/office/drawing/2014/main" xmlns="" id="{842D4E21-61B5-6D20-2153-4FFDDD19D13E}"/>
              </a:ext>
            </a:extLst>
          </p:cNvPr>
          <p:cNvSpPr>
            <a:spLocks noChangeArrowheads="1"/>
          </p:cNvSpPr>
          <p:nvPr/>
        </p:nvSpPr>
        <p:spPr bwMode="auto">
          <a:xfrm>
            <a:off x="521888" y="6072792"/>
            <a:ext cx="112825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200" b="1" i="1" dirty="0">
                <a:solidFill>
                  <a:srgbClr val="000000"/>
                </a:solidFill>
                <a:latin typeface="Times New Roman" panose="02020603050405020304" pitchFamily="18" charset="0"/>
                <a:cs typeface="Times New Roman" panose="02020603050405020304" pitchFamily="18" charset="0"/>
              </a:rPr>
              <a:t>Lưu ý:</a:t>
            </a:r>
            <a:r>
              <a:rPr lang="vi-VN" sz="2200" dirty="0">
                <a:solidFill>
                  <a:srgbClr val="000000"/>
                </a:solidFill>
                <a:latin typeface="Times New Roman" panose="02020603050405020304" pitchFamily="18" charset="0"/>
                <a:cs typeface="Times New Roman" panose="02020603050405020304" pitchFamily="18" charset="0"/>
              </a:rPr>
              <a:t> Trường hợp không có căn cứ để xác định năm đưa tài sản vào sử dụng thì lấy năm 2015 là năm bắt đầu đưa tài sản vào sử dụng để xác định GTCL của TS</a:t>
            </a:r>
            <a:endParaRPr lang="vi-VN" sz="22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
        <p:nvSpPr>
          <p:cNvPr id="10" name="正圆 596">
            <a:extLst>
              <a:ext uri="{FF2B5EF4-FFF2-40B4-BE49-F238E27FC236}">
                <a16:creationId xmlns:a16="http://schemas.microsoft.com/office/drawing/2014/main" xmlns="" id="{CFD78E97-24FA-B1E0-8F10-7B0BE640D7D4}"/>
              </a:ext>
            </a:extLst>
          </p:cNvPr>
          <p:cNvSpPr>
            <a:spLocks noChangeArrowheads="1"/>
          </p:cNvSpPr>
          <p:nvPr/>
        </p:nvSpPr>
        <p:spPr bwMode="auto">
          <a:xfrm>
            <a:off x="133098" y="985059"/>
            <a:ext cx="751229" cy="683219"/>
          </a:xfrm>
          <a:prstGeom prst="ellipse">
            <a:avLst/>
          </a:prstGeom>
          <a:solidFill>
            <a:schemeClr val="tx1">
              <a:lumMod val="75000"/>
              <a:lumOff val="25000"/>
            </a:schemeClr>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4</a:t>
            </a:r>
            <a:endParaRPr lang="zh-CN" altLang="en-US" sz="4800" b="1" dirty="0">
              <a:solidFill>
                <a:schemeClr val="bg1"/>
              </a:solidFill>
              <a:latin typeface="Montserrat" pitchFamily="2" charset="0"/>
              <a:ea typeface="微软雅黑" pitchFamily="34" charset="-122"/>
            </a:endParaRPr>
          </a:p>
        </p:txBody>
      </p:sp>
    </p:spTree>
    <p:extLst>
      <p:ext uri="{BB962C8B-B14F-4D97-AF65-F5344CB8AC3E}">
        <p14:creationId xmlns:p14="http://schemas.microsoft.com/office/powerpoint/2010/main" val="2372391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7484988-51FD-F634-590E-4D16AD0F9A77}"/>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017B6825-B784-0BF6-465E-6DE6E2862DD6}"/>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904D88AB-EBEB-E87C-ACEB-888D749EA44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7935D459-514D-A7E1-F6CD-C2A110CBDF0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959456DB-F67B-8573-7604-8C21EEC4F4E5}"/>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760DA91D-B730-6A4F-6765-AE1ABD3FA3A1}"/>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BỘ</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4E15D7B2-C770-46FD-F825-45D980DA970B}"/>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8C875B99-4E86-C308-38AC-CBB3F52CB372}"/>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xmlns="" id="{3E96A359-412E-F445-EAE1-FD74B4A29720}"/>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xmlns="" id="{8C1D2BD2-06AE-3928-1F3D-483D1F784B7F}"/>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xmlns="" id="{239C2E3B-68DF-95E4-846E-EEBCC14B4CE7}"/>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29" name="Rectangle 28">
            <a:extLst>
              <a:ext uri="{FF2B5EF4-FFF2-40B4-BE49-F238E27FC236}">
                <a16:creationId xmlns:a16="http://schemas.microsoft.com/office/drawing/2014/main" xmlns="" id="{6ED47981-B0E9-890A-B7BB-9DC07428FEC0}"/>
              </a:ext>
            </a:extLst>
          </p:cNvPr>
          <p:cNvSpPr/>
          <p:nvPr/>
        </p:nvSpPr>
        <p:spPr>
          <a:xfrm>
            <a:off x="765641" y="931503"/>
            <a:ext cx="10990917"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XÁC ĐỊNH GIÁ TRỊ TS KCHT ĐƯỜNG BỘ CHƯA THEO DÕI TRÊN SỔ KẾ TOÁN</a:t>
            </a:r>
          </a:p>
          <a:p>
            <a:pPr algn="just">
              <a:defRPr/>
            </a:pPr>
            <a:r>
              <a:rPr lang="en-US" altLang="ja-JP" sz="2200" b="1" dirty="0">
                <a:solidFill>
                  <a:srgbClr val="000000"/>
                </a:solidFill>
                <a:latin typeface="Times New Roman" pitchFamily="18" charset="0"/>
                <a:cs typeface="Times New Roman" pitchFamily="18" charset="0"/>
              </a:rPr>
              <a:t>     VÀ KHÔNG CÓ CĂN CỨ ĐỂ XÁC ĐỊNH NGUYÊN GIÁ, GTCL</a:t>
            </a:r>
            <a:endParaRPr lang="en-US" sz="2200" dirty="0">
              <a:solidFill>
                <a:srgbClr val="000000"/>
              </a:solidFill>
            </a:endParaRPr>
          </a:p>
        </p:txBody>
      </p:sp>
      <p:sp>
        <p:nvSpPr>
          <p:cNvPr id="30" name="正圆 596">
            <a:extLst>
              <a:ext uri="{FF2B5EF4-FFF2-40B4-BE49-F238E27FC236}">
                <a16:creationId xmlns:a16="http://schemas.microsoft.com/office/drawing/2014/main" xmlns="" id="{AC969ED2-902B-F81F-426D-CAD15ED3BD1A}"/>
              </a:ext>
            </a:extLst>
          </p:cNvPr>
          <p:cNvSpPr>
            <a:spLocks noChangeArrowheads="1"/>
          </p:cNvSpPr>
          <p:nvPr/>
        </p:nvSpPr>
        <p:spPr bwMode="auto">
          <a:xfrm>
            <a:off x="272580" y="985059"/>
            <a:ext cx="751229" cy="683219"/>
          </a:xfrm>
          <a:prstGeom prst="ellipse">
            <a:avLst/>
          </a:prstGeom>
          <a:solidFill>
            <a:schemeClr val="tx1">
              <a:lumMod val="75000"/>
              <a:lumOff val="25000"/>
            </a:schemeClr>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4</a:t>
            </a:r>
            <a:endParaRPr lang="zh-CN" altLang="en-US" sz="4800" b="1" dirty="0">
              <a:solidFill>
                <a:schemeClr val="bg1"/>
              </a:solidFill>
              <a:latin typeface="Montserrat" pitchFamily="2" charset="0"/>
              <a:ea typeface="微软雅黑" pitchFamily="34" charset="-122"/>
            </a:endParaRPr>
          </a:p>
        </p:txBody>
      </p:sp>
      <p:sp>
        <p:nvSpPr>
          <p:cNvPr id="31" name="Rectangle 30">
            <a:extLst>
              <a:ext uri="{FF2B5EF4-FFF2-40B4-BE49-F238E27FC236}">
                <a16:creationId xmlns:a16="http://schemas.microsoft.com/office/drawing/2014/main" xmlns="" id="{2A35CEDA-3B62-5C7C-23B3-E05F412081B2}"/>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137FC17D-EEC2-3461-6735-85047956286A}"/>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xmlns="" id="{6ACC5DA4-350C-7C95-1679-090E2481E38E}"/>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xmlns="" id="{F9B800B1-8E51-8EEA-8147-AF3D86C7B7F5}"/>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05934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7F3AEC-EF4E-EC54-4FFF-BD59F93A7861}"/>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3460D15A-D9A4-1CD5-7FCC-98151DCDBE7A}"/>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114C4542-B664-A184-BA9E-208D654219D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8C6776A3-073A-B79F-A14B-FD8688420AD1}"/>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35AE57B2-72B5-AC41-DF63-3316D6A17A42}"/>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384605B4-FD3F-8711-2AB7-423BB145EB3F}"/>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653E1B85-7A98-C305-383F-8AC7A928F694}"/>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xmlns="" id="{B0F53EF4-CC03-7C5C-07D6-3FD638D2ED09}"/>
              </a:ext>
            </a:extLst>
          </p:cNvPr>
          <p:cNvGraphicFramePr>
            <a:graphicFrameLocks noGrp="1"/>
          </p:cNvGraphicFramePr>
          <p:nvPr>
            <p:extLst>
              <p:ext uri="{D42A27DB-BD31-4B8C-83A1-F6EECF244321}">
                <p14:modId xmlns:p14="http://schemas.microsoft.com/office/powerpoint/2010/main" val="1534634983"/>
              </p:ext>
            </p:extLst>
          </p:nvPr>
        </p:nvGraphicFramePr>
        <p:xfrm>
          <a:off x="1224581" y="1188742"/>
          <a:ext cx="9742837" cy="5000625"/>
        </p:xfrm>
        <a:graphic>
          <a:graphicData uri="http://schemas.openxmlformats.org/drawingml/2006/table">
            <a:tbl>
              <a:tblPr>
                <a:tableStyleId>{5C22544A-7EE6-4342-B048-85BDC9FD1C3A}</a:tableStyleId>
              </a:tblPr>
              <a:tblGrid>
                <a:gridCol w="5310322">
                  <a:extLst>
                    <a:ext uri="{9D8B030D-6E8A-4147-A177-3AD203B41FA5}">
                      <a16:colId xmlns:a16="http://schemas.microsoft.com/office/drawing/2014/main" xmlns="" val="1363132249"/>
                    </a:ext>
                  </a:extLst>
                </a:gridCol>
                <a:gridCol w="2216258">
                  <a:extLst>
                    <a:ext uri="{9D8B030D-6E8A-4147-A177-3AD203B41FA5}">
                      <a16:colId xmlns:a16="http://schemas.microsoft.com/office/drawing/2014/main" xmlns="" val="4030432039"/>
                    </a:ext>
                  </a:extLst>
                </a:gridCol>
                <a:gridCol w="2216257">
                  <a:extLst>
                    <a:ext uri="{9D8B030D-6E8A-4147-A177-3AD203B41FA5}">
                      <a16:colId xmlns:a16="http://schemas.microsoft.com/office/drawing/2014/main" xmlns="" val="2994177615"/>
                    </a:ext>
                  </a:extLst>
                </a:gridCol>
              </a:tblGrid>
              <a:tr h="215900">
                <a:tc>
                  <a:txBody>
                    <a:bodyPr/>
                    <a:lstStyle/>
                    <a:p>
                      <a:pPr algn="ctr" fontAlgn="ctr"/>
                      <a:r>
                        <a:rPr lang="en-US" sz="1600" b="1" u="none" strike="noStrike" dirty="0" err="1">
                          <a:effectLst/>
                          <a:latin typeface="Times New Roman" panose="02020603050405020304" pitchFamily="18" charset="0"/>
                          <a:cs typeface="Times New Roman" panose="02020603050405020304" pitchFamily="18" charset="0"/>
                        </a:rPr>
                        <a:t>Loại</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tài</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sản</a:t>
                      </a:r>
                      <a:endParaRPr lang="en-US"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6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6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466900101"/>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Hệ thống cấp nước sạch đô thị</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Hệ thống</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x-none" sz="1600" u="none" strike="noStrike">
                          <a:effectLst/>
                          <a:latin typeface="Times New Roman" panose="02020603050405020304" pitchFamily="18" charset="0"/>
                          <a:cs typeface="Times New Roman" panose="02020603050405020304" pitchFamily="18" charset="0"/>
                        </a:rPr>
                        <a:t>-</a:t>
                      </a:r>
                      <a:endParaRPr lang="x-none"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528071492"/>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Hệ thống cấp nước sạch nông thôn tập trung</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err="1">
                          <a:effectLst/>
                          <a:latin typeface="Times New Roman" panose="02020603050405020304" pitchFamily="18" charset="0"/>
                          <a:cs typeface="Times New Roman" panose="02020603050405020304" pitchFamily="18" charset="0"/>
                        </a:rPr>
                        <a:t>Hệ</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thống</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x-none" sz="1600" u="none" strike="noStrike">
                          <a:effectLst/>
                          <a:latin typeface="Times New Roman" panose="02020603050405020304" pitchFamily="18" charset="0"/>
                          <a:cs typeface="Times New Roman" panose="02020603050405020304" pitchFamily="18" charset="0"/>
                        </a:rPr>
                        <a:t>-</a:t>
                      </a:r>
                      <a:endParaRPr lang="x-none"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902845252"/>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đô thị - Công trình khai thác nước </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 Công trình</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4042638666"/>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đô thị - Công trình xử lý nước </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 Công trình</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034247513"/>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đô thị - Mạng lưới đường ống cung cấp nước sạch</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Hệ thống</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860978540"/>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đô thị - Thiết bị đo đếm nước</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Cái/Chiếc</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x-none" sz="1600" u="none" strike="noStrike">
                          <a:effectLst/>
                          <a:latin typeface="Times New Roman" panose="02020603050405020304" pitchFamily="18" charset="0"/>
                          <a:cs typeface="Times New Roman" panose="02020603050405020304" pitchFamily="18" charset="0"/>
                        </a:rPr>
                        <a:t>-</a:t>
                      </a:r>
                      <a:endParaRPr lang="x-none"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449332936"/>
                  </a:ext>
                </a:extLst>
              </a:tr>
              <a:tr h="215900">
                <a:tc>
                  <a:txBody>
                    <a:bodyPr/>
                    <a:lstStyle/>
                    <a:p>
                      <a:pPr algn="l" fontAlgn="ctr">
                        <a:lnSpc>
                          <a:spcPct val="150000"/>
                        </a:lnSpc>
                        <a:spcBef>
                          <a:spcPts val="600"/>
                        </a:spcBef>
                        <a:spcAft>
                          <a:spcPts val="600"/>
                        </a:spcAft>
                      </a:pPr>
                      <a:r>
                        <a:rPr lang="en-US" sz="1600" u="none" strike="noStrike" dirty="0">
                          <a:effectLst/>
                          <a:latin typeface="Times New Roman" panose="02020603050405020304" pitchFamily="18" charset="0"/>
                          <a:cs typeface="Times New Roman" panose="02020603050405020304" pitchFamily="18" charset="0"/>
                        </a:rPr>
                        <a:t>CTNS </a:t>
                      </a:r>
                      <a:r>
                        <a:rPr lang="en-US" sz="1600" u="none" strike="noStrike" dirty="0" err="1">
                          <a:effectLst/>
                          <a:latin typeface="Times New Roman" panose="02020603050405020304" pitchFamily="18" charset="0"/>
                          <a:cs typeface="Times New Roman" panose="02020603050405020304" pitchFamily="18" charset="0"/>
                        </a:rPr>
                        <a:t>đô</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thị</a:t>
                      </a:r>
                      <a:r>
                        <a:rPr lang="en-US" sz="1600" u="none" strike="noStrike" dirty="0">
                          <a:effectLst/>
                          <a:latin typeface="Times New Roman" panose="02020603050405020304" pitchFamily="18" charset="0"/>
                          <a:cs typeface="Times New Roman" panose="02020603050405020304" pitchFamily="18" charset="0"/>
                        </a:rPr>
                        <a:t> - </a:t>
                      </a:r>
                      <a:r>
                        <a:rPr lang="en-US" sz="1600" u="none" strike="noStrike" dirty="0" err="1">
                          <a:effectLst/>
                          <a:latin typeface="Times New Roman" panose="02020603050405020304" pitchFamily="18" charset="0"/>
                          <a:cs typeface="Times New Roman" panose="02020603050405020304" pitchFamily="18" charset="0"/>
                        </a:rPr>
                        <a:t>Công</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trình</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phụ</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trợ</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có</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liên</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quan</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Cái/Chiếc</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x-none" sz="1600" u="none" strike="noStrike">
                          <a:effectLst/>
                          <a:latin typeface="Times New Roman" panose="02020603050405020304" pitchFamily="18" charset="0"/>
                          <a:cs typeface="Times New Roman" panose="02020603050405020304" pitchFamily="18" charset="0"/>
                        </a:rPr>
                        <a:t>-</a:t>
                      </a:r>
                      <a:endParaRPr lang="x-none"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427783914"/>
                  </a:ext>
                </a:extLst>
              </a:tr>
              <a:tr h="215900">
                <a:tc>
                  <a:txBody>
                    <a:bodyPr/>
                    <a:lstStyle/>
                    <a:p>
                      <a:pPr algn="l" fontAlgn="ctr">
                        <a:lnSpc>
                          <a:spcPct val="150000"/>
                        </a:lnSpc>
                        <a:spcBef>
                          <a:spcPts val="600"/>
                        </a:spcBef>
                        <a:spcAft>
                          <a:spcPts val="600"/>
                        </a:spcAft>
                      </a:pPr>
                      <a:r>
                        <a:rPr lang="vi-VN" sz="1600" u="none" strike="noStrike" dirty="0">
                          <a:effectLst/>
                          <a:latin typeface="Times New Roman" panose="02020603050405020304" pitchFamily="18" charset="0"/>
                          <a:cs typeface="Times New Roman" panose="02020603050405020304" pitchFamily="18" charset="0"/>
                        </a:rPr>
                        <a:t>CTNS nông thôn - Công trình khai thác nước</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 Công trình</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004989867"/>
                  </a:ext>
                </a:extLst>
              </a:tr>
              <a:tr h="215900">
                <a:tc>
                  <a:txBody>
                    <a:bodyPr/>
                    <a:lstStyle/>
                    <a:p>
                      <a:pPr algn="l" fontAlgn="ctr">
                        <a:lnSpc>
                          <a:spcPct val="150000"/>
                        </a:lnSpc>
                        <a:spcBef>
                          <a:spcPts val="600"/>
                        </a:spcBef>
                        <a:spcAft>
                          <a:spcPts val="600"/>
                        </a:spcAft>
                      </a:pPr>
                      <a:r>
                        <a:rPr lang="vi-VN" sz="1600" u="none" strike="noStrike">
                          <a:effectLst/>
                          <a:latin typeface="Times New Roman" panose="02020603050405020304" pitchFamily="18" charset="0"/>
                          <a:cs typeface="Times New Roman" panose="02020603050405020304" pitchFamily="18" charset="0"/>
                        </a:rPr>
                        <a:t>CTNS nông thôn - Công trình xử lý nước</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Công</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trình</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326466718"/>
                  </a:ext>
                </a:extLst>
              </a:tr>
              <a:tr h="215900">
                <a:tc>
                  <a:txBody>
                    <a:bodyPr/>
                    <a:lstStyle/>
                    <a:p>
                      <a:pPr algn="l" fontAlgn="ctr">
                        <a:lnSpc>
                          <a:spcPct val="150000"/>
                        </a:lnSpc>
                        <a:spcBef>
                          <a:spcPts val="600"/>
                        </a:spcBef>
                        <a:spcAft>
                          <a:spcPts val="600"/>
                        </a:spcAft>
                      </a:pPr>
                      <a:r>
                        <a:rPr lang="vi-VN" sz="1600" u="none" strike="noStrike">
                          <a:effectLst/>
                          <a:latin typeface="Times New Roman" panose="02020603050405020304" pitchFamily="18" charset="0"/>
                          <a:cs typeface="Times New Roman" panose="02020603050405020304" pitchFamily="18" charset="0"/>
                        </a:rPr>
                        <a:t>CTNS nông thôn - Mạng lưới đường ống cung cấp nước sạch</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err="1">
                          <a:effectLst/>
                          <a:latin typeface="Times New Roman" panose="02020603050405020304" pitchFamily="18" charset="0"/>
                          <a:cs typeface="Times New Roman" panose="02020603050405020304" pitchFamily="18" charset="0"/>
                        </a:rPr>
                        <a:t>Hệ</a:t>
                      </a:r>
                      <a:r>
                        <a:rPr lang="en-US" sz="1600" u="none" strike="noStrike" dirty="0">
                          <a:effectLst/>
                          <a:latin typeface="Times New Roman" panose="02020603050405020304" pitchFamily="18" charset="0"/>
                          <a:cs typeface="Times New Roman" panose="02020603050405020304" pitchFamily="18" charset="0"/>
                        </a:rPr>
                        <a:t> </a:t>
                      </a:r>
                      <a:r>
                        <a:rPr lang="en-US" sz="1600" u="none" strike="noStrike" dirty="0" err="1">
                          <a:effectLst/>
                          <a:latin typeface="Times New Roman" panose="02020603050405020304" pitchFamily="18" charset="0"/>
                          <a:cs typeface="Times New Roman" panose="02020603050405020304" pitchFamily="18" charset="0"/>
                        </a:rPr>
                        <a:t>thống</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m</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248996504"/>
                  </a:ext>
                </a:extLst>
              </a:tr>
              <a:tr h="215900">
                <a:tc>
                  <a:txBody>
                    <a:bodyPr/>
                    <a:lstStyle/>
                    <a:p>
                      <a:pPr algn="l" fontAlgn="ctr">
                        <a:lnSpc>
                          <a:spcPct val="150000"/>
                        </a:lnSpc>
                        <a:spcBef>
                          <a:spcPts val="600"/>
                        </a:spcBef>
                        <a:spcAft>
                          <a:spcPts val="600"/>
                        </a:spcAft>
                      </a:pPr>
                      <a:r>
                        <a:rPr lang="vi-VN" sz="1600" u="none" strike="noStrike">
                          <a:effectLst/>
                          <a:latin typeface="Times New Roman" panose="02020603050405020304" pitchFamily="18" charset="0"/>
                          <a:cs typeface="Times New Roman" panose="02020603050405020304" pitchFamily="18" charset="0"/>
                        </a:rPr>
                        <a:t>CTNS nông thôn - Thiết bị đo đếm nước</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err="1">
                          <a:effectLst/>
                          <a:latin typeface="Times New Roman" panose="02020603050405020304" pitchFamily="18" charset="0"/>
                          <a:cs typeface="Times New Roman" panose="02020603050405020304" pitchFamily="18" charset="0"/>
                        </a:rPr>
                        <a:t>Cái</a:t>
                      </a:r>
                      <a:r>
                        <a:rPr lang="en-US" sz="1600" u="none" strike="noStrike" dirty="0">
                          <a:effectLst/>
                          <a:latin typeface="Times New Roman" panose="02020603050405020304" pitchFamily="18" charset="0"/>
                          <a:cs typeface="Times New Roman" panose="02020603050405020304" pitchFamily="18" charset="0"/>
                        </a:rPr>
                        <a:t>/</a:t>
                      </a:r>
                      <a:r>
                        <a:rPr lang="en-US" sz="1600" u="none" strike="noStrike" dirty="0" err="1">
                          <a:effectLst/>
                          <a:latin typeface="Times New Roman" panose="02020603050405020304" pitchFamily="18" charset="0"/>
                          <a:cs typeface="Times New Roman" panose="02020603050405020304" pitchFamily="18" charset="0"/>
                        </a:rPr>
                        <a:t>Chiếc</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x-none" sz="1600" u="none" strike="noStrike" dirty="0">
                          <a:effectLst/>
                          <a:latin typeface="Times New Roman" panose="02020603050405020304" pitchFamily="18" charset="0"/>
                          <a:cs typeface="Times New Roman" panose="02020603050405020304" pitchFamily="18" charset="0"/>
                        </a:rPr>
                        <a:t>-</a:t>
                      </a:r>
                      <a:endParaRPr lang="x-none"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764821343"/>
                  </a:ext>
                </a:extLst>
              </a:tr>
              <a:tr h="215900">
                <a:tc>
                  <a:txBody>
                    <a:bodyPr/>
                    <a:lstStyle/>
                    <a:p>
                      <a:pPr algn="l" fontAlgn="ctr">
                        <a:lnSpc>
                          <a:spcPct val="150000"/>
                        </a:lnSpc>
                        <a:spcBef>
                          <a:spcPts val="600"/>
                        </a:spcBef>
                        <a:spcAft>
                          <a:spcPts val="600"/>
                        </a:spcAft>
                      </a:pPr>
                      <a:r>
                        <a:rPr lang="en-US" sz="1600" u="none" strike="noStrike">
                          <a:effectLst/>
                          <a:latin typeface="Times New Roman" panose="02020603050405020304" pitchFamily="18" charset="0"/>
                          <a:cs typeface="Times New Roman" panose="02020603050405020304" pitchFamily="18" charset="0"/>
                        </a:rPr>
                        <a:t>CTNS nông thôn - Công trình phụ trợ có liên quan</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en-US" sz="1600" u="none" strike="noStrike" dirty="0" err="1">
                          <a:effectLst/>
                          <a:latin typeface="Times New Roman" panose="02020603050405020304" pitchFamily="18" charset="0"/>
                          <a:cs typeface="Times New Roman" panose="02020603050405020304" pitchFamily="18" charset="0"/>
                        </a:rPr>
                        <a:t>Cái</a:t>
                      </a:r>
                      <a:r>
                        <a:rPr lang="en-US" sz="1600" u="none" strike="noStrike" dirty="0">
                          <a:effectLst/>
                          <a:latin typeface="Times New Roman" panose="02020603050405020304" pitchFamily="18" charset="0"/>
                          <a:cs typeface="Times New Roman" panose="02020603050405020304" pitchFamily="18" charset="0"/>
                        </a:rPr>
                        <a:t>/</a:t>
                      </a:r>
                      <a:r>
                        <a:rPr lang="en-US" sz="1600" u="none" strike="noStrike" dirty="0" err="1">
                          <a:effectLst/>
                          <a:latin typeface="Times New Roman" panose="02020603050405020304" pitchFamily="18" charset="0"/>
                          <a:cs typeface="Times New Roman" panose="02020603050405020304" pitchFamily="18" charset="0"/>
                        </a:rPr>
                        <a:t>Chiếc</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50000"/>
                        </a:lnSpc>
                        <a:spcBef>
                          <a:spcPts val="600"/>
                        </a:spcBef>
                        <a:spcAft>
                          <a:spcPts val="600"/>
                        </a:spcAft>
                      </a:pPr>
                      <a:r>
                        <a:rPr lang="x-none" sz="1600" u="none" strike="noStrike" dirty="0">
                          <a:effectLst/>
                          <a:latin typeface="Times New Roman" panose="02020603050405020304" pitchFamily="18" charset="0"/>
                          <a:cs typeface="Times New Roman" panose="02020603050405020304" pitchFamily="18" charset="0"/>
                        </a:rPr>
                        <a:t>-</a:t>
                      </a:r>
                      <a:endParaRPr lang="x-none"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697738971"/>
                  </a:ext>
                </a:extLst>
              </a:tr>
            </a:tbl>
          </a:graphicData>
        </a:graphic>
      </p:graphicFrame>
    </p:spTree>
    <p:extLst>
      <p:ext uri="{BB962C8B-B14F-4D97-AF65-F5344CB8AC3E}">
        <p14:creationId xmlns:p14="http://schemas.microsoft.com/office/powerpoint/2010/main" val="319588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569099E-C183-07B0-BD34-EAAAB99BAD8D}"/>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79604946-98AB-5F18-13EB-8934703A9771}"/>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D7ADF1BC-47C2-34FC-A780-25250DFCA5E6}"/>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F3F77CC0-08EA-EF4B-AFED-E2827B9A725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3083C6EE-E084-C9E7-300A-F171941A7F16}"/>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5D39EA68-F2FB-475C-87EE-437E1F3C7B5D}"/>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562F6046-5D43-FCC4-EC7B-FD87F1BF2035}"/>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组合 6">
            <a:extLst>
              <a:ext uri="{FF2B5EF4-FFF2-40B4-BE49-F238E27FC236}">
                <a16:creationId xmlns:a16="http://schemas.microsoft.com/office/drawing/2014/main" xmlns="" id="{75983B0D-E582-9809-1A5D-7E76610F4B36}"/>
              </a:ext>
            </a:extLst>
          </p:cNvPr>
          <p:cNvGrpSpPr>
            <a:grpSpLocks/>
          </p:cNvGrpSpPr>
          <p:nvPr/>
        </p:nvGrpSpPr>
        <p:grpSpPr bwMode="auto">
          <a:xfrm>
            <a:off x="444994" y="1341743"/>
            <a:ext cx="500648" cy="500647"/>
            <a:chOff x="6381750" y="1592263"/>
            <a:chExt cx="798512" cy="798512"/>
          </a:xfrm>
        </p:grpSpPr>
        <p:sp>
          <p:nvSpPr>
            <p:cNvPr id="3" name="椭圆 30">
              <a:extLst>
                <a:ext uri="{FF2B5EF4-FFF2-40B4-BE49-F238E27FC236}">
                  <a16:creationId xmlns:a16="http://schemas.microsoft.com/office/drawing/2014/main" xmlns="" id="{83B7A48A-E6E2-AE05-F263-725AFD3D8FAB}"/>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1" name="组合 10">
              <a:extLst>
                <a:ext uri="{FF2B5EF4-FFF2-40B4-BE49-F238E27FC236}">
                  <a16:creationId xmlns:a16="http://schemas.microsoft.com/office/drawing/2014/main" xmlns="" id="{738F8146-E7E4-291A-ED4A-097943A2E3CB}"/>
                </a:ext>
              </a:extLst>
            </p:cNvPr>
            <p:cNvGrpSpPr>
              <a:grpSpLocks/>
            </p:cNvGrpSpPr>
            <p:nvPr/>
          </p:nvGrpSpPr>
          <p:grpSpPr bwMode="auto">
            <a:xfrm>
              <a:off x="6558359" y="1829623"/>
              <a:ext cx="445294" cy="374279"/>
              <a:chOff x="8477250" y="2749366"/>
              <a:chExt cx="1047750" cy="880656"/>
            </a:xfrm>
          </p:grpSpPr>
          <p:cxnSp>
            <p:nvCxnSpPr>
              <p:cNvPr id="12" name="直接连接符 32">
                <a:extLst>
                  <a:ext uri="{FF2B5EF4-FFF2-40B4-BE49-F238E27FC236}">
                    <a16:creationId xmlns:a16="http://schemas.microsoft.com/office/drawing/2014/main" xmlns="" id="{40C0505E-9B40-D9D5-8ECB-99831AD9FAEB}"/>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xmlns="" id="{5D6DAE52-D05B-CFD5-4600-5CAD75D6715E}"/>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xmlns="" id="{BF79284A-C346-67C2-B10F-BB96F561D672}"/>
              </a:ext>
            </a:extLst>
          </p:cNvPr>
          <p:cNvSpPr txBox="1"/>
          <p:nvPr/>
        </p:nvSpPr>
        <p:spPr>
          <a:xfrm>
            <a:off x="1056124" y="1039158"/>
            <a:ext cx="10800079" cy="5262979"/>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Theo Nghị định số 43/2022/NĐ-CP , đối tượng được giao quản lý gồm: ĐVSNCL, UBND cấp xã, DN có vốn NN (đối với TS KCHT nước sạch nông thôn); ĐVSNCL, DN có vốn NN, cơ quan chuyên môn về cấp nước sạch (đối với TS KCHT nước sạch đô thị).</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Thực hiện kiểm kê đối với tài sản thuộc phạm vi quản lý/tạm quản lý của đơn vị.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Chỉ tiêu hiện vật đối với loại tài sản "công trình khai thác nước", "công trình xử lý nước" là diện tích sàn xây dựng của công trình.</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Chỉ tiêu hiện vật đối với loại tài sản "mạng lưới đường ống cung cấp nước sạch" là chiều dài của đường ống.</a:t>
            </a:r>
            <a:endParaRPr lang="en-US" altLang="zh-CN" dirty="0">
              <a:solidFill>
                <a:schemeClr val="tx1">
                  <a:lumMod val="75000"/>
                  <a:lumOff val="25000"/>
                </a:schemeClr>
              </a:solidFill>
              <a:latin typeface="Montserrat" pitchFamily="2" charset="0"/>
              <a:sym typeface="Montserrat" pitchFamily="2" charset="0"/>
            </a:endParaRPr>
          </a:p>
        </p:txBody>
      </p:sp>
    </p:spTree>
    <p:extLst>
      <p:ext uri="{BB962C8B-B14F-4D97-AF65-F5344CB8AC3E}">
        <p14:creationId xmlns:p14="http://schemas.microsoft.com/office/powerpoint/2010/main" val="593144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B18D73A-30DD-1409-8B68-CE73D6FE6531}"/>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496D1D3E-7FBA-63D9-B16E-FAFC51F1433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D73E2CBA-1B05-7FEC-FC6A-63D1A9A42A42}"/>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84944FED-4918-5305-E288-6DEC6186A0C6}"/>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4F2EEEC6-8971-8C2B-0F45-722D5AE40703}"/>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6E5DF7E8-110C-8679-9DFE-73D180EED27A}"/>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74551C91-E10E-B622-52EE-9E0243B63BC2}"/>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01EEEA2D-356B-3998-4882-584C29D918C2}"/>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xmlns="" id="{5EA302B8-2D34-1CCD-AB64-85504E59ACCF}"/>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xmlns="" id="{36A9CBFD-FFA5-EFC9-DCD5-DBD4339F6143}"/>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6BAB525B-8E5E-D7DE-F999-F70A3018FF71}"/>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1C425524-213C-6C23-D58F-55D5437564AB}"/>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xmlns="" id="{6357B497-582C-199F-EBE0-A0E5E2D4A9AA}"/>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92D294B8-36B3-99E1-7A9D-4908A4FE1BAD}"/>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7F02D6D9-AFF9-7FB7-E170-389ABFDB2234}"/>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520308FA-89D5-7F71-D909-5130960572E7}"/>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xmlns="" id="{0971628A-2997-C4E4-2AE0-C3AAA8C22A80}"/>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06C4EADC-53B3-4DCF-4A37-2F8F6C69EF08}"/>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D1767647-35BC-79B0-5550-7F2F9881AAF8}"/>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B666E6EE-E0CB-6669-2A0E-700E57767074}"/>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5661570E-3384-67D7-F94C-51440F524AA2}"/>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xmlns="" id="{42A36116-DED8-21C6-F107-CB91358806B8}"/>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D509771B-7417-AA0A-ABCA-BC4B0800B9F5}"/>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D1606B05-C033-5BE8-E000-D75FF891B8DA}"/>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1AF5F7BB-1B78-C97A-991B-E0A11E3E015A}"/>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xmlns="" id="{64697F85-2E54-1A12-775D-EB80D49AAFF3}"/>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67" name="Group 66">
            <a:extLst>
              <a:ext uri="{FF2B5EF4-FFF2-40B4-BE49-F238E27FC236}">
                <a16:creationId xmlns:a16="http://schemas.microsoft.com/office/drawing/2014/main" xmlns="" id="{F51ED088-CC30-E201-2253-0B33D506B51B}"/>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xmlns="" id="{092CE3BE-EFF1-75C4-2446-83B511B6AD79}"/>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69" name="Rounded Rectangle 5">
              <a:extLst>
                <a:ext uri="{FF2B5EF4-FFF2-40B4-BE49-F238E27FC236}">
                  <a16:creationId xmlns:a16="http://schemas.microsoft.com/office/drawing/2014/main" xmlns="" id="{DA4C0D5A-A1E7-80B2-585E-1249914803F9}"/>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xmlns="" id="{8ABEED42-CC76-685F-D04A-173B86C344FE}"/>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1" name="Group 70">
            <a:extLst>
              <a:ext uri="{FF2B5EF4-FFF2-40B4-BE49-F238E27FC236}">
                <a16:creationId xmlns:a16="http://schemas.microsoft.com/office/drawing/2014/main" xmlns="" id="{AD71B397-EF78-16BE-D8A0-86E68ED14EB5}"/>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xmlns="" id="{8E21BA43-3C61-6BFA-A24A-3DBC90E6FF52}"/>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3" name="Rounded Rectangle 5">
              <a:extLst>
                <a:ext uri="{FF2B5EF4-FFF2-40B4-BE49-F238E27FC236}">
                  <a16:creationId xmlns:a16="http://schemas.microsoft.com/office/drawing/2014/main" xmlns="" id="{354961D5-F167-5A77-51F4-6F9214362BD4}"/>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xmlns="" id="{7549FC9F-6ED5-088A-B3EF-0A082E944D9B}"/>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xmlns="" id="{6B2FEE95-B976-EC2E-5A91-FAAB58B2E14E}"/>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6" name="Group 75">
            <a:extLst>
              <a:ext uri="{FF2B5EF4-FFF2-40B4-BE49-F238E27FC236}">
                <a16:creationId xmlns:a16="http://schemas.microsoft.com/office/drawing/2014/main" xmlns="" id="{AE8ACE7D-890A-E612-DB80-51E56F59F58B}"/>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xmlns="" id="{651C3C24-7E9B-B86D-E2E9-7D4E6E0CDF75}"/>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8" name="Rounded Rectangle 5">
              <a:extLst>
                <a:ext uri="{FF2B5EF4-FFF2-40B4-BE49-F238E27FC236}">
                  <a16:creationId xmlns:a16="http://schemas.microsoft.com/office/drawing/2014/main" xmlns="" id="{A9E1DEBF-5BB5-640C-605A-A1424071AFB6}"/>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xmlns="" id="{7188C056-0C8A-3CE6-E765-F3EC846C5381}"/>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xmlns="" id="{A9DB6F8A-3759-FAB8-4E4C-C45707008D52}"/>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1" name="Group 80">
            <a:extLst>
              <a:ext uri="{FF2B5EF4-FFF2-40B4-BE49-F238E27FC236}">
                <a16:creationId xmlns:a16="http://schemas.microsoft.com/office/drawing/2014/main" xmlns="" id="{866EE693-C7F7-B734-E553-D1E60C43380F}"/>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xmlns="" id="{1B4759CB-2497-383F-8413-2F1DDAAFB78D}"/>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3" name="Rounded Rectangle 5">
              <a:extLst>
                <a:ext uri="{FF2B5EF4-FFF2-40B4-BE49-F238E27FC236}">
                  <a16:creationId xmlns:a16="http://schemas.microsoft.com/office/drawing/2014/main" xmlns="" id="{F901D809-C7B0-FC3C-B431-258CF80ED042}"/>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xmlns="" id="{FC8E509D-1125-F156-DA45-5F2C20856015}"/>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5" name="Group 84">
            <a:extLst>
              <a:ext uri="{FF2B5EF4-FFF2-40B4-BE49-F238E27FC236}">
                <a16:creationId xmlns:a16="http://schemas.microsoft.com/office/drawing/2014/main" xmlns="" id="{E4512E88-B9EF-E939-CCA8-66B9AEB7A816}"/>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xmlns="" id="{5081B6D9-884F-401A-0919-E810C1532DF8}"/>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7" name="Rounded Rectangle 5">
              <a:extLst>
                <a:ext uri="{FF2B5EF4-FFF2-40B4-BE49-F238E27FC236}">
                  <a16:creationId xmlns:a16="http://schemas.microsoft.com/office/drawing/2014/main" xmlns="" id="{1D6C0966-59B5-C411-B4E2-987716AAB277}"/>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3542906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1813E42-4219-252E-59B8-5998F345B677}"/>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6D342AE0-0E6C-3D01-74FB-36F26C8C92F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2150BD76-8170-7C65-DBB3-723FB23B144B}"/>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E3E592EF-44C8-1896-F5C5-76851FA6F313}"/>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1F781EFF-CFCC-C45D-9B43-4531B8B9412A}"/>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927F9136-26ED-E79A-1BFA-78C3A3E2E83E}"/>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B6059782-A948-9324-91AA-54F71DC05BA7}"/>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1743073E-C89A-68A2-D99D-7DC555FBFB0C}"/>
              </a:ext>
            </a:extLst>
          </p:cNvPr>
          <p:cNvSpPr/>
          <p:nvPr/>
        </p:nvSpPr>
        <p:spPr>
          <a:xfrm>
            <a:off x="945642" y="853703"/>
            <a:ext cx="720646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Xác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định</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giá</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trị</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TSKCHT CẤP NƯỚC SẠCH</a:t>
            </a:r>
          </a:p>
          <a:p>
            <a:pPr algn="ctr" fontAlgn="auto">
              <a:spcBef>
                <a:spcPts val="0"/>
              </a:spcBef>
              <a:spcAft>
                <a:spcPts val="0"/>
              </a:spcAft>
              <a:defRPr/>
            </a:pP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CHƯA ĐƯỢC THEO DÕI TRÊN SỔ KẾ TOÁN</a:t>
            </a:r>
            <a:endParaRPr lang="en-US"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xmlns="" id="{BCFB5333-47D5-9EFE-74C0-55D76F6DBC45}"/>
              </a:ext>
            </a:extLst>
          </p:cNvPr>
          <p:cNvSpPr/>
          <p:nvPr/>
        </p:nvSpPr>
        <p:spPr>
          <a:xfrm>
            <a:off x="9141784" y="844514"/>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73/2022/</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6" name="Right Arrow 15">
            <a:extLst>
              <a:ext uri="{FF2B5EF4-FFF2-40B4-BE49-F238E27FC236}">
                <a16:creationId xmlns:a16="http://schemas.microsoft.com/office/drawing/2014/main" xmlns="" id="{FC5CDD44-A5DC-BD20-4233-47306B594C72}"/>
              </a:ext>
            </a:extLst>
          </p:cNvPr>
          <p:cNvSpPr/>
          <p:nvPr/>
        </p:nvSpPr>
        <p:spPr>
          <a:xfrm>
            <a:off x="8487137" y="1168469"/>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7" name="Rectangle 16">
            <a:extLst>
              <a:ext uri="{FF2B5EF4-FFF2-40B4-BE49-F238E27FC236}">
                <a16:creationId xmlns:a16="http://schemas.microsoft.com/office/drawing/2014/main" xmlns="" id="{83E00677-E485-F577-351E-D7E9BF4E9A2A}"/>
              </a:ext>
            </a:extLst>
          </p:cNvPr>
          <p:cNvSpPr/>
          <p:nvPr/>
        </p:nvSpPr>
        <p:spPr>
          <a:xfrm>
            <a:off x="945642" y="1763191"/>
            <a:ext cx="6455114" cy="769441"/>
          </a:xfrm>
          <a:prstGeom prst="rect">
            <a:avLst/>
          </a:prstGeom>
          <a:solidFill>
            <a:schemeClr val="accent2">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CÓ </a:t>
            </a:r>
            <a:r>
              <a:rPr lang="en-US" altLang="ja-JP" sz="2200" b="1" dirty="0" err="1">
                <a:solidFill>
                  <a:srgbClr val="000000"/>
                </a:solidFill>
                <a:latin typeface="Times New Roman" pitchFamily="18" charset="0"/>
                <a:cs typeface="Times New Roman" pitchFamily="18" charset="0"/>
              </a:rPr>
              <a:t>hồ</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sơ</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xác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định</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giá</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mua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hoặc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giá</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xây</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dựng</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của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tài</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sản</a:t>
            </a:r>
            <a:endParaRPr lang="en-US" sz="2200" b="1" dirty="0">
              <a:solidFill>
                <a:srgbClr val="000000"/>
              </a:solidFill>
            </a:endParaRPr>
          </a:p>
        </p:txBody>
      </p:sp>
      <p:sp>
        <p:nvSpPr>
          <p:cNvPr id="18" name="TextBox 17">
            <a:extLst>
              <a:ext uri="{FF2B5EF4-FFF2-40B4-BE49-F238E27FC236}">
                <a16:creationId xmlns:a16="http://schemas.microsoft.com/office/drawing/2014/main" xmlns="" id="{D190A4A1-A008-39E7-7DF8-EE769F03336B}"/>
              </a:ext>
            </a:extLst>
          </p:cNvPr>
          <p:cNvSpPr txBox="1"/>
          <p:nvPr/>
        </p:nvSpPr>
        <p:spPr>
          <a:xfrm>
            <a:off x="945641" y="2623373"/>
            <a:ext cx="6455114" cy="1446550"/>
          </a:xfrm>
          <a:prstGeom prst="rect">
            <a:avLst/>
          </a:prstGeom>
          <a:solidFill>
            <a:schemeClr val="accent4">
              <a:lumMod val="20000"/>
              <a:lumOff val="80000"/>
            </a:schemeClr>
          </a:solidFill>
        </p:spPr>
        <p:txBody>
          <a:bodyPr wrap="square">
            <a:spAutoFit/>
          </a:bodyPr>
          <a:lstStyle/>
          <a:p>
            <a:pPr algn="just"/>
            <a:r>
              <a:rPr lang="vi-VN" sz="2200" b="1" i="0" u="none" strike="noStrike" dirty="0">
                <a:solidFill>
                  <a:srgbClr val="000000"/>
                </a:solidFill>
                <a:effectLst/>
                <a:latin typeface="Times New Roman" panose="02020603050405020304" pitchFamily="18" charset="0"/>
                <a:cs typeface="Times New Roman" panose="02020603050405020304" pitchFamily="18" charset="0"/>
              </a:rPr>
              <a:t>KHÔNG CÓ hồ sơ để xác định giá mua hoặc giá xây dựng </a:t>
            </a:r>
            <a:r>
              <a:rPr lang="vi-VN" sz="2200" b="0" i="0" u="none" strike="noStrike" dirty="0">
                <a:solidFill>
                  <a:srgbClr val="000000"/>
                </a:solidFill>
                <a:effectLst/>
                <a:latin typeface="Times New Roman" panose="02020603050405020304" pitchFamily="18" charset="0"/>
                <a:cs typeface="Times New Roman" panose="02020603050405020304" pitchFamily="18" charset="0"/>
              </a:rPr>
              <a:t>nhưng </a:t>
            </a:r>
            <a:r>
              <a:rPr lang="vi-VN" sz="2200" b="1" i="0" u="none" strike="noStrike" dirty="0">
                <a:solidFill>
                  <a:srgbClr val="000000"/>
                </a:solidFill>
                <a:effectLst/>
                <a:latin typeface="Times New Roman" panose="02020603050405020304" pitchFamily="18" charset="0"/>
                <a:cs typeface="Times New Roman" panose="02020603050405020304" pitchFamily="18" charset="0"/>
              </a:rPr>
              <a:t>có căn cứ để xác định thời điểm</a:t>
            </a:r>
            <a:r>
              <a:rPr lang="vi-VN" sz="2200" b="0" i="0" u="none" strike="noStrike" dirty="0">
                <a:solidFill>
                  <a:srgbClr val="000000"/>
                </a:solidFill>
                <a:effectLst/>
                <a:latin typeface="Times New Roman" panose="02020603050405020304" pitchFamily="18" charset="0"/>
                <a:cs typeface="Times New Roman" panose="02020603050405020304" pitchFamily="18" charset="0"/>
              </a:rPr>
              <a:t> đưa tài sản vào sử dụng,</a:t>
            </a:r>
            <a:r>
              <a:rPr lang="vi-VN" sz="2200" b="1" i="0" u="none" strike="noStrike" dirty="0">
                <a:solidFill>
                  <a:srgbClr val="000000"/>
                </a:solidFill>
                <a:effectLst/>
                <a:latin typeface="Times New Roman" panose="02020603050405020304" pitchFamily="18" charset="0"/>
                <a:cs typeface="Times New Roman" panose="02020603050405020304" pitchFamily="18" charset="0"/>
              </a:rPr>
              <a:t> giá mua mới hoặc giá xây dựng mới của tài sản tại thời điểm đưa vào sử dụng</a:t>
            </a:r>
            <a:endParaRPr lang="x-none" sz="22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870E85E3-CB89-18CA-EA37-E55AA2E1BF81}"/>
              </a:ext>
            </a:extLst>
          </p:cNvPr>
          <p:cNvSpPr txBox="1"/>
          <p:nvPr/>
        </p:nvSpPr>
        <p:spPr>
          <a:xfrm>
            <a:off x="8400858" y="2045951"/>
            <a:ext cx="3344159" cy="1785104"/>
          </a:xfrm>
          <a:prstGeom prst="rect">
            <a:avLst/>
          </a:prstGeom>
          <a:solidFill>
            <a:schemeClr val="tx2">
              <a:lumMod val="20000"/>
              <a:lumOff val="80000"/>
            </a:schemeClr>
          </a:solidFill>
        </p:spPr>
        <p:txBody>
          <a:bodyPr wrap="square">
            <a:spAutoFit/>
          </a:bodyPr>
          <a:lstStyle/>
          <a:p>
            <a:pPr algn="just"/>
            <a:r>
              <a:rPr lang="en-US" altLang="ja-JP" sz="2200" dirty="0" err="1">
                <a:solidFill>
                  <a:srgbClr val="000000"/>
                </a:solidFill>
                <a:latin typeface="Times New Roman" pitchFamily="18" charset="0"/>
                <a:cs typeface="Times New Roman" pitchFamily="18" charset="0"/>
              </a:rPr>
              <a:t>Cách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xác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định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tương</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tự</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như</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xác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định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nguyên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TSCĐ </a:t>
            </a:r>
            <a:r>
              <a:rPr lang="en-US" altLang="ja-JP" sz="2200" dirty="0" err="1">
                <a:solidFill>
                  <a:srgbClr val="000000"/>
                </a:solidFill>
                <a:latin typeface="Times New Roman" pitchFamily="18" charset="0"/>
                <a:cs typeface="Times New Roman" pitchFamily="18" charset="0"/>
              </a:rPr>
              <a:t>hữu</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hình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tại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quan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tổ</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chức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đơn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vị</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chưa</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được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theo</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dõi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sổ</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kế</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toán</a:t>
            </a:r>
            <a:endParaRPr lang="x-none" sz="2200" dirty="0"/>
          </a:p>
        </p:txBody>
      </p:sp>
      <p:graphicFrame>
        <p:nvGraphicFramePr>
          <p:cNvPr id="20" name="Table 19">
            <a:extLst>
              <a:ext uri="{FF2B5EF4-FFF2-40B4-BE49-F238E27FC236}">
                <a16:creationId xmlns:a16="http://schemas.microsoft.com/office/drawing/2014/main" xmlns="" id="{E715B727-4A9D-5CBF-8B7B-A8820DE7ADC0}"/>
              </a:ext>
            </a:extLst>
          </p:cNvPr>
          <p:cNvGraphicFramePr>
            <a:graphicFrameLocks noGrp="1"/>
          </p:cNvGraphicFramePr>
          <p:nvPr>
            <p:extLst>
              <p:ext uri="{D42A27DB-BD31-4B8C-83A1-F6EECF244321}">
                <p14:modId xmlns:p14="http://schemas.microsoft.com/office/powerpoint/2010/main" val="2640393683"/>
              </p:ext>
            </p:extLst>
          </p:nvPr>
        </p:nvGraphicFramePr>
        <p:xfrm>
          <a:off x="1135688" y="4335717"/>
          <a:ext cx="9602092" cy="946150"/>
        </p:xfrm>
        <a:graphic>
          <a:graphicData uri="http://schemas.openxmlformats.org/drawingml/2006/table">
            <a:tbl>
              <a:tblPr/>
              <a:tblGrid>
                <a:gridCol w="3070749">
                  <a:extLst>
                    <a:ext uri="{9D8B030D-6E8A-4147-A177-3AD203B41FA5}">
                      <a16:colId xmlns:a16="http://schemas.microsoft.com/office/drawing/2014/main" xmlns="" val="20000"/>
                    </a:ext>
                  </a:extLst>
                </a:gridCol>
                <a:gridCol w="631819">
                  <a:extLst>
                    <a:ext uri="{9D8B030D-6E8A-4147-A177-3AD203B41FA5}">
                      <a16:colId xmlns:a16="http://schemas.microsoft.com/office/drawing/2014/main" xmlns="" val="20001"/>
                    </a:ext>
                  </a:extLst>
                </a:gridCol>
                <a:gridCol w="2191478">
                  <a:extLst>
                    <a:ext uri="{9D8B030D-6E8A-4147-A177-3AD203B41FA5}">
                      <a16:colId xmlns:a16="http://schemas.microsoft.com/office/drawing/2014/main" xmlns="" val="20002"/>
                    </a:ext>
                  </a:extLst>
                </a:gridCol>
                <a:gridCol w="1048278">
                  <a:extLst>
                    <a:ext uri="{9D8B030D-6E8A-4147-A177-3AD203B41FA5}">
                      <a16:colId xmlns:a16="http://schemas.microsoft.com/office/drawing/2014/main" xmlns="" val="20003"/>
                    </a:ext>
                  </a:extLst>
                </a:gridCol>
                <a:gridCol w="2659768">
                  <a:extLst>
                    <a:ext uri="{9D8B030D-6E8A-4147-A177-3AD203B41FA5}">
                      <a16:colId xmlns:a16="http://schemas.microsoft.com/office/drawing/2014/main" xmlns="" val="20004"/>
                    </a:ext>
                  </a:extLst>
                </a:gridCol>
              </a:tblGrid>
              <a:tr h="946150">
                <a:tc>
                  <a:txBody>
                    <a:bodyPr/>
                    <a:lstStyle/>
                    <a:p>
                      <a:pPr algn="ctr">
                        <a:lnSpc>
                          <a:spcPct val="115000"/>
                        </a:lnSpc>
                        <a:spcBef>
                          <a:spcPts val="600"/>
                        </a:spcBef>
                        <a:spcAft>
                          <a:spcPts val="0"/>
                        </a:spcAft>
                      </a:pPr>
                      <a:r>
                        <a:rPr lang="en-US" sz="2400" b="1" dirty="0" err="1">
                          <a:solidFill>
                            <a:srgbClr val="000000"/>
                          </a:solidFill>
                          <a:latin typeface="Times New Roman" pitchFamily="18" charset="0"/>
                          <a:ea typeface="Tahoma"/>
                          <a:cs typeface="Times New Roman" pitchFamily="18" charset="0"/>
                        </a:rPr>
                        <a:t>Giá</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trị</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còn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lại</a:t>
                      </a:r>
                      <a:r>
                        <a:rPr lang="en-US" sz="2400" b="1" dirty="0">
                          <a:solidFill>
                            <a:srgbClr val="000000"/>
                          </a:solidFill>
                          <a:latin typeface="Times New Roman" pitchFamily="18" charset="0"/>
                          <a:ea typeface="Tahoma"/>
                          <a:cs typeface="Times New Roman" pitchFamily="18" charset="0"/>
                        </a:rPr>
                        <a:t> </a:t>
                      </a:r>
                    </a:p>
                    <a:p>
                      <a:pPr algn="ctr">
                        <a:lnSpc>
                          <a:spcPct val="115000"/>
                        </a:lnSpc>
                        <a:spcBef>
                          <a:spcPts val="600"/>
                        </a:spcBef>
                        <a:spcAft>
                          <a:spcPts val="0"/>
                        </a:spcAft>
                      </a:pPr>
                      <a:r>
                        <a:rPr lang="en-US" sz="2400" b="1" dirty="0" err="1">
                          <a:solidFill>
                            <a:srgbClr val="000000"/>
                          </a:solidFill>
                          <a:latin typeface="Times New Roman" pitchFamily="18" charset="0"/>
                          <a:ea typeface="Tahoma"/>
                          <a:cs typeface="Times New Roman" pitchFamily="18" charset="0"/>
                        </a:rPr>
                        <a:t>của</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tài</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sản</a:t>
                      </a:r>
                      <a:endParaRPr lang="en-US" sz="2400" b="1"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a:solidFill>
                            <a:srgbClr val="000000"/>
                          </a:solidFill>
                          <a:latin typeface="Times New Roman" pitchFamily="18" charset="0"/>
                          <a:ea typeface="Tahoma"/>
                          <a:cs typeface="Times New Roman" pitchFamily="18" charset="0"/>
                        </a:rPr>
                        <a:t>Nguyên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err="1">
                          <a:solidFill>
                            <a:srgbClr val="000000"/>
                          </a:solidFill>
                          <a:latin typeface="Times New Roman" pitchFamily="18" charset="0"/>
                          <a:ea typeface="Tahoma"/>
                          <a:cs typeface="Times New Roman" pitchFamily="18" charset="0"/>
                        </a:rPr>
                        <a:t>Số</a:t>
                      </a:r>
                      <a:r>
                        <a:rPr lang="en-US" sz="2400" dirty="0">
                          <a:solidFill>
                            <a:srgbClr val="000000"/>
                          </a:solidFill>
                          <a:latin typeface="Times New Roman" pitchFamily="18" charset="0"/>
                          <a:ea typeface="Tahoma"/>
                          <a:cs typeface="Times New Roman" pitchFamily="18" charset="0"/>
                        </a:rPr>
                        <a:t> hao </a:t>
                      </a:r>
                      <a:r>
                        <a:rPr lang="en-US" sz="2400" dirty="0" err="1">
                          <a:solidFill>
                            <a:srgbClr val="000000"/>
                          </a:solidFill>
                          <a:latin typeface="Times New Roman" pitchFamily="18" charset="0"/>
                          <a:ea typeface="Tahoma"/>
                          <a:cs typeface="Times New Roman" pitchFamily="18" charset="0"/>
                        </a:rPr>
                        <a:t>mòn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lũy</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kế</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Table 20">
            <a:extLst>
              <a:ext uri="{FF2B5EF4-FFF2-40B4-BE49-F238E27FC236}">
                <a16:creationId xmlns:a16="http://schemas.microsoft.com/office/drawing/2014/main" xmlns="" id="{1195475C-59D1-F194-C626-61F03AB4DEED}"/>
              </a:ext>
            </a:extLst>
          </p:cNvPr>
          <p:cNvGraphicFramePr>
            <a:graphicFrameLocks noGrp="1"/>
          </p:cNvGraphicFramePr>
          <p:nvPr>
            <p:extLst>
              <p:ext uri="{D42A27DB-BD31-4B8C-83A1-F6EECF244321}">
                <p14:modId xmlns:p14="http://schemas.microsoft.com/office/powerpoint/2010/main" val="1061066098"/>
              </p:ext>
            </p:extLst>
          </p:nvPr>
        </p:nvGraphicFramePr>
        <p:xfrm>
          <a:off x="749038" y="5387310"/>
          <a:ext cx="10375392" cy="1188720"/>
        </p:xfrm>
        <a:graphic>
          <a:graphicData uri="http://schemas.openxmlformats.org/drawingml/2006/table">
            <a:tbl>
              <a:tblPr>
                <a:tableStyleId>{5C22544A-7EE6-4342-B048-85BDC9FD1C3A}</a:tableStyleId>
              </a:tblPr>
              <a:tblGrid>
                <a:gridCol w="1790803">
                  <a:extLst>
                    <a:ext uri="{9D8B030D-6E8A-4147-A177-3AD203B41FA5}">
                      <a16:colId xmlns:a16="http://schemas.microsoft.com/office/drawing/2014/main" xmlns="" val="4089469567"/>
                    </a:ext>
                  </a:extLst>
                </a:gridCol>
                <a:gridCol w="982787">
                  <a:extLst>
                    <a:ext uri="{9D8B030D-6E8A-4147-A177-3AD203B41FA5}">
                      <a16:colId xmlns:a16="http://schemas.microsoft.com/office/drawing/2014/main" xmlns="" val="4184170435"/>
                    </a:ext>
                  </a:extLst>
                </a:gridCol>
                <a:gridCol w="2368163">
                  <a:extLst>
                    <a:ext uri="{9D8B030D-6E8A-4147-A177-3AD203B41FA5}">
                      <a16:colId xmlns:a16="http://schemas.microsoft.com/office/drawing/2014/main" xmlns="" val="742119776"/>
                    </a:ext>
                  </a:extLst>
                </a:gridCol>
                <a:gridCol w="1432738">
                  <a:extLst>
                    <a:ext uri="{9D8B030D-6E8A-4147-A177-3AD203B41FA5}">
                      <a16:colId xmlns:a16="http://schemas.microsoft.com/office/drawing/2014/main" xmlns="" val="1440876763"/>
                    </a:ext>
                  </a:extLst>
                </a:gridCol>
                <a:gridCol w="1397216">
                  <a:extLst>
                    <a:ext uri="{9D8B030D-6E8A-4147-A177-3AD203B41FA5}">
                      <a16:colId xmlns:a16="http://schemas.microsoft.com/office/drawing/2014/main" xmlns="" val="133115833"/>
                    </a:ext>
                  </a:extLst>
                </a:gridCol>
                <a:gridCol w="816066">
                  <a:extLst>
                    <a:ext uri="{9D8B030D-6E8A-4147-A177-3AD203B41FA5}">
                      <a16:colId xmlns:a16="http://schemas.microsoft.com/office/drawing/2014/main" xmlns="" val="2695439676"/>
                    </a:ext>
                  </a:extLst>
                </a:gridCol>
                <a:gridCol w="1587619">
                  <a:extLst>
                    <a:ext uri="{9D8B030D-6E8A-4147-A177-3AD203B41FA5}">
                      <a16:colId xmlns:a16="http://schemas.microsoft.com/office/drawing/2014/main" xmlns=""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latin typeface="Times New Roman" pitchFamily="18" charset="0"/>
                          <a:ea typeface="Tahoma"/>
                          <a:cs typeface="Times New Roman" pitchFamily="18" charset="0"/>
                        </a:rPr>
                        <a:t>Số</a:t>
                      </a:r>
                      <a:r>
                        <a:rPr lang="en-US" sz="2400" b="1" dirty="0">
                          <a:solidFill>
                            <a:srgbClr val="000000"/>
                          </a:solidFill>
                          <a:latin typeface="Times New Roman" pitchFamily="18" charset="0"/>
                          <a:ea typeface="Tahoma"/>
                          <a:cs typeface="Times New Roman" pitchFamily="18" charset="0"/>
                        </a:rPr>
                        <a:t> hao </a:t>
                      </a:r>
                      <a:r>
                        <a:rPr lang="en-US" sz="2400" b="1" dirty="0" err="1">
                          <a:solidFill>
                            <a:srgbClr val="000000"/>
                          </a:solidFill>
                          <a:latin typeface="Times New Roman" pitchFamily="18" charset="0"/>
                          <a:ea typeface="Tahoma"/>
                          <a:cs typeface="Times New Roman" pitchFamily="18" charset="0"/>
                        </a:rPr>
                        <a:t>mòn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luỹ</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kế</a:t>
                      </a:r>
                      <a:endParaRPr lang="x-none" sz="24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itchFamily="18" charset="0"/>
                          <a:ea typeface="Tahoma"/>
                          <a:cs typeface="Times New Roman" pitchFamily="18" charset="0"/>
                        </a:rPr>
                        <a:t>Nguyên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x-none" sz="2400" dirty="0">
                          <a:latin typeface="Times New Roman" panose="02020603050405020304" pitchFamily="18" charset="0"/>
                          <a:cs typeface="Times New Roman" panose="02020603050405020304" pitchFamily="18" charset="0"/>
                        </a:rPr>
                        <a:t>Tỷ lệ hao mòn</a:t>
                      </a:r>
                    </a:p>
                  </a:txBody>
                  <a:tcPr anchor="ctr">
                    <a:noFill/>
                  </a:tcPr>
                </a:tc>
                <a:tc>
                  <a:txBody>
                    <a:bodyPr/>
                    <a:lstStyle/>
                    <a:p>
                      <a:pPr algn="ctr"/>
                      <a:r>
                        <a:rPr lang="x-none" sz="24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x-none" sz="2400" dirty="0">
                          <a:latin typeface="Times New Roman" panose="02020603050405020304" pitchFamily="18" charset="0"/>
                          <a:cs typeface="Times New Roman" panose="02020603050405020304" pitchFamily="18" charset="0"/>
                        </a:rPr>
                        <a:t>Thời gian đã sử dụng của tài sản</a:t>
                      </a:r>
                    </a:p>
                  </a:txBody>
                  <a:tcPr anchor="ctr">
                    <a:noFill/>
                  </a:tcPr>
                </a:tc>
                <a:extLst>
                  <a:ext uri="{0D108BD9-81ED-4DB2-BD59-A6C34878D82A}">
                    <a16:rowId xmlns:a16="http://schemas.microsoft.com/office/drawing/2014/main" xmlns="" val="876073166"/>
                  </a:ext>
                </a:extLst>
              </a:tr>
            </a:tbl>
          </a:graphicData>
        </a:graphic>
      </p:graphicFrame>
      <p:sp>
        <p:nvSpPr>
          <p:cNvPr id="22" name="Right Brace 21">
            <a:extLst>
              <a:ext uri="{FF2B5EF4-FFF2-40B4-BE49-F238E27FC236}">
                <a16:creationId xmlns:a16="http://schemas.microsoft.com/office/drawing/2014/main" xmlns="" id="{164512AC-6333-5845-17E7-1A4A0D399D02}"/>
              </a:ext>
            </a:extLst>
          </p:cNvPr>
          <p:cNvSpPr/>
          <p:nvPr/>
        </p:nvSpPr>
        <p:spPr>
          <a:xfrm>
            <a:off x="7400755" y="1932323"/>
            <a:ext cx="253605" cy="186537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cxnSp>
        <p:nvCxnSpPr>
          <p:cNvPr id="23" name="Straight Arrow Connector 22">
            <a:extLst>
              <a:ext uri="{FF2B5EF4-FFF2-40B4-BE49-F238E27FC236}">
                <a16:creationId xmlns:a16="http://schemas.microsoft.com/office/drawing/2014/main" xmlns="" id="{C82EFA2A-CB8A-6D4D-8D54-63C4855424AB}"/>
              </a:ext>
            </a:extLst>
          </p:cNvPr>
          <p:cNvCxnSpPr/>
          <p:nvPr/>
        </p:nvCxnSpPr>
        <p:spPr>
          <a:xfrm>
            <a:off x="7654360" y="2863741"/>
            <a:ext cx="74649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正圆 596">
            <a:extLst>
              <a:ext uri="{FF2B5EF4-FFF2-40B4-BE49-F238E27FC236}">
                <a16:creationId xmlns:a16="http://schemas.microsoft.com/office/drawing/2014/main" xmlns="" id="{6779DA24-34FC-AA1C-5BB6-4A325967204B}"/>
              </a:ext>
            </a:extLst>
          </p:cNvPr>
          <p:cNvSpPr>
            <a:spLocks noChangeArrowheads="1"/>
          </p:cNvSpPr>
          <p:nvPr/>
        </p:nvSpPr>
        <p:spPr bwMode="auto">
          <a:xfrm>
            <a:off x="180194" y="1805913"/>
            <a:ext cx="751229" cy="683220"/>
          </a:xfrm>
          <a:prstGeom prst="ellipse">
            <a:avLst/>
          </a:prstGeom>
          <a:solidFill>
            <a:schemeClr val="tx1">
              <a:lumMod val="65000"/>
              <a:lumOff val="35000"/>
            </a:schemeClr>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1</a:t>
            </a:r>
          </a:p>
        </p:txBody>
      </p:sp>
      <p:sp>
        <p:nvSpPr>
          <p:cNvPr id="25" name="正圆 596">
            <a:extLst>
              <a:ext uri="{FF2B5EF4-FFF2-40B4-BE49-F238E27FC236}">
                <a16:creationId xmlns:a16="http://schemas.microsoft.com/office/drawing/2014/main" xmlns="" id="{D66FEB39-8E02-DA2A-3025-EA9ED190D13E}"/>
              </a:ext>
            </a:extLst>
          </p:cNvPr>
          <p:cNvSpPr>
            <a:spLocks noChangeArrowheads="1"/>
          </p:cNvSpPr>
          <p:nvPr/>
        </p:nvSpPr>
        <p:spPr bwMode="auto">
          <a:xfrm>
            <a:off x="211559" y="2980417"/>
            <a:ext cx="751229" cy="683219"/>
          </a:xfrm>
          <a:prstGeom prst="ellipse">
            <a:avLst/>
          </a:prstGeom>
          <a:solidFill>
            <a:schemeClr val="accent2"/>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2</a:t>
            </a:r>
          </a:p>
        </p:txBody>
      </p:sp>
    </p:spTree>
    <p:extLst>
      <p:ext uri="{BB962C8B-B14F-4D97-AF65-F5344CB8AC3E}">
        <p14:creationId xmlns:p14="http://schemas.microsoft.com/office/powerpoint/2010/main" val="405599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5114F0-5071-5C7B-D805-9A6F8F39D4F9}"/>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67267C16-0742-FDD7-806F-4C0C76EC1986}"/>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4946905D-8B89-01B3-C0F2-C6E19225CFD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50EBC03E-A5EA-96FE-B50B-F96981B72C45}"/>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E49ACD22-E468-3F65-67DF-A503EE584AA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F6397F5F-3CCD-CACA-B75F-DE937B5B184B}"/>
              </a:ext>
            </a:extLst>
          </p:cNvPr>
          <p:cNvSpPr txBox="1"/>
          <p:nvPr/>
        </p:nvSpPr>
        <p:spPr>
          <a:xfrm>
            <a:off x="945642" y="238084"/>
            <a:ext cx="5489882"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NƯỚC SẠCH</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12603408-0566-62B6-D9C2-D7911410C413}"/>
              </a:ext>
            </a:extLst>
          </p:cNvPr>
          <p:cNvCxnSpPr>
            <a:cxnSpLocks/>
            <a:stCxn id="8" idx="3"/>
          </p:cNvCxnSpPr>
          <p:nvPr/>
        </p:nvCxnSpPr>
        <p:spPr>
          <a:xfrm>
            <a:off x="6435524" y="484306"/>
            <a:ext cx="5756476"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70387ABB-07E7-A2E4-9A66-B0725FBE8BD9}"/>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xmlns="" id="{B9A951B2-9FCF-3EAD-6DE2-A0A55EF8843E}"/>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xmlns="" id="{AFDD3F71-2C4A-AEF8-C984-B5ED51C1B06A}"/>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xmlns="" id="{7E4E7770-F9BD-E85B-CEA6-4CBAB0B4B1F2}"/>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29" name="Rectangle 28">
            <a:extLst>
              <a:ext uri="{FF2B5EF4-FFF2-40B4-BE49-F238E27FC236}">
                <a16:creationId xmlns:a16="http://schemas.microsoft.com/office/drawing/2014/main" xmlns="" id="{508FF355-ED8F-5B96-8DB9-F0DBD6137C42}"/>
              </a:ext>
            </a:extLst>
          </p:cNvPr>
          <p:cNvSpPr/>
          <p:nvPr/>
        </p:nvSpPr>
        <p:spPr>
          <a:xfrm>
            <a:off x="765641" y="931503"/>
            <a:ext cx="11153779"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XÁC ĐỊNH GIÁ TRỊ TS KCHT NƯỚC SẠCH CHƯA THEO DÕI TRÊN SỔ KẾ TOÁN</a:t>
            </a:r>
          </a:p>
          <a:p>
            <a:pPr algn="just">
              <a:defRPr/>
            </a:pPr>
            <a:r>
              <a:rPr lang="en-US" altLang="ja-JP" sz="2200" b="1" dirty="0">
                <a:solidFill>
                  <a:srgbClr val="000000"/>
                </a:solidFill>
                <a:latin typeface="Times New Roman" pitchFamily="18" charset="0"/>
                <a:cs typeface="Times New Roman" pitchFamily="18" charset="0"/>
              </a:rPr>
              <a:t>     VÀ KHÔNG CÓ CĂN CỨ ĐỂ XÁC ĐỊNH NGUYÊN GIÁ, GTCL</a:t>
            </a:r>
            <a:endParaRPr lang="en-US" sz="2200" dirty="0">
              <a:solidFill>
                <a:srgbClr val="000000"/>
              </a:solidFill>
            </a:endParaRPr>
          </a:p>
        </p:txBody>
      </p:sp>
      <p:sp>
        <p:nvSpPr>
          <p:cNvPr id="30" name="正圆 596">
            <a:extLst>
              <a:ext uri="{FF2B5EF4-FFF2-40B4-BE49-F238E27FC236}">
                <a16:creationId xmlns:a16="http://schemas.microsoft.com/office/drawing/2014/main" xmlns="" id="{91FCD925-7CAB-463D-C0E0-03A72DA2DD51}"/>
              </a:ext>
            </a:extLst>
          </p:cNvPr>
          <p:cNvSpPr>
            <a:spLocks noChangeArrowheads="1"/>
          </p:cNvSpPr>
          <p:nvPr/>
        </p:nvSpPr>
        <p:spPr bwMode="auto">
          <a:xfrm>
            <a:off x="272580" y="985059"/>
            <a:ext cx="751229" cy="683219"/>
          </a:xfrm>
          <a:prstGeom prst="ellipse">
            <a:avLst/>
          </a:prstGeom>
          <a:solidFill>
            <a:schemeClr val="tx1">
              <a:lumMod val="75000"/>
              <a:lumOff val="25000"/>
            </a:schemeClr>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3</a:t>
            </a:r>
            <a:endParaRPr lang="zh-CN" altLang="en-US" sz="4800" b="1" dirty="0">
              <a:solidFill>
                <a:schemeClr val="bg1"/>
              </a:solidFill>
              <a:latin typeface="Montserrat" pitchFamily="2" charset="0"/>
              <a:ea typeface="微软雅黑" pitchFamily="34" charset="-122"/>
            </a:endParaRPr>
          </a:p>
        </p:txBody>
      </p:sp>
      <p:sp>
        <p:nvSpPr>
          <p:cNvPr id="31" name="Rectangle 30">
            <a:extLst>
              <a:ext uri="{FF2B5EF4-FFF2-40B4-BE49-F238E27FC236}">
                <a16:creationId xmlns:a16="http://schemas.microsoft.com/office/drawing/2014/main" xmlns="" id="{74703286-9606-FC6A-E081-F2F4D284859A}"/>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AE66A9A5-FE55-2DC8-CB07-D7EF4400332F}"/>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xmlns="" id="{1D4D4A3D-19B6-0FB0-378A-9EC1CC5E7788}"/>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xmlns="" id="{9264D214-D795-04DE-4D83-815EC7A2A6EE}"/>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211839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0745AE-8E4C-3D79-E72A-1324E3F32687}"/>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3BE74D52-3EF0-754D-02AD-884FB84188B2}"/>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962DE64F-E61E-BF6E-7F8D-2C5649D9FAF3}"/>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77DE3B54-D1ED-3EAB-C918-2B15F8612F1E}"/>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819A9D25-455B-8DF5-2F86-38213A727C9B}"/>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EA8276F0-2884-BC84-9CA2-FADDEDC54BC7}"/>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B25F9842-0674-C9FB-6C4C-EDB064DC2AA2}"/>
              </a:ext>
            </a:extLst>
          </p:cNvPr>
          <p:cNvCxnSpPr>
            <a:cxnSpLocks/>
          </p:cNvCxnSpPr>
          <p:nvPr/>
        </p:nvCxnSpPr>
        <p:spPr>
          <a:xfrm>
            <a:off x="8389202" y="512799"/>
            <a:ext cx="380279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xmlns="" id="{6BDAE7F1-B536-80B4-C9C0-66E7B203204E}"/>
              </a:ext>
            </a:extLst>
          </p:cNvPr>
          <p:cNvGraphicFramePr>
            <a:graphicFrameLocks noGrp="1"/>
          </p:cNvGraphicFramePr>
          <p:nvPr>
            <p:extLst>
              <p:ext uri="{D42A27DB-BD31-4B8C-83A1-F6EECF244321}">
                <p14:modId xmlns:p14="http://schemas.microsoft.com/office/powerpoint/2010/main" val="1000916270"/>
              </p:ext>
            </p:extLst>
          </p:nvPr>
        </p:nvGraphicFramePr>
        <p:xfrm>
          <a:off x="522298" y="979824"/>
          <a:ext cx="11209921" cy="5638800"/>
        </p:xfrm>
        <a:graphic>
          <a:graphicData uri="http://schemas.openxmlformats.org/drawingml/2006/table">
            <a:tbl>
              <a:tblPr>
                <a:tableStyleId>{5C22544A-7EE6-4342-B048-85BDC9FD1C3A}</a:tableStyleId>
              </a:tblPr>
              <a:tblGrid>
                <a:gridCol w="6274123">
                  <a:extLst>
                    <a:ext uri="{9D8B030D-6E8A-4147-A177-3AD203B41FA5}">
                      <a16:colId xmlns:a16="http://schemas.microsoft.com/office/drawing/2014/main" xmlns="" val="128736260"/>
                    </a:ext>
                  </a:extLst>
                </a:gridCol>
                <a:gridCol w="2495227">
                  <a:extLst>
                    <a:ext uri="{9D8B030D-6E8A-4147-A177-3AD203B41FA5}">
                      <a16:colId xmlns:a16="http://schemas.microsoft.com/office/drawing/2014/main" xmlns="" val="3430235196"/>
                    </a:ext>
                  </a:extLst>
                </a:gridCol>
                <a:gridCol w="2440571">
                  <a:extLst>
                    <a:ext uri="{9D8B030D-6E8A-4147-A177-3AD203B41FA5}">
                      <a16:colId xmlns:a16="http://schemas.microsoft.com/office/drawing/2014/main" xmlns="" val="567318418"/>
                    </a:ext>
                  </a:extLst>
                </a:gridCol>
              </a:tblGrid>
              <a:tr h="190500">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148320547"/>
                  </a:ext>
                </a:extLst>
              </a:tr>
              <a:tr h="190500">
                <a:tc>
                  <a:txBody>
                    <a:bodyPr/>
                    <a:lstStyle/>
                    <a:p>
                      <a:pPr algn="l"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Luồng</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chạy</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tàu</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thuyền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Luồng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 km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235960426"/>
                  </a:ext>
                </a:extLst>
              </a:tr>
              <a:tr h="190500">
                <a:tc>
                  <a:txBody>
                    <a:bodyPr/>
                    <a:lstStyle/>
                    <a:p>
                      <a:pPr algn="l"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Âu</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tàu</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Âu</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168303253"/>
                  </a:ext>
                </a:extLst>
              </a:tr>
              <a:tr h="190500">
                <a:tc>
                  <a:txBody>
                    <a:bodyPr/>
                    <a:lstStyle/>
                    <a:p>
                      <a:pPr algn="l" fontAlgn="ctr">
                        <a:lnSpc>
                          <a:spcPct val="120000"/>
                        </a:lnSpc>
                      </a:pPr>
                      <a:r>
                        <a:rPr lang="vi-VN" sz="1800" u="none" strike="noStrike" dirty="0">
                          <a:effectLst/>
                          <a:latin typeface="Times New Roman" panose="02020603050405020304" pitchFamily="18" charset="0"/>
                          <a:cs typeface="Times New Roman" panose="02020603050405020304" pitchFamily="18" charset="0"/>
                        </a:rPr>
                        <a:t>Các công trình đưa phương tiện qua đập, thác trên sông, kênh, rạch</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Công trình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650097121"/>
                  </a:ext>
                </a:extLst>
              </a:tr>
              <a:tr h="190500">
                <a:tc>
                  <a:txBody>
                    <a:bodyPr/>
                    <a:lstStyle/>
                    <a:p>
                      <a:pPr algn="l"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Cảng</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thủy</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nội</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địa</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Cảng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475678310"/>
                  </a:ext>
                </a:extLst>
              </a:tr>
              <a:tr h="190500">
                <a:tc>
                  <a:txBody>
                    <a:bodyPr/>
                    <a:lstStyle/>
                    <a:p>
                      <a:pPr algn="l"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Bến</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thủy</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nội</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địa</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Bến</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4053257171"/>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Khu neo đậu ngoài cảng</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Trụ</a:t>
                      </a:r>
                      <a:r>
                        <a:rPr lang="en-US" sz="1800" u="none" strike="noStrike" dirty="0">
                          <a:effectLst/>
                          <a:latin typeface="Times New Roman" panose="02020603050405020304" pitchFamily="18" charset="0"/>
                          <a:cs typeface="Times New Roman" panose="02020603050405020304" pitchFamily="18" charset="0"/>
                        </a:rPr>
                        <a:t>/</a:t>
                      </a:r>
                      <a:r>
                        <a:rPr lang="en-US" sz="1800" u="none" strike="noStrike" dirty="0" err="1">
                          <a:effectLst/>
                          <a:latin typeface="Times New Roman" panose="02020603050405020304" pitchFamily="18" charset="0"/>
                          <a:cs typeface="Times New Roman" panose="02020603050405020304" pitchFamily="18" charset="0"/>
                        </a:rPr>
                        <a:t>Phao</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128975828"/>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Kè</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Kè</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x-none" sz="1800" u="none" strike="noStrike" dirty="0">
                          <a:effectLst/>
                          <a:latin typeface="Times New Roman" panose="02020603050405020304" pitchFamily="18" charset="0"/>
                          <a:cs typeface="Times New Roman" panose="02020603050405020304" pitchFamily="18" charset="0"/>
                        </a:rPr>
                        <a:t>-</a:t>
                      </a:r>
                      <a:endParaRPr lang="x-none"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926629412"/>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Đập giao thông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Đập</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x-none" sz="1800" u="none" strike="noStrike" dirty="0">
                          <a:effectLst/>
                          <a:latin typeface="Times New Roman" panose="02020603050405020304" pitchFamily="18" charset="0"/>
                          <a:cs typeface="Times New Roman" panose="02020603050405020304" pitchFamily="18" charset="0"/>
                        </a:rPr>
                        <a:t>-</a:t>
                      </a:r>
                      <a:endParaRPr lang="x-none"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0605305"/>
                  </a:ext>
                </a:extLst>
              </a:tr>
              <a:tr h="190500">
                <a:tc>
                  <a:txBody>
                    <a:bodyPr/>
                    <a:lstStyle/>
                    <a:p>
                      <a:pPr algn="l" fontAlgn="ctr">
                        <a:lnSpc>
                          <a:spcPct val="120000"/>
                        </a:lnSpc>
                      </a:pPr>
                      <a:r>
                        <a:rPr lang="vi-VN" sz="1800" u="none" strike="noStrike">
                          <a:effectLst/>
                          <a:latin typeface="Times New Roman" panose="02020603050405020304" pitchFamily="18" charset="0"/>
                          <a:cs typeface="Times New Roman" panose="02020603050405020304" pitchFamily="18" charset="0"/>
                        </a:rPr>
                        <a:t>Báo hiệu đường thủy nội địa</a:t>
                      </a:r>
                      <a:endParaRPr lang="vi-VN"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a:t>
                      </a:r>
                      <a:r>
                        <a:rPr lang="en-US" sz="1800" u="none" strike="noStrike" dirty="0" err="1">
                          <a:effectLst/>
                          <a:latin typeface="Times New Roman" panose="02020603050405020304" pitchFamily="18" charset="0"/>
                          <a:cs typeface="Times New Roman" panose="02020603050405020304" pitchFamily="18" charset="0"/>
                        </a:rPr>
                        <a:t>bộ</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x-none" sz="1800" u="none" strike="noStrike" dirty="0">
                          <a:effectLst/>
                          <a:latin typeface="Times New Roman" panose="02020603050405020304" pitchFamily="18" charset="0"/>
                          <a:cs typeface="Times New Roman" panose="02020603050405020304" pitchFamily="18" charset="0"/>
                        </a:rPr>
                        <a:t>-</a:t>
                      </a:r>
                      <a:endParaRPr lang="x-none"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036402663"/>
                  </a:ext>
                </a:extLst>
              </a:tr>
              <a:tr h="190500">
                <a:tc>
                  <a:txBody>
                    <a:bodyPr/>
                    <a:lstStyle/>
                    <a:p>
                      <a:pPr algn="l" fontAlgn="ctr">
                        <a:lnSpc>
                          <a:spcPct val="120000"/>
                        </a:lnSpc>
                      </a:pPr>
                      <a:r>
                        <a:rPr lang="vi-VN" sz="1800" u="none" strike="noStrike">
                          <a:effectLst/>
                          <a:latin typeface="Times New Roman" panose="02020603050405020304" pitchFamily="18" charset="0"/>
                          <a:cs typeface="Times New Roman" panose="02020603050405020304" pitchFamily="18" charset="0"/>
                        </a:rPr>
                        <a:t>Nhà trạm quản lý đường thủy nội địa</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Trạm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985499484"/>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Trạm AIS và hệ thống quản lý, giám sát, truyền dữ liệu kèm theo</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Trạm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x-none" sz="1800" u="none" strike="noStrike" dirty="0">
                          <a:effectLst/>
                          <a:latin typeface="Times New Roman" panose="02020603050405020304" pitchFamily="18" charset="0"/>
                          <a:cs typeface="Times New Roman" panose="02020603050405020304" pitchFamily="18" charset="0"/>
                        </a:rPr>
                        <a:t>-</a:t>
                      </a:r>
                      <a:endParaRPr lang="x-none"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621070984"/>
                  </a:ext>
                </a:extLst>
              </a:tr>
              <a:tr h="190500">
                <a:tc>
                  <a:txBody>
                    <a:bodyPr/>
                    <a:lstStyle/>
                    <a:p>
                      <a:pPr algn="l" fontAlgn="ctr">
                        <a:lnSpc>
                          <a:spcPct val="120000"/>
                        </a:lnSpc>
                      </a:pPr>
                      <a:r>
                        <a:rPr lang="vi-VN" sz="1800" u="none" strike="noStrike">
                          <a:effectLst/>
                          <a:latin typeface="Times New Roman" panose="02020603050405020304" pitchFamily="18" charset="0"/>
                          <a:cs typeface="Times New Roman" panose="02020603050405020304" pitchFamily="18" charset="0"/>
                        </a:rPr>
                        <a:t>Trạm thủy chí hoặc trạm đọc mức nước tự động</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Trạm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x-none" sz="1800" u="none" strike="noStrike" dirty="0">
                          <a:effectLst/>
                          <a:latin typeface="Times New Roman" panose="02020603050405020304" pitchFamily="18" charset="0"/>
                          <a:cs typeface="Times New Roman" panose="02020603050405020304" pitchFamily="18" charset="0"/>
                        </a:rPr>
                        <a:t>-</a:t>
                      </a:r>
                      <a:endParaRPr lang="x-none"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632939496"/>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Công trình khác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Cái/chiếc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492607587"/>
                  </a:ext>
                </a:extLst>
              </a:tr>
              <a:tr h="190500">
                <a:tc>
                  <a:txBody>
                    <a:bodyPr/>
                    <a:lstStyle/>
                    <a:p>
                      <a:pPr algn="l" fontAlgn="ctr">
                        <a:lnSpc>
                          <a:spcPct val="120000"/>
                        </a:lnSpc>
                      </a:pPr>
                      <a:r>
                        <a:rPr lang="en-US" sz="1800" u="none" strike="noStrike">
                          <a:effectLst/>
                          <a:latin typeface="Times New Roman" panose="02020603050405020304" pitchFamily="18" charset="0"/>
                          <a:cs typeface="Times New Roman" panose="02020603050405020304" pitchFamily="18" charset="0"/>
                        </a:rPr>
                        <a:t>Trang thiết bị phụ trợ khác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Cái/chiếc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x-none" sz="1800" u="none" strike="noStrike" dirty="0">
                          <a:effectLst/>
                          <a:latin typeface="Times New Roman" panose="02020603050405020304" pitchFamily="18" charset="0"/>
                          <a:cs typeface="Times New Roman" panose="02020603050405020304" pitchFamily="18" charset="0"/>
                        </a:rPr>
                        <a:t>-</a:t>
                      </a:r>
                      <a:endParaRPr lang="x-none"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878210764"/>
                  </a:ext>
                </a:extLst>
              </a:tr>
              <a:tr h="190500">
                <a:tc>
                  <a:txBody>
                    <a:bodyPr/>
                    <a:lstStyle/>
                    <a:p>
                      <a:pPr algn="l" fontAlgn="ctr">
                        <a:lnSpc>
                          <a:spcPct val="120000"/>
                        </a:lnSpc>
                      </a:pPr>
                      <a:r>
                        <a:rPr lang="vi-VN" sz="1800" u="none" strike="noStrike">
                          <a:effectLst/>
                          <a:latin typeface="Times New Roman" panose="02020603050405020304" pitchFamily="18" charset="0"/>
                          <a:cs typeface="Times New Roman" panose="02020603050405020304" pitchFamily="18" charset="0"/>
                        </a:rPr>
                        <a:t>Các tài sản kết cấu hạ tầng đường thủy nội địa khác</a:t>
                      </a:r>
                      <a:endParaRPr lang="vi-VN"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en-US" sz="1800" u="none" strike="noStrike">
                          <a:effectLst/>
                          <a:latin typeface="Times New Roman" panose="02020603050405020304" pitchFamily="18" charset="0"/>
                          <a:cs typeface="Times New Roman" panose="02020603050405020304" pitchFamily="18" charset="0"/>
                        </a:rPr>
                        <a:t>Cái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20000"/>
                        </a:lnSpc>
                      </a:pPr>
                      <a:r>
                        <a:rPr lang="x-none" sz="1800" u="none" strike="noStrike" dirty="0">
                          <a:effectLst/>
                          <a:latin typeface="Times New Roman" panose="02020603050405020304" pitchFamily="18" charset="0"/>
                          <a:cs typeface="Times New Roman" panose="02020603050405020304" pitchFamily="18" charset="0"/>
                        </a:rPr>
                        <a:t>-</a:t>
                      </a:r>
                      <a:endParaRPr lang="x-none"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625283667"/>
                  </a:ext>
                </a:extLst>
              </a:tr>
            </a:tbl>
          </a:graphicData>
        </a:graphic>
      </p:graphicFrame>
    </p:spTree>
    <p:extLst>
      <p:ext uri="{BB962C8B-B14F-4D97-AF65-F5344CB8AC3E}">
        <p14:creationId xmlns:p14="http://schemas.microsoft.com/office/powerpoint/2010/main" val="1492281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D3D52CA-D193-5352-5073-D22DD5D5ED05}"/>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66E804B3-F9F7-B2CF-FE31-70B33CE20B44}"/>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86B77CD9-95BF-9702-FC54-0A9B7301797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AE2CCD31-1155-08AF-945E-110E12C7D83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9D15E25F-5C2D-849A-C11B-C010776374D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031A4BAA-061F-6F80-60BB-FB2DADA9B8C0}"/>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A56B03C0-2D15-FB17-027C-6D4D634017B0}"/>
              </a:ext>
            </a:extLst>
          </p:cNvPr>
          <p:cNvCxnSpPr>
            <a:cxnSpLocks/>
          </p:cNvCxnSpPr>
          <p:nvPr/>
        </p:nvCxnSpPr>
        <p:spPr>
          <a:xfrm>
            <a:off x="8389202" y="512799"/>
            <a:ext cx="380279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组合 6">
            <a:extLst>
              <a:ext uri="{FF2B5EF4-FFF2-40B4-BE49-F238E27FC236}">
                <a16:creationId xmlns:a16="http://schemas.microsoft.com/office/drawing/2014/main" xmlns="" id="{39F4D097-0723-0F54-67C8-286A1057C14B}"/>
              </a:ext>
            </a:extLst>
          </p:cNvPr>
          <p:cNvGrpSpPr>
            <a:grpSpLocks/>
          </p:cNvGrpSpPr>
          <p:nvPr/>
        </p:nvGrpSpPr>
        <p:grpSpPr bwMode="auto">
          <a:xfrm>
            <a:off x="444994" y="1341743"/>
            <a:ext cx="500648" cy="500647"/>
            <a:chOff x="6381750" y="1592263"/>
            <a:chExt cx="798512" cy="798512"/>
          </a:xfrm>
        </p:grpSpPr>
        <p:sp>
          <p:nvSpPr>
            <p:cNvPr id="3" name="椭圆 30">
              <a:extLst>
                <a:ext uri="{FF2B5EF4-FFF2-40B4-BE49-F238E27FC236}">
                  <a16:creationId xmlns:a16="http://schemas.microsoft.com/office/drawing/2014/main" xmlns="" id="{64767D88-41B9-0BE6-97CF-F49F6DD3A7BC}"/>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0" name="组合 10">
              <a:extLst>
                <a:ext uri="{FF2B5EF4-FFF2-40B4-BE49-F238E27FC236}">
                  <a16:creationId xmlns:a16="http://schemas.microsoft.com/office/drawing/2014/main" xmlns="" id="{33FEAFC0-7A39-B191-7154-F396455BFD2E}"/>
                </a:ext>
              </a:extLst>
            </p:cNvPr>
            <p:cNvGrpSpPr>
              <a:grpSpLocks/>
            </p:cNvGrpSpPr>
            <p:nvPr/>
          </p:nvGrpSpPr>
          <p:grpSpPr bwMode="auto">
            <a:xfrm>
              <a:off x="6558359" y="1829623"/>
              <a:ext cx="445294" cy="374279"/>
              <a:chOff x="8477250" y="2749366"/>
              <a:chExt cx="1047750" cy="880656"/>
            </a:xfrm>
          </p:grpSpPr>
          <p:cxnSp>
            <p:nvCxnSpPr>
              <p:cNvPr id="11" name="直接连接符 32">
                <a:extLst>
                  <a:ext uri="{FF2B5EF4-FFF2-40B4-BE49-F238E27FC236}">
                    <a16:creationId xmlns:a16="http://schemas.microsoft.com/office/drawing/2014/main" xmlns="" id="{780AE4B5-1D9F-0DD2-9344-2F99FE73758E}"/>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xmlns="" id="{45EB214B-ACE1-19DD-40A2-BBD5E45D8AA6}"/>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xmlns="" id="{5238FF37-52DA-2892-308E-36C6AFC5517E}"/>
              </a:ext>
            </a:extLst>
          </p:cNvPr>
          <p:cNvSpPr txBox="1"/>
          <p:nvPr/>
        </p:nvSpPr>
        <p:spPr>
          <a:xfrm>
            <a:off x="1056124" y="1039158"/>
            <a:ext cx="10800079" cy="4478149"/>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r>
              <a:rPr lang="vi-VN" altLang="zh-CN" dirty="0">
                <a:solidFill>
                  <a:schemeClr val="tx1">
                    <a:lumMod val="75000"/>
                    <a:lumOff val="25000"/>
                  </a:schemeClr>
                </a:solidFill>
                <a:latin typeface="Montserrat" pitchFamily="2" charset="0"/>
                <a:sym typeface="Montserrat" pitchFamily="2" charset="0"/>
              </a:rPr>
              <a:t>+ Đối tượng thực hiện kiểm kê: Theo Nghị định số 45/2018/NĐ-CP, đối tượng được giao quản lý TS KCHT đường thuỷ nội địa </a:t>
            </a:r>
            <a:r>
              <a:rPr lang="vi-VN" dirty="0">
                <a:solidFill>
                  <a:schemeClr val="tx1">
                    <a:lumMod val="75000"/>
                    <a:lumOff val="25000"/>
                  </a:schemeClr>
                </a:solidFill>
                <a:latin typeface="Montserrat" pitchFamily="2" charset="0"/>
              </a:rPr>
              <a:t>ở địa phương là cơ quan giúp UBND cấp tỉnh thực hiện chức năng quản lý nhà nước chuyên ngành về giao thông đường thủy nội địa</a:t>
            </a:r>
            <a:r>
              <a:rPr lang="vi-VN" altLang="zh-CN" dirty="0">
                <a:solidFill>
                  <a:schemeClr val="tx1">
                    <a:lumMod val="75000"/>
                    <a:lumOff val="25000"/>
                  </a:schemeClr>
                </a:solidFill>
                <a:latin typeface="Montserrat" pitchFamily="2" charset="0"/>
                <a:sym typeface="Montserrat" pitchFamily="2" charset="0"/>
              </a:rPr>
              <a:t>. Trường hợp phân cấp, ủy quyền, giao nhiệm vụ kế toán cho các đơn vị cấp dưới thì đơn vị được phân cấp, ủy quyền, giao nhiệm vụ kế toán là đối tượng thực hiện kiểm kê.</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Thực hiện kiểm kê đối với tài sản thuộc phạm vi quản lý/tạm quản lý của đơn vị.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3246074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6B9910-35F4-F51E-AFAF-02966D372DA2}"/>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BC019ADC-0DDF-CCB6-4FF1-FAEBF54E62C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319858FC-5A3B-645B-5B6C-9C0E4FFC6946}"/>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CCDA6747-7F5A-71E1-3ACE-4B45EDA231A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18F223F4-5EA6-4F01-850C-6B8233466E48}"/>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38B66A18-172A-D109-B619-DBE78D9FB373}"/>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0A9063F8-1DCD-08DC-E408-FA8F58ECA440}"/>
              </a:ext>
            </a:extLst>
          </p:cNvPr>
          <p:cNvCxnSpPr>
            <a:cxnSpLocks/>
          </p:cNvCxnSpPr>
          <p:nvPr/>
        </p:nvCxnSpPr>
        <p:spPr>
          <a:xfrm>
            <a:off x="6096000" y="512799"/>
            <a:ext cx="609600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6A5C411A-1E2A-532E-37D5-E592C8ED05D7}"/>
              </a:ext>
            </a:extLst>
          </p:cNvPr>
          <p:cNvSpPr txBox="1"/>
          <p:nvPr/>
        </p:nvSpPr>
        <p:spPr>
          <a:xfrm>
            <a:off x="301203" y="5216139"/>
            <a:ext cx="11647990" cy="1631216"/>
          </a:xfrm>
          <a:prstGeom prst="rect">
            <a:avLst/>
          </a:prstGeom>
          <a:solidFill>
            <a:schemeClr val="accent2">
              <a:lumMod val="60000"/>
              <a:lumOff val="40000"/>
            </a:schemeClr>
          </a:solidFill>
        </p:spPr>
        <p:txBody>
          <a:bodyPr wrap="square">
            <a:spAutoFit/>
          </a:bodyPr>
          <a:lstStyle/>
          <a:p>
            <a:r>
              <a:rPr lang="vi-VN" sz="2000" dirty="0">
                <a:latin typeface="Times New Roman" panose="02020603050405020304" pitchFamily="18" charset="0"/>
                <a:cs typeface="Times New Roman" panose="02020603050405020304" pitchFamily="18" charset="0"/>
              </a:rPr>
              <a:t>- Đập gồm Đập dâng nước (không bao gồm đập tạo hồ chứa) và các công trình phụ trợ gắn liền với đập.</a:t>
            </a:r>
          </a:p>
          <a:p>
            <a:r>
              <a:rPr lang="vi-VN" sz="2000" dirty="0">
                <a:latin typeface="Times New Roman" panose="02020603050405020304" pitchFamily="18" charset="0"/>
                <a:cs typeface="Times New Roman" panose="02020603050405020304" pitchFamily="18" charset="0"/>
              </a:rPr>
              <a:t>- Cống không bao gồm cống của đập, cống của hồ chứa nước, cống dưới kênh, dưới đê.</a:t>
            </a:r>
          </a:p>
          <a:p>
            <a:r>
              <a:rPr lang="x-none" sz="2000" dirty="0">
                <a:latin typeface="Times New Roman" panose="02020603050405020304" pitchFamily="18" charset="0"/>
                <a:cs typeface="Times New Roman" panose="02020603050405020304" pitchFamily="18" charset="0"/>
              </a:rPr>
              <a:t>- Đường quản lý: </a:t>
            </a:r>
            <a:r>
              <a:rPr lang="vi-VN" sz="2000" dirty="0">
                <a:latin typeface="Times New Roman" panose="02020603050405020304" pitchFamily="18" charset="0"/>
                <a:cs typeface="Times New Roman" panose="02020603050405020304" pitchFamily="18" charset="0"/>
              </a:rPr>
              <a:t>Chỉ kiểm kê đối với tài sản là đường nội bộ trong công trình.</a:t>
            </a:r>
            <a:endParaRPr lang="x-none" sz="2000" dirty="0">
              <a:latin typeface="Times New Roman" panose="02020603050405020304" pitchFamily="18" charset="0"/>
              <a:cs typeface="Times New Roman" panose="02020603050405020304" pitchFamily="18" charset="0"/>
            </a:endParaRPr>
          </a:p>
          <a:p>
            <a:r>
              <a:rPr lang="x-none" sz="2000" dirty="0">
                <a:latin typeface="Times New Roman" panose="02020603050405020304" pitchFamily="18" charset="0"/>
                <a:cs typeface="Times New Roman" panose="02020603050405020304" pitchFamily="18" charset="0"/>
              </a:rPr>
              <a:t>- Không thực hiện kiểm kê đối với tài sản kết cấu hạ tầng thủy lợi là công trình thủy lợi nội đồng, công trình thủy lợi nhỏ theo quy định của pháp luật về thủy lợi. </a:t>
            </a:r>
          </a:p>
        </p:txBody>
      </p:sp>
      <p:graphicFrame>
        <p:nvGraphicFramePr>
          <p:cNvPr id="11" name="Table 10">
            <a:extLst>
              <a:ext uri="{FF2B5EF4-FFF2-40B4-BE49-F238E27FC236}">
                <a16:creationId xmlns:a16="http://schemas.microsoft.com/office/drawing/2014/main" xmlns="" id="{5B7747EA-7C17-C4C0-3542-F61F3D9ED8EE}"/>
              </a:ext>
            </a:extLst>
          </p:cNvPr>
          <p:cNvGraphicFramePr>
            <a:graphicFrameLocks noGrp="1"/>
          </p:cNvGraphicFramePr>
          <p:nvPr>
            <p:extLst>
              <p:ext uri="{D42A27DB-BD31-4B8C-83A1-F6EECF244321}">
                <p14:modId xmlns:p14="http://schemas.microsoft.com/office/powerpoint/2010/main" val="2132365591"/>
              </p:ext>
            </p:extLst>
          </p:nvPr>
        </p:nvGraphicFramePr>
        <p:xfrm>
          <a:off x="1016000" y="832364"/>
          <a:ext cx="10160000" cy="4248150"/>
        </p:xfrm>
        <a:graphic>
          <a:graphicData uri="http://schemas.openxmlformats.org/drawingml/2006/table">
            <a:tbl>
              <a:tblPr>
                <a:tableStyleId>{5C22544A-7EE6-4342-B048-85BDC9FD1C3A}</a:tableStyleId>
              </a:tblPr>
              <a:tblGrid>
                <a:gridCol w="5092692">
                  <a:extLst>
                    <a:ext uri="{9D8B030D-6E8A-4147-A177-3AD203B41FA5}">
                      <a16:colId xmlns:a16="http://schemas.microsoft.com/office/drawing/2014/main" xmlns="" val="3615934189"/>
                    </a:ext>
                  </a:extLst>
                </a:gridCol>
                <a:gridCol w="2563798">
                  <a:extLst>
                    <a:ext uri="{9D8B030D-6E8A-4147-A177-3AD203B41FA5}">
                      <a16:colId xmlns:a16="http://schemas.microsoft.com/office/drawing/2014/main" xmlns="" val="588858481"/>
                    </a:ext>
                  </a:extLst>
                </a:gridCol>
                <a:gridCol w="2503510">
                  <a:extLst>
                    <a:ext uri="{9D8B030D-6E8A-4147-A177-3AD203B41FA5}">
                      <a16:colId xmlns:a16="http://schemas.microsoft.com/office/drawing/2014/main" xmlns="" val="3114386682"/>
                    </a:ext>
                  </a:extLst>
                </a:gridCol>
              </a:tblGrid>
              <a:tr h="215900">
                <a:tc>
                  <a:txBody>
                    <a:bodyPr/>
                    <a:lstStyle/>
                    <a:p>
                      <a:pPr algn="ctr" fontAlgn="ctr">
                        <a:lnSpc>
                          <a:spcPct val="100000"/>
                        </a:lnSpc>
                      </a:pP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38742721"/>
                  </a:ext>
                </a:extLst>
              </a:tr>
              <a:tr h="228600">
                <a:tc>
                  <a:txBody>
                    <a:bodyPr/>
                    <a:lstStyle/>
                    <a:p>
                      <a:pPr algn="l" fontAlgn="ctr">
                        <a:lnSpc>
                          <a:spcPct val="100000"/>
                        </a:lnSpc>
                      </a:pPr>
                      <a:r>
                        <a:rPr lang="en-US" sz="1800" u="none" strike="noStrike" dirty="0" err="1">
                          <a:effectLst/>
                          <a:latin typeface="Times New Roman" panose="02020603050405020304" pitchFamily="18" charset="0"/>
                          <a:cs typeface="Times New Roman" panose="02020603050405020304" pitchFamily="18" charset="0"/>
                        </a:rPr>
                        <a:t>Đập</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70197406"/>
                  </a:ext>
                </a:extLst>
              </a:tr>
              <a:tr h="228600">
                <a:tc>
                  <a:txBody>
                    <a:bodyPr/>
                    <a:lstStyle/>
                    <a:p>
                      <a:pPr algn="l" fontAlgn="ctr">
                        <a:lnSpc>
                          <a:spcPct val="100000"/>
                        </a:lnSpc>
                      </a:pPr>
                      <a:r>
                        <a:rPr lang="vi-VN" sz="1800" u="none" strike="noStrike" dirty="0">
                          <a:effectLst/>
                          <a:latin typeface="Times New Roman" panose="02020603050405020304" pitchFamily="18" charset="0"/>
                          <a:cs typeface="Times New Roman" panose="02020603050405020304" pitchFamily="18" charset="0"/>
                        </a:rPr>
                        <a:t>Hồ chứa nước </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m3</a:t>
                      </a:r>
                      <a:endParaRPr lang="en-US" sz="1800" b="0" i="1"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947214904"/>
                  </a:ext>
                </a:extLst>
              </a:tr>
              <a:tr h="228600">
                <a:tc>
                  <a:txBody>
                    <a:bodyPr/>
                    <a:lstStyle/>
                    <a:p>
                      <a:pPr algn="l" fontAlgn="ctr">
                        <a:lnSpc>
                          <a:spcPct val="100000"/>
                        </a:lnSpc>
                      </a:pPr>
                      <a:r>
                        <a:rPr lang="en-US" sz="1800" u="none" strike="noStrike" dirty="0" err="1">
                          <a:effectLst/>
                          <a:latin typeface="Times New Roman" panose="02020603050405020304" pitchFamily="18" charset="0"/>
                          <a:cs typeface="Times New Roman" panose="02020603050405020304" pitchFamily="18" charset="0"/>
                        </a:rPr>
                        <a:t>Cống</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023874513"/>
                  </a:ext>
                </a:extLst>
              </a:tr>
              <a:tr h="228600">
                <a:tc>
                  <a:txBody>
                    <a:bodyPr/>
                    <a:lstStyle/>
                    <a:p>
                      <a:pPr algn="l" fontAlgn="ctr">
                        <a:lnSpc>
                          <a:spcPct val="100000"/>
                        </a:lnSpc>
                      </a:pPr>
                      <a:r>
                        <a:rPr lang="vi-VN" sz="1800" u="none" strike="noStrike" dirty="0">
                          <a:effectLst/>
                          <a:latin typeface="Times New Roman" panose="02020603050405020304" pitchFamily="18" charset="0"/>
                          <a:cs typeface="Times New Roman" panose="02020603050405020304" pitchFamily="18" charset="0"/>
                        </a:rPr>
                        <a:t>Trạm bơm</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Trạm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m3/h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429641989"/>
                  </a:ext>
                </a:extLst>
              </a:tr>
              <a:tr h="228600">
                <a:tc>
                  <a:txBody>
                    <a:bodyPr/>
                    <a:lstStyle/>
                    <a:p>
                      <a:pPr algn="l" fontAlgn="ctr">
                        <a:lnSpc>
                          <a:spcPct val="100000"/>
                        </a:lnSpc>
                      </a:pPr>
                      <a:r>
                        <a:rPr lang="vi-VN" sz="1800" u="none" strike="noStrike" dirty="0">
                          <a:effectLst/>
                          <a:latin typeface="Times New Roman" panose="02020603050405020304" pitchFamily="18" charset="0"/>
                          <a:cs typeface="Times New Roman" panose="02020603050405020304" pitchFamily="18" charset="0"/>
                        </a:rPr>
                        <a:t>Hệ thống dẫn, chuyển nước </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Tuyến</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4162373681"/>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Nhà, trạm quản lý</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Nhà, trạm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679900792"/>
                  </a:ext>
                </a:extLst>
              </a:tr>
              <a:tr h="228600">
                <a:tc>
                  <a:txBody>
                    <a:bodyPr/>
                    <a:lstStyle/>
                    <a:p>
                      <a:pPr algn="l" fontAlgn="ctr">
                        <a:lnSpc>
                          <a:spcPct val="100000"/>
                        </a:lnSpc>
                      </a:pPr>
                      <a:r>
                        <a:rPr lang="vi-VN" sz="1800" u="none" strike="noStrike">
                          <a:effectLst/>
                          <a:latin typeface="Times New Roman" panose="02020603050405020304" pitchFamily="18" charset="0"/>
                          <a:cs typeface="Times New Roman" panose="02020603050405020304" pitchFamily="18" charset="0"/>
                        </a:rPr>
                        <a:t>Đường quản lý</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Đoạn</a:t>
                      </a: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tuyến</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195066578"/>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Thiết bị quan trắc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483329863"/>
                  </a:ext>
                </a:extLst>
              </a:tr>
              <a:tr h="228600">
                <a:tc>
                  <a:txBody>
                    <a:bodyPr/>
                    <a:lstStyle/>
                    <a:p>
                      <a:pPr algn="l" fontAlgn="ctr">
                        <a:lnSpc>
                          <a:spcPct val="100000"/>
                        </a:lnSpc>
                      </a:pPr>
                      <a:r>
                        <a:rPr lang="vi-VN" sz="1800" u="none" strike="noStrike">
                          <a:effectLst/>
                          <a:latin typeface="Times New Roman" panose="02020603050405020304" pitchFamily="18" charset="0"/>
                          <a:cs typeface="Times New Roman" panose="02020603050405020304" pitchFamily="18" charset="0"/>
                        </a:rPr>
                        <a:t>Kho, bãi vật tư</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233054221"/>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Cột mốc chỉ giới, biển báo</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520228610"/>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Kè</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 Cái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m</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112371215"/>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Bờ bao thủy lợi</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km</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673495904"/>
                  </a:ext>
                </a:extLst>
              </a:tr>
              <a:tr h="2286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Tài sản khác</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a:effectLst/>
                          <a:latin typeface="Times New Roman" panose="02020603050405020304" pitchFamily="18" charset="0"/>
                          <a:cs typeface="Times New Roman" panose="02020603050405020304" pitchFamily="18" charset="0"/>
                        </a:rPr>
                        <a:t> </a:t>
                      </a:r>
                      <a:r>
                        <a:rPr lang="en-US" sz="1800" u="none" strike="noStrike" dirty="0" err="1">
                          <a:effectLst/>
                          <a:latin typeface="Times New Roman" panose="02020603050405020304" pitchFamily="18" charset="0"/>
                          <a:cs typeface="Times New Roman" panose="02020603050405020304" pitchFamily="18" charset="0"/>
                        </a:rPr>
                        <a:t>Cái</a:t>
                      </a:r>
                      <a:r>
                        <a:rPr lang="en-US" sz="1800" u="none" strike="noStrike" dirty="0">
                          <a:effectLst/>
                          <a:latin typeface="Times New Roman" panose="02020603050405020304" pitchFamily="18" charset="0"/>
                          <a:cs typeface="Times New Roman" panose="02020603050405020304" pitchFamily="18" charset="0"/>
                        </a:rPr>
                        <a:t> </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dirty="0">
                          <a:effectLst/>
                          <a:latin typeface="Times New Roman" panose="02020603050405020304" pitchFamily="18" charset="0"/>
                          <a:cs typeface="Times New Roman" panose="02020603050405020304" pitchFamily="18" charset="0"/>
                        </a:rPr>
                        <a:t>-</a:t>
                      </a:r>
                      <a:endParaRPr lang="x-none"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607938301"/>
                  </a:ext>
                </a:extLst>
              </a:tr>
            </a:tbl>
          </a:graphicData>
        </a:graphic>
      </p:graphicFrame>
    </p:spTree>
    <p:extLst>
      <p:ext uri="{BB962C8B-B14F-4D97-AF65-F5344CB8AC3E}">
        <p14:creationId xmlns:p14="http://schemas.microsoft.com/office/powerpoint/2010/main" val="419641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流程图: 接点 16">
            <a:extLst>
              <a:ext uri="{FF2B5EF4-FFF2-40B4-BE49-F238E27FC236}">
                <a16:creationId xmlns:a16="http://schemas.microsoft.com/office/drawing/2014/main" xmlns="" id="{1159CEC8-1BC7-F857-309E-CD15794B8FAE}"/>
              </a:ext>
            </a:extLst>
          </p:cNvPr>
          <p:cNvSpPr/>
          <p:nvPr/>
        </p:nvSpPr>
        <p:spPr>
          <a:xfrm>
            <a:off x="519408" y="1500504"/>
            <a:ext cx="3609675" cy="3646786"/>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xmlns="" id="{F0900AF4-AA6C-1D7B-EEC3-568F314985A2}"/>
              </a:ext>
            </a:extLst>
          </p:cNvPr>
          <p:cNvGrpSpPr/>
          <p:nvPr/>
        </p:nvGrpSpPr>
        <p:grpSpPr>
          <a:xfrm>
            <a:off x="0" y="89882"/>
            <a:ext cx="951105" cy="701555"/>
            <a:chOff x="-2094197" y="-256107"/>
            <a:chExt cx="5652578" cy="4169458"/>
          </a:xfrm>
          <a:solidFill>
            <a:schemeClr val="accent2"/>
          </a:solidFill>
        </p:grpSpPr>
        <p:sp>
          <p:nvSpPr>
            <p:cNvPr id="4" name="矩形: 圆角 3">
              <a:extLst>
                <a:ext uri="{FF2B5EF4-FFF2-40B4-BE49-F238E27FC236}">
                  <a16:creationId xmlns:a16="http://schemas.microsoft.com/office/drawing/2014/main" xmlns="" id="{AA119F12-DFFF-B2B4-3930-3DEF6CFB4BB5}"/>
                </a:ext>
              </a:extLst>
            </p:cNvPr>
            <p:cNvSpPr/>
            <p:nvPr/>
          </p:nvSpPr>
          <p:spPr>
            <a:xfrm rot="19500973">
              <a:off x="-869331" y="-256107"/>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CE1D4C27-9A20-97FD-61B5-6BD2A03DC5EA}"/>
                </a:ext>
              </a:extLst>
            </p:cNvPr>
            <p:cNvSpPr/>
            <p:nvPr/>
          </p:nvSpPr>
          <p:spPr>
            <a:xfrm rot="19500973">
              <a:off x="-2094197" y="2631253"/>
              <a:ext cx="4427712" cy="128209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0F342764-95FE-24D7-09AA-1F85FFEC6B4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23427A21-C33F-2023-9321-3C463825BC69}"/>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MỤC TIÊU</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2B17B793-7436-C8D7-4C04-FAA70FC8A054}"/>
              </a:ext>
            </a:extLst>
          </p:cNvPr>
          <p:cNvCxnSpPr>
            <a:cxnSpLocks/>
          </p:cNvCxnSpPr>
          <p:nvPr/>
        </p:nvCxnSpPr>
        <p:spPr>
          <a:xfrm>
            <a:off x="3193366" y="512797"/>
            <a:ext cx="8998634"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图表 10">
            <a:extLst>
              <a:ext uri="{FF2B5EF4-FFF2-40B4-BE49-F238E27FC236}">
                <a16:creationId xmlns:a16="http://schemas.microsoft.com/office/drawing/2014/main" xmlns="" id="{933A6FDC-D689-4641-B7A3-B7436E4708CB}"/>
              </a:ext>
            </a:extLst>
          </p:cNvPr>
          <p:cNvGraphicFramePr/>
          <p:nvPr>
            <p:extLst>
              <p:ext uri="{D42A27DB-BD31-4B8C-83A1-F6EECF244321}">
                <p14:modId xmlns:p14="http://schemas.microsoft.com/office/powerpoint/2010/main" val="2590138989"/>
              </p:ext>
            </p:extLst>
          </p:nvPr>
        </p:nvGraphicFramePr>
        <p:xfrm>
          <a:off x="254874" y="1629095"/>
          <a:ext cx="4148586" cy="3391825"/>
        </p:xfrm>
        <a:graphic>
          <a:graphicData uri="http://schemas.openxmlformats.org/drawingml/2006/chart">
            <c:chart xmlns:c="http://schemas.openxmlformats.org/drawingml/2006/chart" xmlns:r="http://schemas.openxmlformats.org/officeDocument/2006/relationships" r:id="rId2"/>
          </a:graphicData>
        </a:graphic>
      </p:graphicFrame>
      <p:grpSp>
        <p:nvGrpSpPr>
          <p:cNvPr id="18" name="组合 17">
            <a:extLst>
              <a:ext uri="{FF2B5EF4-FFF2-40B4-BE49-F238E27FC236}">
                <a16:creationId xmlns:a16="http://schemas.microsoft.com/office/drawing/2014/main" xmlns="" id="{CB52B126-A90E-979F-13A0-E5B1B6320979}"/>
              </a:ext>
            </a:extLst>
          </p:cNvPr>
          <p:cNvGrpSpPr/>
          <p:nvPr/>
        </p:nvGrpSpPr>
        <p:grpSpPr>
          <a:xfrm>
            <a:off x="4444714" y="1152666"/>
            <a:ext cx="7227878" cy="2893099"/>
            <a:chOff x="5659158" y="1967062"/>
            <a:chExt cx="7227878" cy="2893099"/>
          </a:xfrm>
        </p:grpSpPr>
        <p:sp>
          <p:nvSpPr>
            <p:cNvPr id="14" name="文本框 13">
              <a:extLst>
                <a:ext uri="{FF2B5EF4-FFF2-40B4-BE49-F238E27FC236}">
                  <a16:creationId xmlns:a16="http://schemas.microsoft.com/office/drawing/2014/main" xmlns="" id="{69C9B795-9147-2423-AA79-AB754B839631}"/>
                </a:ext>
              </a:extLst>
            </p:cNvPr>
            <p:cNvSpPr txBox="1"/>
            <p:nvPr/>
          </p:nvSpPr>
          <p:spPr>
            <a:xfrm>
              <a:off x="5877356" y="1967062"/>
              <a:ext cx="5166881" cy="584775"/>
            </a:xfrm>
            <a:prstGeom prst="rect">
              <a:avLst/>
            </a:prstGeom>
            <a:noFill/>
          </p:spPr>
          <p:txBody>
            <a:bodyPr wrap="square" rtlCol="0">
              <a:spAutoFit/>
            </a:bodyPr>
            <a:lstStyle/>
            <a:p>
              <a:r>
                <a:rPr lang="en-US" altLang="zh-CN" sz="3200" b="1" dirty="0">
                  <a:solidFill>
                    <a:schemeClr val="tx1">
                      <a:lumMod val="85000"/>
                      <a:lumOff val="15000"/>
                    </a:schemeClr>
                  </a:solidFill>
                  <a:latin typeface="Montserrat" pitchFamily="2" charset="0"/>
                  <a:ea typeface="微软雅黑" panose="020B0503020204020204" pitchFamily="34" charset="-122"/>
                  <a:sym typeface="Montserrat" pitchFamily="2" charset="0"/>
                </a:rPr>
                <a:t>MỤC TIÊU TỔNG QUÁT</a:t>
              </a:r>
              <a:endParaRPr lang="zh-CN" altLang="en-US" sz="3200" b="1" dirty="0">
                <a:solidFill>
                  <a:schemeClr val="tx1">
                    <a:lumMod val="85000"/>
                    <a:lumOff val="15000"/>
                  </a:schemeClr>
                </a:solidFill>
                <a:latin typeface="Montserrat" pitchFamily="2" charset="0"/>
                <a:ea typeface="微软雅黑" panose="020B0503020204020204" pitchFamily="34" charset="-122"/>
                <a:sym typeface="Montserrat" pitchFamily="2" charset="0"/>
              </a:endParaRPr>
            </a:p>
          </p:txBody>
        </p:sp>
        <p:sp>
          <p:nvSpPr>
            <p:cNvPr id="15" name="文本框 14">
              <a:extLst>
                <a:ext uri="{FF2B5EF4-FFF2-40B4-BE49-F238E27FC236}">
                  <a16:creationId xmlns:a16="http://schemas.microsoft.com/office/drawing/2014/main" xmlns="" id="{5B3CD233-DB8C-B6C4-7B38-98400BA0DED1}"/>
                </a:ext>
              </a:extLst>
            </p:cNvPr>
            <p:cNvSpPr txBox="1"/>
            <p:nvPr/>
          </p:nvSpPr>
          <p:spPr>
            <a:xfrm>
              <a:off x="5877356" y="2551837"/>
              <a:ext cx="7009680" cy="2308324"/>
            </a:xfrm>
            <a:prstGeom prst="rect">
              <a:avLst/>
            </a:prstGeom>
            <a:noFill/>
          </p:spPr>
          <p:txBody>
            <a:bodyPr wrap="square" rtlCol="0">
              <a:spAutoFit/>
            </a:bodyPr>
            <a:lstStyle/>
            <a:p>
              <a:pPr algn="just"/>
              <a:r>
                <a:rPr lang="en-US" sz="1800" dirty="0" err="1">
                  <a:latin typeface="Montserrat" pitchFamily="2" charset="77"/>
                  <a:cs typeface="Times New Roman" panose="02020603050405020304" pitchFamily="18" charset="0"/>
                </a:rPr>
                <a:t>Nắm</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được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thực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trạng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của</a:t>
              </a:r>
              <a:r>
                <a:rPr lang="en-US" sz="1800" dirty="0">
                  <a:latin typeface="Montserrat" pitchFamily="2" charset="77"/>
                  <a:cs typeface="Times New Roman" panose="02020603050405020304" pitchFamily="18" charset="0"/>
                </a:rPr>
                <a:t> TSC, TSKCHT </a:t>
              </a:r>
              <a:r>
                <a:rPr lang="en-US" sz="1800" dirty="0" err="1">
                  <a:latin typeface="Montserrat" pitchFamily="2" charset="77"/>
                  <a:cs typeface="Times New Roman" panose="02020603050405020304" pitchFamily="18" charset="0"/>
                </a:rPr>
                <a:t>về</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các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mặt</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số</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lượng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giá</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trị</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cơ</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cấu</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hiện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trạng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sử</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dụng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để</a:t>
              </a:r>
              <a:r>
                <a:rPr lang="en-US" sz="1800" dirty="0">
                  <a:latin typeface="Montserrat" pitchFamily="2" charset="77"/>
                  <a:cs typeface="Times New Roman" panose="02020603050405020304" pitchFamily="18" charset="0"/>
                </a:rPr>
                <a:t>:</a:t>
              </a:r>
            </a:p>
            <a:p>
              <a:pPr lvl="0" algn="just"/>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Làm</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cơ</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sở</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để</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hoàn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thiện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chính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sách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pháp</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luật</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về</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quản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lý</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sử</a:t>
              </a:r>
              <a:r>
                <a:rPr lang="en-US" sz="1800" dirty="0">
                  <a:latin typeface="Montserrat" pitchFamily="2" charset="77"/>
                  <a:cs typeface="Times New Roman" panose="02020603050405020304" pitchFamily="18" charset="0"/>
                </a:rPr>
                <a:t> d</a:t>
              </a:r>
              <a:r>
                <a:rPr lang="vi-VN" sz="1800" dirty="0">
                  <a:latin typeface="Montserrat" pitchFamily="2" charset="77"/>
                  <a:cs typeface="Times New Roman" panose="02020603050405020304" pitchFamily="18" charset="0"/>
                </a:rPr>
                <a:t>ụ</a:t>
              </a:r>
              <a:r>
                <a:rPr lang="en-US" sz="1800" dirty="0">
                  <a:latin typeface="Montserrat" pitchFamily="2" charset="77"/>
                  <a:cs typeface="Times New Roman" panose="02020603050405020304" pitchFamily="18" charset="0"/>
                </a:rPr>
                <a:t>ng </a:t>
              </a:r>
              <a:r>
                <a:rPr lang="en-US" sz="1800" dirty="0" err="1">
                  <a:latin typeface="Montserrat" pitchFamily="2" charset="77"/>
                  <a:cs typeface="Times New Roman" panose="02020603050405020304" pitchFamily="18" charset="0"/>
                </a:rPr>
                <a:t>tài</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sản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công</a:t>
              </a:r>
              <a:r>
                <a:rPr lang="en-US" sz="1800" dirty="0">
                  <a:latin typeface="Montserrat" pitchFamily="2" charset="77"/>
                  <a:cs typeface="Times New Roman" panose="02020603050405020304" pitchFamily="18" charset="0"/>
                </a:rPr>
                <a:t>; </a:t>
              </a:r>
            </a:p>
            <a:p>
              <a:pPr lvl="0" algn="just"/>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Phục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vụ</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việc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xây</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dựng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chiến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lược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kế</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hoạch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phát</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triển</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kinh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tế</a:t>
              </a:r>
              <a:r>
                <a:rPr lang="en-US" sz="1800" dirty="0">
                  <a:latin typeface="Montserrat" pitchFamily="2" charset="77"/>
                  <a:cs typeface="Times New Roman" panose="02020603050405020304" pitchFamily="18" charset="0"/>
                </a:rPr>
                <a:t> - </a:t>
              </a:r>
              <a:r>
                <a:rPr lang="en-US" sz="1800" dirty="0" err="1">
                  <a:latin typeface="Montserrat" pitchFamily="2" charset="77"/>
                  <a:cs typeface="Times New Roman" panose="02020603050405020304" pitchFamily="18" charset="0"/>
                </a:rPr>
                <a:t>xã</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hội</a:t>
              </a:r>
              <a:r>
                <a:rPr lang="en-US" sz="1800" dirty="0">
                  <a:latin typeface="Montserrat" pitchFamily="2" charset="77"/>
                  <a:cs typeface="Times New Roman" panose="02020603050405020304" pitchFamily="18" charset="0"/>
                </a:rPr>
                <a:t>; </a:t>
              </a:r>
            </a:p>
            <a:p>
              <a:pPr lvl="0" algn="just"/>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Phục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vụ</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công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tác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báo</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cáo</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tình</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hình</a:t>
              </a:r>
              <a:r>
                <a:rPr lang="en-US" sz="1800" dirty="0">
                  <a:latin typeface="Montserrat" pitchFamily="2" charset="77"/>
                  <a:cs typeface="Times New Roman" panose="02020603050405020304" pitchFamily="18" charset="0"/>
                </a:rPr>
                <a:t> QLSDTSC, </a:t>
              </a:r>
              <a:r>
                <a:rPr lang="en-US" sz="1800" dirty="0" err="1">
                  <a:latin typeface="Montserrat" pitchFamily="2" charset="77"/>
                  <a:cs typeface="Times New Roman" panose="02020603050405020304" pitchFamily="18" charset="0"/>
                </a:rPr>
                <a:t>cung</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cấp</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thông</a:t>
              </a:r>
              <a:r>
                <a:rPr lang="en-US" sz="1800" dirty="0">
                  <a:latin typeface="Montserrat" pitchFamily="2" charset="77"/>
                  <a:cs typeface="Times New Roman" panose="02020603050405020304" pitchFamily="18" charset="0"/>
                </a:rPr>
                <a:t> tin </a:t>
              </a:r>
              <a:r>
                <a:rPr lang="en-US" sz="1800" dirty="0" err="1">
                  <a:latin typeface="Montserrat" pitchFamily="2" charset="77"/>
                  <a:cs typeface="Times New Roman" panose="02020603050405020304" pitchFamily="18" charset="0"/>
                </a:rPr>
                <a:t>để</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lập</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các</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báo</a:t>
              </a:r>
              <a:r>
                <a:rPr lang="en-US" sz="1800" dirty="0">
                  <a:latin typeface="Montserrat" pitchFamily="2" charset="77"/>
                  <a:cs typeface="Times New Roman" panose="02020603050405020304" pitchFamily="18" charset="0"/>
                </a:rPr>
                <a:t> </a:t>
              </a:r>
              <a:r>
                <a:rPr lang="en-US" sz="1800" dirty="0" err="1">
                  <a:latin typeface="Montserrat" pitchFamily="2" charset="77"/>
                  <a:cs typeface="Times New Roman" panose="02020603050405020304" pitchFamily="18" charset="0"/>
                </a:rPr>
                <a:t>cáo</a:t>
              </a:r>
              <a:r>
                <a:rPr lang="en-US" sz="1800" dirty="0">
                  <a:latin typeface="Montserrat" pitchFamily="2" charset="77"/>
                  <a:cs typeface="Times New Roman" panose="02020603050405020304" pitchFamily="18" charset="0"/>
                </a:rPr>
                <a:t> …. </a:t>
              </a:r>
              <a:r>
                <a:rPr lang="en-US" altLang="zh-CN" dirty="0">
                  <a:solidFill>
                    <a:schemeClr val="tx1">
                      <a:lumMod val="75000"/>
                      <a:lumOff val="25000"/>
                    </a:schemeClr>
                  </a:solidFill>
                  <a:latin typeface="Montserrat" pitchFamily="2" charset="77"/>
                  <a:sym typeface="Montserrat" pitchFamily="2" charset="0"/>
                </a:rPr>
                <a:t> </a:t>
              </a:r>
            </a:p>
          </p:txBody>
        </p:sp>
        <p:sp>
          <p:nvSpPr>
            <p:cNvPr id="2" name="矩形: 圆角 1">
              <a:extLst>
                <a:ext uri="{FF2B5EF4-FFF2-40B4-BE49-F238E27FC236}">
                  <a16:creationId xmlns:a16="http://schemas.microsoft.com/office/drawing/2014/main" xmlns="" id="{1249DC87-DC95-FD14-B655-09E30F297EF2}"/>
                </a:ext>
              </a:extLst>
            </p:cNvPr>
            <p:cNvSpPr/>
            <p:nvPr/>
          </p:nvSpPr>
          <p:spPr>
            <a:xfrm>
              <a:off x="5659158" y="1980167"/>
              <a:ext cx="144000" cy="1505217"/>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xmlns="" id="{E15A346D-DA81-C8FB-0168-B247FE5DACA6}"/>
              </a:ext>
            </a:extLst>
          </p:cNvPr>
          <p:cNvGrpSpPr/>
          <p:nvPr/>
        </p:nvGrpSpPr>
        <p:grpSpPr>
          <a:xfrm>
            <a:off x="4444714" y="4177809"/>
            <a:ext cx="5738187" cy="1518322"/>
            <a:chOff x="5659158" y="4106369"/>
            <a:chExt cx="5738187" cy="1518322"/>
          </a:xfrm>
        </p:grpSpPr>
        <p:sp>
          <p:nvSpPr>
            <p:cNvPr id="3" name="文本框 2">
              <a:extLst>
                <a:ext uri="{FF2B5EF4-FFF2-40B4-BE49-F238E27FC236}">
                  <a16:creationId xmlns:a16="http://schemas.microsoft.com/office/drawing/2014/main" xmlns="" id="{63EF1B0D-750A-EB1D-1473-EA883CDFB63F}"/>
                </a:ext>
              </a:extLst>
            </p:cNvPr>
            <p:cNvSpPr txBox="1"/>
            <p:nvPr/>
          </p:nvSpPr>
          <p:spPr>
            <a:xfrm>
              <a:off x="5877356" y="4106369"/>
              <a:ext cx="4981143" cy="584775"/>
            </a:xfrm>
            <a:prstGeom prst="rect">
              <a:avLst/>
            </a:prstGeom>
            <a:noFill/>
          </p:spPr>
          <p:txBody>
            <a:bodyPr wrap="square" rtlCol="0">
              <a:spAutoFit/>
            </a:bodyPr>
            <a:lstStyle/>
            <a:p>
              <a:r>
                <a:rPr lang="en-US" altLang="zh-CN" sz="3200" b="1" dirty="0">
                  <a:solidFill>
                    <a:schemeClr val="tx1">
                      <a:lumMod val="85000"/>
                      <a:lumOff val="15000"/>
                    </a:schemeClr>
                  </a:solidFill>
                  <a:latin typeface="Montserrat" pitchFamily="2" charset="0"/>
                  <a:ea typeface="微软雅黑" panose="020B0503020204020204" pitchFamily="34" charset="-122"/>
                  <a:sym typeface="Montserrat" pitchFamily="2" charset="0"/>
                </a:rPr>
                <a:t>MỤC TIÊU CỤ THỂ</a:t>
              </a:r>
              <a:endParaRPr lang="zh-CN" altLang="en-US" sz="3200" b="1" dirty="0">
                <a:solidFill>
                  <a:schemeClr val="tx1">
                    <a:lumMod val="85000"/>
                    <a:lumOff val="15000"/>
                  </a:schemeClr>
                </a:solidFill>
                <a:latin typeface="Montserrat" pitchFamily="2" charset="0"/>
                <a:ea typeface="微软雅黑" panose="020B0503020204020204" pitchFamily="34" charset="-122"/>
                <a:sym typeface="Montserrat" pitchFamily="2" charset="0"/>
              </a:endParaRPr>
            </a:p>
          </p:txBody>
        </p:sp>
        <p:sp>
          <p:nvSpPr>
            <p:cNvPr id="10" name="文本框 9">
              <a:extLst>
                <a:ext uri="{FF2B5EF4-FFF2-40B4-BE49-F238E27FC236}">
                  <a16:creationId xmlns:a16="http://schemas.microsoft.com/office/drawing/2014/main" xmlns="" id="{91D91F42-6958-C1E8-4301-22964CD4A60A}"/>
                </a:ext>
              </a:extLst>
            </p:cNvPr>
            <p:cNvSpPr txBox="1"/>
            <p:nvPr/>
          </p:nvSpPr>
          <p:spPr>
            <a:xfrm>
              <a:off x="5877357" y="4691144"/>
              <a:ext cx="5519988" cy="369332"/>
            </a:xfrm>
            <a:prstGeom prst="rect">
              <a:avLst/>
            </a:prstGeom>
            <a:noFill/>
          </p:spPr>
          <p:txBody>
            <a:bodyPr wrap="square" rtlCol="0">
              <a:spAutoFit/>
            </a:bodyPr>
            <a:lstStyle/>
            <a:p>
              <a:pPr algn="just"/>
              <a:endParaRPr lang="en-US" altLang="zh-CN" dirty="0">
                <a:solidFill>
                  <a:schemeClr val="tx1">
                    <a:lumMod val="75000"/>
                    <a:lumOff val="25000"/>
                  </a:schemeClr>
                </a:solidFill>
                <a:latin typeface="Montserrat" pitchFamily="2" charset="0"/>
                <a:sym typeface="Montserrat" pitchFamily="2" charset="0"/>
              </a:endParaRPr>
            </a:p>
          </p:txBody>
        </p:sp>
        <p:sp>
          <p:nvSpPr>
            <p:cNvPr id="16" name="矩形: 圆角 15">
              <a:extLst>
                <a:ext uri="{FF2B5EF4-FFF2-40B4-BE49-F238E27FC236}">
                  <a16:creationId xmlns:a16="http://schemas.microsoft.com/office/drawing/2014/main" xmlns="" id="{58A30F76-2320-2E75-56AC-FA37FB9336A6}"/>
                </a:ext>
              </a:extLst>
            </p:cNvPr>
            <p:cNvSpPr/>
            <p:nvPr/>
          </p:nvSpPr>
          <p:spPr>
            <a:xfrm>
              <a:off x="5659158" y="4119474"/>
              <a:ext cx="144000" cy="150521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3" name="Group 42">
            <a:extLst>
              <a:ext uri="{FF2B5EF4-FFF2-40B4-BE49-F238E27FC236}">
                <a16:creationId xmlns:a16="http://schemas.microsoft.com/office/drawing/2014/main" xmlns="" id="{85961FB0-2ACD-28F7-891C-F65DA6A74969}"/>
              </a:ext>
            </a:extLst>
          </p:cNvPr>
          <p:cNvGrpSpPr/>
          <p:nvPr/>
        </p:nvGrpSpPr>
        <p:grpSpPr>
          <a:xfrm>
            <a:off x="4662912" y="4787679"/>
            <a:ext cx="1625145" cy="777599"/>
            <a:chOff x="4547" y="139594"/>
            <a:chExt cx="2067847" cy="777599"/>
          </a:xfrm>
          <a:scene3d>
            <a:camera prst="orthographicFront"/>
            <a:lightRig rig="flat" dir="t"/>
          </a:scene3d>
        </p:grpSpPr>
        <p:sp>
          <p:nvSpPr>
            <p:cNvPr id="44" name="Rounded Rectangle 43">
              <a:extLst>
                <a:ext uri="{FF2B5EF4-FFF2-40B4-BE49-F238E27FC236}">
                  <a16:creationId xmlns:a16="http://schemas.microsoft.com/office/drawing/2014/main" xmlns="" id="{99E39351-B869-BCEA-C170-C95DE53AD9B0}"/>
                </a:ext>
              </a:extLst>
            </p:cNvPr>
            <p:cNvSpPr/>
            <p:nvPr/>
          </p:nvSpPr>
          <p:spPr>
            <a:xfrm>
              <a:off x="4547" y="139594"/>
              <a:ext cx="2067847" cy="77759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x-none">
                <a:latin typeface="Montserrat" pitchFamily="2" charset="77"/>
                <a:cs typeface="Times New Roman" panose="02020603050405020304" pitchFamily="18" charset="0"/>
              </a:endParaRPr>
            </a:p>
          </p:txBody>
        </p:sp>
        <p:sp>
          <p:nvSpPr>
            <p:cNvPr id="45" name="Rounded Rectangle 4">
              <a:extLst>
                <a:ext uri="{FF2B5EF4-FFF2-40B4-BE49-F238E27FC236}">
                  <a16:creationId xmlns:a16="http://schemas.microsoft.com/office/drawing/2014/main" xmlns="" id="{AAE18133-9F5E-0D7E-D527-4525F4D2AA82}"/>
                </a:ext>
              </a:extLst>
            </p:cNvPr>
            <p:cNvSpPr txBox="1"/>
            <p:nvPr/>
          </p:nvSpPr>
          <p:spPr>
            <a:xfrm>
              <a:off x="4547" y="139594"/>
              <a:ext cx="2067847" cy="5184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b="1" kern="1200" dirty="0">
                  <a:latin typeface="Montserrat" pitchFamily="2" charset="77"/>
                  <a:cs typeface="Times New Roman" pitchFamily="18" charset="0"/>
                </a:rPr>
                <a:t>31/12/2024</a:t>
              </a:r>
            </a:p>
          </p:txBody>
        </p:sp>
      </p:grpSp>
      <p:grpSp>
        <p:nvGrpSpPr>
          <p:cNvPr id="46" name="Group 45">
            <a:extLst>
              <a:ext uri="{FF2B5EF4-FFF2-40B4-BE49-F238E27FC236}">
                <a16:creationId xmlns:a16="http://schemas.microsoft.com/office/drawing/2014/main" xmlns="" id="{D6672907-7BC7-B683-05E8-6734E53283ED}"/>
              </a:ext>
            </a:extLst>
          </p:cNvPr>
          <p:cNvGrpSpPr/>
          <p:nvPr/>
        </p:nvGrpSpPr>
        <p:grpSpPr>
          <a:xfrm>
            <a:off x="4772115" y="5277503"/>
            <a:ext cx="1939477" cy="1036800"/>
            <a:chOff x="428082" y="657994"/>
            <a:chExt cx="2067847" cy="1036800"/>
          </a:xfrm>
        </p:grpSpPr>
        <p:sp>
          <p:nvSpPr>
            <p:cNvPr id="47" name="Rounded Rectangle 46">
              <a:extLst>
                <a:ext uri="{FF2B5EF4-FFF2-40B4-BE49-F238E27FC236}">
                  <a16:creationId xmlns:a16="http://schemas.microsoft.com/office/drawing/2014/main" xmlns="" id="{92702DFB-BBA2-60DE-CC90-7D5A85BFB0F0}"/>
                </a:ext>
              </a:extLst>
            </p:cNvPr>
            <p:cNvSpPr/>
            <p:nvPr/>
          </p:nvSpPr>
          <p:spPr>
            <a:xfrm>
              <a:off x="428082" y="657994"/>
              <a:ext cx="2067847" cy="1036800"/>
            </a:xfrm>
            <a:prstGeom prst="roundRect">
              <a:avLst>
                <a:gd name="adj" fmla="val 10000"/>
              </a:avLst>
            </a:prstGeom>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latin typeface="Montserrat" pitchFamily="2" charset="77"/>
                <a:cs typeface="Times New Roman" panose="02020603050405020304" pitchFamily="18" charset="0"/>
              </a:endParaRPr>
            </a:p>
          </p:txBody>
        </p:sp>
        <p:sp>
          <p:nvSpPr>
            <p:cNvPr id="48" name="Rounded Rectangle 6">
              <a:extLst>
                <a:ext uri="{FF2B5EF4-FFF2-40B4-BE49-F238E27FC236}">
                  <a16:creationId xmlns:a16="http://schemas.microsoft.com/office/drawing/2014/main" xmlns="" id="{2804EE79-BF01-B6E1-46C4-192755EF267E}"/>
                </a:ext>
              </a:extLst>
            </p:cNvPr>
            <p:cNvSpPr txBox="1"/>
            <p:nvPr/>
          </p:nvSpPr>
          <p:spPr>
            <a:xfrm>
              <a:off x="458449" y="688361"/>
              <a:ext cx="1927424" cy="976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0" lvl="1" algn="l" defTabSz="800100">
                <a:lnSpc>
                  <a:spcPct val="90000"/>
                </a:lnSpc>
                <a:spcBef>
                  <a:spcPct val="0"/>
                </a:spcBef>
                <a:spcAft>
                  <a:spcPct val="15000"/>
                </a:spcAft>
              </a:pPr>
              <a:r>
                <a:rPr lang="en-US" kern="1200" dirty="0">
                  <a:latin typeface="Montserrat" pitchFamily="2" charset="77"/>
                  <a:cs typeface="Times New Roman" pitchFamily="18" charset="0"/>
                </a:rPr>
                <a:t>Hoàn </a:t>
              </a:r>
              <a:r>
                <a:rPr lang="en-US" kern="1200" dirty="0" err="1">
                  <a:latin typeface="Montserrat" pitchFamily="2" charset="77"/>
                  <a:cs typeface="Times New Roman" pitchFamily="18" charset="0"/>
                </a:rPr>
                <a:t>thành</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chuẩn</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bị</a:t>
              </a:r>
              <a:r>
                <a:rPr lang="en-US" kern="1200" dirty="0">
                  <a:latin typeface="Montserrat" pitchFamily="2" charset="77"/>
                  <a:cs typeface="Times New Roman" pitchFamily="18" charset="0"/>
                </a:rPr>
                <a:t> </a:t>
              </a:r>
            </a:p>
          </p:txBody>
        </p:sp>
      </p:grpSp>
      <p:grpSp>
        <p:nvGrpSpPr>
          <p:cNvPr id="49" name="Group 48">
            <a:extLst>
              <a:ext uri="{FF2B5EF4-FFF2-40B4-BE49-F238E27FC236}">
                <a16:creationId xmlns:a16="http://schemas.microsoft.com/office/drawing/2014/main" xmlns="" id="{C4B09853-B40A-ED5B-7546-D3F0DBEA6DCA}"/>
              </a:ext>
            </a:extLst>
          </p:cNvPr>
          <p:cNvGrpSpPr/>
          <p:nvPr/>
        </p:nvGrpSpPr>
        <p:grpSpPr>
          <a:xfrm>
            <a:off x="6572742" y="4789461"/>
            <a:ext cx="664573" cy="514834"/>
            <a:chOff x="2385873" y="141376"/>
            <a:chExt cx="664573" cy="514834"/>
          </a:xfrm>
        </p:grpSpPr>
        <p:sp>
          <p:nvSpPr>
            <p:cNvPr id="50" name="Right Arrow 49">
              <a:extLst>
                <a:ext uri="{FF2B5EF4-FFF2-40B4-BE49-F238E27FC236}">
                  <a16:creationId xmlns:a16="http://schemas.microsoft.com/office/drawing/2014/main" xmlns="" id="{3A4AE081-5DD9-DF05-3729-EDE5D5C7C653}"/>
                </a:ext>
              </a:extLst>
            </p:cNvPr>
            <p:cNvSpPr/>
            <p:nvPr/>
          </p:nvSpPr>
          <p:spPr>
            <a:xfrm>
              <a:off x="2385873" y="141376"/>
              <a:ext cx="664573" cy="514834"/>
            </a:xfrm>
            <a:prstGeom prst="rightArrow">
              <a:avLst>
                <a:gd name="adj1" fmla="val 60000"/>
                <a:gd name="adj2" fmla="val 50000"/>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x-none">
                <a:latin typeface="Montserrat" pitchFamily="2" charset="77"/>
              </a:endParaRPr>
            </a:p>
          </p:txBody>
        </p:sp>
        <p:sp>
          <p:nvSpPr>
            <p:cNvPr id="51" name="Right Arrow 8">
              <a:extLst>
                <a:ext uri="{FF2B5EF4-FFF2-40B4-BE49-F238E27FC236}">
                  <a16:creationId xmlns:a16="http://schemas.microsoft.com/office/drawing/2014/main" xmlns="" id="{04A470D6-ED3C-01D7-14D3-0F9FE16BD4D7}"/>
                </a:ext>
              </a:extLst>
            </p:cNvPr>
            <p:cNvSpPr txBox="1"/>
            <p:nvPr/>
          </p:nvSpPr>
          <p:spPr>
            <a:xfrm>
              <a:off x="2385873" y="244343"/>
              <a:ext cx="510123" cy="3089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kern="1200">
                <a:solidFill>
                  <a:schemeClr val="tx1"/>
                </a:solidFill>
                <a:latin typeface="Montserrat" pitchFamily="2" charset="77"/>
                <a:cs typeface="Times New Roman" pitchFamily="18" charset="0"/>
              </a:endParaRPr>
            </a:p>
          </p:txBody>
        </p:sp>
      </p:grpSp>
      <p:grpSp>
        <p:nvGrpSpPr>
          <p:cNvPr id="52" name="Group 51">
            <a:extLst>
              <a:ext uri="{FF2B5EF4-FFF2-40B4-BE49-F238E27FC236}">
                <a16:creationId xmlns:a16="http://schemas.microsoft.com/office/drawing/2014/main" xmlns="" id="{A5249B8E-82E5-7C9E-D64E-3F823EFC5135}"/>
              </a:ext>
            </a:extLst>
          </p:cNvPr>
          <p:cNvGrpSpPr/>
          <p:nvPr/>
        </p:nvGrpSpPr>
        <p:grpSpPr>
          <a:xfrm>
            <a:off x="7384592" y="4787679"/>
            <a:ext cx="1555738" cy="777599"/>
            <a:chOff x="3326308" y="139594"/>
            <a:chExt cx="2067847" cy="777599"/>
          </a:xfrm>
          <a:scene3d>
            <a:camera prst="orthographicFront"/>
            <a:lightRig rig="flat" dir="t"/>
          </a:scene3d>
        </p:grpSpPr>
        <p:sp>
          <p:nvSpPr>
            <p:cNvPr id="53" name="Rounded Rectangle 52">
              <a:extLst>
                <a:ext uri="{FF2B5EF4-FFF2-40B4-BE49-F238E27FC236}">
                  <a16:creationId xmlns:a16="http://schemas.microsoft.com/office/drawing/2014/main" xmlns="" id="{19CE8F79-93F6-3EF9-C5F8-3CFE5C0B5D14}"/>
                </a:ext>
              </a:extLst>
            </p:cNvPr>
            <p:cNvSpPr/>
            <p:nvPr/>
          </p:nvSpPr>
          <p:spPr>
            <a:xfrm>
              <a:off x="3326308" y="139594"/>
              <a:ext cx="2067847" cy="77759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x-none">
                <a:latin typeface="Montserrat" pitchFamily="2" charset="77"/>
                <a:cs typeface="Times New Roman" panose="02020603050405020304" pitchFamily="18" charset="0"/>
              </a:endParaRPr>
            </a:p>
          </p:txBody>
        </p:sp>
        <p:sp>
          <p:nvSpPr>
            <p:cNvPr id="54" name="Rounded Rectangle 10">
              <a:extLst>
                <a:ext uri="{FF2B5EF4-FFF2-40B4-BE49-F238E27FC236}">
                  <a16:creationId xmlns:a16="http://schemas.microsoft.com/office/drawing/2014/main" xmlns="" id="{C3925B4D-0F81-7ACD-B6F1-85AF024EF666}"/>
                </a:ext>
              </a:extLst>
            </p:cNvPr>
            <p:cNvSpPr txBox="1"/>
            <p:nvPr/>
          </p:nvSpPr>
          <p:spPr>
            <a:xfrm>
              <a:off x="3326308" y="139594"/>
              <a:ext cx="2067847" cy="5184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b="1" kern="1200" dirty="0">
                  <a:latin typeface="Montserrat" pitchFamily="2" charset="77"/>
                  <a:cs typeface="Times New Roman" pitchFamily="18" charset="0"/>
                </a:rPr>
                <a:t>31/3/2025</a:t>
              </a:r>
            </a:p>
          </p:txBody>
        </p:sp>
      </p:grpSp>
      <p:grpSp>
        <p:nvGrpSpPr>
          <p:cNvPr id="55" name="Group 54">
            <a:extLst>
              <a:ext uri="{FF2B5EF4-FFF2-40B4-BE49-F238E27FC236}">
                <a16:creationId xmlns:a16="http://schemas.microsoft.com/office/drawing/2014/main" xmlns="" id="{D7D793EE-C5E5-4E44-E020-9BDEC59551BE}"/>
              </a:ext>
            </a:extLst>
          </p:cNvPr>
          <p:cNvGrpSpPr/>
          <p:nvPr/>
        </p:nvGrpSpPr>
        <p:grpSpPr>
          <a:xfrm>
            <a:off x="7465221" y="5263215"/>
            <a:ext cx="1784010" cy="1036800"/>
            <a:chOff x="3749844" y="657994"/>
            <a:chExt cx="1784010" cy="1036800"/>
          </a:xfrm>
        </p:grpSpPr>
        <p:sp>
          <p:nvSpPr>
            <p:cNvPr id="56" name="Rounded Rectangle 55">
              <a:extLst>
                <a:ext uri="{FF2B5EF4-FFF2-40B4-BE49-F238E27FC236}">
                  <a16:creationId xmlns:a16="http://schemas.microsoft.com/office/drawing/2014/main" xmlns="" id="{730773B2-11D7-C0C5-9B9C-8547CC7A501B}"/>
                </a:ext>
              </a:extLst>
            </p:cNvPr>
            <p:cNvSpPr/>
            <p:nvPr/>
          </p:nvSpPr>
          <p:spPr>
            <a:xfrm>
              <a:off x="3749844" y="657994"/>
              <a:ext cx="1784010" cy="1036800"/>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latin typeface="Montserrat" pitchFamily="2" charset="77"/>
                <a:cs typeface="Times New Roman" panose="02020603050405020304" pitchFamily="18" charset="0"/>
              </a:endParaRPr>
            </a:p>
          </p:txBody>
        </p:sp>
        <p:sp>
          <p:nvSpPr>
            <p:cNvPr id="57" name="Rounded Rectangle 12">
              <a:extLst>
                <a:ext uri="{FF2B5EF4-FFF2-40B4-BE49-F238E27FC236}">
                  <a16:creationId xmlns:a16="http://schemas.microsoft.com/office/drawing/2014/main" xmlns="" id="{3A225627-8FC0-D018-BF93-A54EC6622DCE}"/>
                </a:ext>
              </a:extLst>
            </p:cNvPr>
            <p:cNvSpPr txBox="1"/>
            <p:nvPr/>
          </p:nvSpPr>
          <p:spPr>
            <a:xfrm>
              <a:off x="3780210" y="688361"/>
              <a:ext cx="1753643" cy="9760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0" lvl="1" algn="l" defTabSz="800100">
                <a:lnSpc>
                  <a:spcPct val="90000"/>
                </a:lnSpc>
                <a:spcBef>
                  <a:spcPct val="0"/>
                </a:spcBef>
                <a:spcAft>
                  <a:spcPct val="15000"/>
                </a:spcAft>
              </a:pPr>
              <a:r>
                <a:rPr lang="en-US" kern="1200" dirty="0">
                  <a:latin typeface="Montserrat" pitchFamily="2" charset="77"/>
                  <a:cs typeface="Times New Roman" pitchFamily="18" charset="0"/>
                </a:rPr>
                <a:t>Hoàn </a:t>
              </a:r>
              <a:r>
                <a:rPr lang="en-US" kern="1200" dirty="0" err="1">
                  <a:latin typeface="Montserrat" pitchFamily="2" charset="77"/>
                  <a:cs typeface="Times New Roman" pitchFamily="18" charset="0"/>
                </a:rPr>
                <a:t>thành</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việc</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kiểm</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kê</a:t>
              </a:r>
              <a:r>
                <a:rPr lang="en-US" kern="1200" dirty="0">
                  <a:latin typeface="Montserrat" pitchFamily="2" charset="77"/>
                  <a:cs typeface="Times New Roman" pitchFamily="18" charset="0"/>
                </a:rPr>
                <a:t>.</a:t>
              </a:r>
            </a:p>
          </p:txBody>
        </p:sp>
      </p:grpSp>
      <p:grpSp>
        <p:nvGrpSpPr>
          <p:cNvPr id="58" name="Group 57">
            <a:extLst>
              <a:ext uri="{FF2B5EF4-FFF2-40B4-BE49-F238E27FC236}">
                <a16:creationId xmlns:a16="http://schemas.microsoft.com/office/drawing/2014/main" xmlns="" id="{3BDD36FA-DA55-FE2A-EC34-50FED140FD9F}"/>
              </a:ext>
            </a:extLst>
          </p:cNvPr>
          <p:cNvGrpSpPr/>
          <p:nvPr/>
        </p:nvGrpSpPr>
        <p:grpSpPr>
          <a:xfrm>
            <a:off x="9097317" y="4762296"/>
            <a:ext cx="664573" cy="514834"/>
            <a:chOff x="5707634" y="141376"/>
            <a:chExt cx="664573" cy="514834"/>
          </a:xfrm>
        </p:grpSpPr>
        <p:sp>
          <p:nvSpPr>
            <p:cNvPr id="59" name="Right Arrow 58">
              <a:extLst>
                <a:ext uri="{FF2B5EF4-FFF2-40B4-BE49-F238E27FC236}">
                  <a16:creationId xmlns:a16="http://schemas.microsoft.com/office/drawing/2014/main" xmlns="" id="{04B4FE38-1053-440A-D257-AC59DF0B6E45}"/>
                </a:ext>
              </a:extLst>
            </p:cNvPr>
            <p:cNvSpPr/>
            <p:nvPr/>
          </p:nvSpPr>
          <p:spPr>
            <a:xfrm>
              <a:off x="5707634" y="141376"/>
              <a:ext cx="664573" cy="514834"/>
            </a:xfrm>
            <a:prstGeom prst="rightArrow">
              <a:avLst>
                <a:gd name="adj1" fmla="val 60000"/>
                <a:gd name="adj2" fmla="val 50000"/>
              </a:avLst>
            </a:pr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x-none">
                <a:latin typeface="Montserrat" pitchFamily="2" charset="77"/>
              </a:endParaRPr>
            </a:p>
          </p:txBody>
        </p:sp>
        <p:sp>
          <p:nvSpPr>
            <p:cNvPr id="60" name="Right Arrow 14">
              <a:extLst>
                <a:ext uri="{FF2B5EF4-FFF2-40B4-BE49-F238E27FC236}">
                  <a16:creationId xmlns:a16="http://schemas.microsoft.com/office/drawing/2014/main" xmlns="" id="{85A0157E-6539-F9D4-9DE0-EC29C0B53E95}"/>
                </a:ext>
              </a:extLst>
            </p:cNvPr>
            <p:cNvSpPr txBox="1"/>
            <p:nvPr/>
          </p:nvSpPr>
          <p:spPr>
            <a:xfrm>
              <a:off x="5707634" y="244343"/>
              <a:ext cx="510123" cy="3089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kern="1200">
                <a:solidFill>
                  <a:schemeClr val="tx1"/>
                </a:solidFill>
                <a:latin typeface="Montserrat" pitchFamily="2" charset="77"/>
                <a:cs typeface="Times New Roman" pitchFamily="18" charset="0"/>
              </a:endParaRPr>
            </a:p>
          </p:txBody>
        </p:sp>
      </p:grpSp>
      <p:grpSp>
        <p:nvGrpSpPr>
          <p:cNvPr id="61" name="Group 60">
            <a:extLst>
              <a:ext uri="{FF2B5EF4-FFF2-40B4-BE49-F238E27FC236}">
                <a16:creationId xmlns:a16="http://schemas.microsoft.com/office/drawing/2014/main" xmlns="" id="{90CE1F9C-4616-C692-C535-0615CF7A8415}"/>
              </a:ext>
            </a:extLst>
          </p:cNvPr>
          <p:cNvGrpSpPr/>
          <p:nvPr/>
        </p:nvGrpSpPr>
        <p:grpSpPr>
          <a:xfrm>
            <a:off x="9906332" y="4726186"/>
            <a:ext cx="1597725" cy="777599"/>
            <a:chOff x="6648069" y="139594"/>
            <a:chExt cx="2067847" cy="777599"/>
          </a:xfrm>
          <a:scene3d>
            <a:camera prst="orthographicFront"/>
            <a:lightRig rig="flat" dir="t"/>
          </a:scene3d>
        </p:grpSpPr>
        <p:sp>
          <p:nvSpPr>
            <p:cNvPr id="62" name="Rounded Rectangle 61">
              <a:extLst>
                <a:ext uri="{FF2B5EF4-FFF2-40B4-BE49-F238E27FC236}">
                  <a16:creationId xmlns:a16="http://schemas.microsoft.com/office/drawing/2014/main" xmlns="" id="{B0CC529A-B3A8-B61D-846D-7A846CBF5E22}"/>
                </a:ext>
              </a:extLst>
            </p:cNvPr>
            <p:cNvSpPr/>
            <p:nvPr/>
          </p:nvSpPr>
          <p:spPr>
            <a:xfrm>
              <a:off x="6648069" y="139594"/>
              <a:ext cx="2067847" cy="777599"/>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a:endParaRPr lang="x-none">
                <a:latin typeface="Montserrat" pitchFamily="2" charset="77"/>
                <a:cs typeface="Times New Roman" panose="02020603050405020304" pitchFamily="18" charset="0"/>
              </a:endParaRPr>
            </a:p>
          </p:txBody>
        </p:sp>
        <p:sp>
          <p:nvSpPr>
            <p:cNvPr id="63" name="Rounded Rectangle 16">
              <a:extLst>
                <a:ext uri="{FF2B5EF4-FFF2-40B4-BE49-F238E27FC236}">
                  <a16:creationId xmlns:a16="http://schemas.microsoft.com/office/drawing/2014/main" xmlns="" id="{68645F13-1552-8173-76A1-CB9537165AC4}"/>
                </a:ext>
              </a:extLst>
            </p:cNvPr>
            <p:cNvSpPr txBox="1"/>
            <p:nvPr/>
          </p:nvSpPr>
          <p:spPr>
            <a:xfrm>
              <a:off x="6648069" y="139594"/>
              <a:ext cx="2067847" cy="5184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b="1" kern="1200" dirty="0">
                  <a:latin typeface="Montserrat" pitchFamily="2" charset="77"/>
                  <a:cs typeface="Times New Roman" pitchFamily="18" charset="0"/>
                </a:rPr>
                <a:t>15/6/2024</a:t>
              </a:r>
            </a:p>
          </p:txBody>
        </p:sp>
      </p:grpSp>
      <p:grpSp>
        <p:nvGrpSpPr>
          <p:cNvPr id="64" name="Group 63">
            <a:extLst>
              <a:ext uri="{FF2B5EF4-FFF2-40B4-BE49-F238E27FC236}">
                <a16:creationId xmlns:a16="http://schemas.microsoft.com/office/drawing/2014/main" xmlns="" id="{EE2E79E5-14D1-4834-3EDA-0416369E6C26}"/>
              </a:ext>
            </a:extLst>
          </p:cNvPr>
          <p:cNvGrpSpPr/>
          <p:nvPr/>
        </p:nvGrpSpPr>
        <p:grpSpPr>
          <a:xfrm>
            <a:off x="10003235" y="5244585"/>
            <a:ext cx="2080148" cy="1434000"/>
            <a:chOff x="7059303" y="657994"/>
            <a:chExt cx="2080148" cy="1241404"/>
          </a:xfrm>
        </p:grpSpPr>
        <p:sp>
          <p:nvSpPr>
            <p:cNvPr id="65" name="Rounded Rectangle 64">
              <a:extLst>
                <a:ext uri="{FF2B5EF4-FFF2-40B4-BE49-F238E27FC236}">
                  <a16:creationId xmlns:a16="http://schemas.microsoft.com/office/drawing/2014/main" xmlns="" id="{4E11A48E-5D67-9516-875A-47DC5E36267A}"/>
                </a:ext>
              </a:extLst>
            </p:cNvPr>
            <p:cNvSpPr/>
            <p:nvPr/>
          </p:nvSpPr>
          <p:spPr>
            <a:xfrm>
              <a:off x="7071604" y="657994"/>
              <a:ext cx="2067847" cy="1241404"/>
            </a:xfrm>
            <a:prstGeom prst="roundRect">
              <a:avLst>
                <a:gd name="adj" fmla="val 10000"/>
              </a:avLst>
            </a:prstGeom>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latin typeface="Montserrat" pitchFamily="2" charset="77"/>
                <a:cs typeface="Times New Roman" panose="02020603050405020304" pitchFamily="18" charset="0"/>
              </a:endParaRPr>
            </a:p>
          </p:txBody>
        </p:sp>
        <p:sp>
          <p:nvSpPr>
            <p:cNvPr id="66" name="Rounded Rectangle 18">
              <a:extLst>
                <a:ext uri="{FF2B5EF4-FFF2-40B4-BE49-F238E27FC236}">
                  <a16:creationId xmlns:a16="http://schemas.microsoft.com/office/drawing/2014/main" xmlns="" id="{C76E1061-E33E-0A00-FA0A-E5511FCB1035}"/>
                </a:ext>
              </a:extLst>
            </p:cNvPr>
            <p:cNvSpPr txBox="1"/>
            <p:nvPr/>
          </p:nvSpPr>
          <p:spPr>
            <a:xfrm>
              <a:off x="7059303" y="657994"/>
              <a:ext cx="2055255" cy="116845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28016" bIns="128016" numCol="1" spcCol="1270" anchor="t" anchorCtr="0">
              <a:noAutofit/>
            </a:bodyPr>
            <a:lstStyle/>
            <a:p>
              <a:pPr marL="0" lvl="1" algn="just" defTabSz="800100">
                <a:lnSpc>
                  <a:spcPct val="90000"/>
                </a:lnSpc>
                <a:spcBef>
                  <a:spcPct val="0"/>
                </a:spcBef>
                <a:spcAft>
                  <a:spcPct val="15000"/>
                </a:spcAft>
              </a:pPr>
              <a:r>
                <a:rPr lang="en-US" kern="1200" dirty="0" err="1">
                  <a:latin typeface="Montserrat" pitchFamily="2" charset="77"/>
                  <a:cs typeface="Times New Roman" pitchFamily="18" charset="0"/>
                </a:rPr>
                <a:t>Bộ</a:t>
              </a:r>
              <a:r>
                <a:rPr lang="en-US" kern="1200" dirty="0">
                  <a:latin typeface="Montserrat" pitchFamily="2" charset="77"/>
                  <a:cs typeface="Times New Roman" pitchFamily="18" charset="0"/>
                </a:rPr>
                <a:t> ,CQTW, ĐF </a:t>
              </a:r>
              <a:r>
                <a:rPr lang="en-US" kern="1200" dirty="0" err="1">
                  <a:latin typeface="Montserrat" pitchFamily="2" charset="77"/>
                  <a:cs typeface="Times New Roman" pitchFamily="18" charset="0"/>
                </a:rPr>
                <a:t>hoàn</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thành</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tổng</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hợp</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kết</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quả</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xây</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dựng</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báo</a:t>
              </a:r>
              <a:r>
                <a:rPr lang="en-US" kern="1200" dirty="0">
                  <a:latin typeface="Montserrat" pitchFamily="2" charset="77"/>
                  <a:cs typeface="Times New Roman" pitchFamily="18" charset="0"/>
                </a:rPr>
                <a:t> </a:t>
              </a:r>
              <a:r>
                <a:rPr lang="en-US" kern="1200" dirty="0" err="1">
                  <a:latin typeface="Montserrat" pitchFamily="2" charset="77"/>
                  <a:cs typeface="Times New Roman" pitchFamily="18" charset="0"/>
                </a:rPr>
                <a:t>cáo</a:t>
              </a:r>
              <a:endParaRPr lang="en-US" kern="1200" dirty="0">
                <a:latin typeface="Montserrat" pitchFamily="2" charset="77"/>
                <a:cs typeface="Times New Roman" pitchFamily="18" charset="0"/>
              </a:endParaRPr>
            </a:p>
          </p:txBody>
        </p:sp>
      </p:grpSp>
      <p:sp>
        <p:nvSpPr>
          <p:cNvPr id="12" name="文本框 13">
            <a:extLst>
              <a:ext uri="{FF2B5EF4-FFF2-40B4-BE49-F238E27FC236}">
                <a16:creationId xmlns:a16="http://schemas.microsoft.com/office/drawing/2014/main" xmlns="" id="{6544EB92-2D50-9B18-D179-900CEB2BD370}"/>
              </a:ext>
            </a:extLst>
          </p:cNvPr>
          <p:cNvSpPr txBox="1"/>
          <p:nvPr/>
        </p:nvSpPr>
        <p:spPr>
          <a:xfrm>
            <a:off x="102669" y="5306543"/>
            <a:ext cx="4115013" cy="1477328"/>
          </a:xfrm>
          <a:prstGeom prst="rect">
            <a:avLst/>
          </a:prstGeom>
          <a:noFill/>
        </p:spPr>
        <p:txBody>
          <a:bodyPr wrap="square" rtlCol="0">
            <a:spAutoFit/>
          </a:bodyPr>
          <a:lstStyle/>
          <a:p>
            <a:pPr algn="ctr"/>
            <a:r>
              <a:rPr lang="en-US" altLang="zh-CN" sz="3000" b="1" dirty="0">
                <a:solidFill>
                  <a:schemeClr val="tx1">
                    <a:lumMod val="85000"/>
                    <a:lumOff val="15000"/>
                  </a:schemeClr>
                </a:solidFill>
                <a:latin typeface="Montserrat" pitchFamily="2" charset="0"/>
                <a:ea typeface="微软雅黑" panose="020B0503020204020204" pitchFamily="34" charset="-122"/>
                <a:sym typeface="Montserrat" pitchFamily="2" charset="0"/>
              </a:rPr>
              <a:t>THỜI ĐIỂM CHỐT SỐ LIỆU KIỂM KÊ</a:t>
            </a:r>
          </a:p>
          <a:p>
            <a:pPr algn="ctr"/>
            <a:r>
              <a:rPr lang="en-US" altLang="zh-CN" sz="3000" b="1" dirty="0">
                <a:solidFill>
                  <a:schemeClr val="tx1">
                    <a:lumMod val="85000"/>
                    <a:lumOff val="15000"/>
                  </a:schemeClr>
                </a:solidFill>
                <a:latin typeface="Montserrat" pitchFamily="2" charset="0"/>
                <a:ea typeface="微软雅黑" panose="020B0503020204020204" pitchFamily="34" charset="-122"/>
                <a:sym typeface="Montserrat" pitchFamily="2" charset="0"/>
              </a:rPr>
              <a:t>0h 01/01/2025</a:t>
            </a:r>
            <a:endParaRPr lang="zh-CN" altLang="en-US" sz="3000" b="1" dirty="0">
              <a:solidFill>
                <a:schemeClr val="tx1">
                  <a:lumMod val="85000"/>
                  <a:lumOff val="15000"/>
                </a:schemeClr>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257499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ppt_x"/>
                                          </p:val>
                                        </p:tav>
                                        <p:tav tm="100000">
                                          <p:val>
                                            <p:strVal val="#ppt_x"/>
                                          </p:val>
                                        </p:tav>
                                      </p:tavLst>
                                    </p:anim>
                                    <p:anim calcmode="lin" valueType="num">
                                      <p:cBhvr additive="base">
                                        <p:cTn id="58" dur="500" fill="hold"/>
                                        <p:tgtEl>
                                          <p:spTgt spid="6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1" grpId="0">
        <p:bldAsOne/>
      </p:bldGraphic>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A155557-5675-623A-1CD9-E72A9C3AC6EA}"/>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3766B6D6-6C30-10A6-4F7D-81107269056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BA422CB4-EAC5-0094-6347-E0A41052844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203E26DC-1046-12E1-BF9D-9866BF55AE97}"/>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4CC63569-8474-9133-EB3C-8CE0BF52548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B511ED7D-CDC4-F32F-4808-3899CD1482FE}"/>
              </a:ext>
            </a:extLst>
          </p:cNvPr>
          <p:cNvSpPr txBox="1"/>
          <p:nvPr/>
        </p:nvSpPr>
        <p:spPr>
          <a:xfrm>
            <a:off x="945642" y="238084"/>
            <a:ext cx="5150358"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422F0029-F259-7D5E-5E42-741F06D99888}"/>
              </a:ext>
            </a:extLst>
          </p:cNvPr>
          <p:cNvCxnSpPr>
            <a:cxnSpLocks/>
            <a:stCxn id="8" idx="3"/>
          </p:cNvCxnSpPr>
          <p:nvPr/>
        </p:nvCxnSpPr>
        <p:spPr>
          <a:xfrm>
            <a:off x="6096000" y="484306"/>
            <a:ext cx="6096000" cy="28493"/>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组合 6">
            <a:extLst>
              <a:ext uri="{FF2B5EF4-FFF2-40B4-BE49-F238E27FC236}">
                <a16:creationId xmlns:a16="http://schemas.microsoft.com/office/drawing/2014/main" xmlns="" id="{71D322E0-0C63-6227-2742-6B89BF80E53E}"/>
              </a:ext>
            </a:extLst>
          </p:cNvPr>
          <p:cNvGrpSpPr>
            <a:grpSpLocks/>
          </p:cNvGrpSpPr>
          <p:nvPr/>
        </p:nvGrpSpPr>
        <p:grpSpPr bwMode="auto">
          <a:xfrm>
            <a:off x="444994" y="1341743"/>
            <a:ext cx="500648" cy="500647"/>
            <a:chOff x="6381750" y="1592263"/>
            <a:chExt cx="798512" cy="798512"/>
          </a:xfrm>
        </p:grpSpPr>
        <p:sp>
          <p:nvSpPr>
            <p:cNvPr id="3" name="椭圆 30">
              <a:extLst>
                <a:ext uri="{FF2B5EF4-FFF2-40B4-BE49-F238E27FC236}">
                  <a16:creationId xmlns:a16="http://schemas.microsoft.com/office/drawing/2014/main" xmlns="" id="{EFAE420C-7E3B-146E-51AE-897FF0BC396B}"/>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0" name="组合 10">
              <a:extLst>
                <a:ext uri="{FF2B5EF4-FFF2-40B4-BE49-F238E27FC236}">
                  <a16:creationId xmlns:a16="http://schemas.microsoft.com/office/drawing/2014/main" xmlns="" id="{6B6A8F5B-D30B-9A68-437B-941BE7EFD966}"/>
                </a:ext>
              </a:extLst>
            </p:cNvPr>
            <p:cNvGrpSpPr>
              <a:grpSpLocks/>
            </p:cNvGrpSpPr>
            <p:nvPr/>
          </p:nvGrpSpPr>
          <p:grpSpPr bwMode="auto">
            <a:xfrm>
              <a:off x="6558359" y="1829623"/>
              <a:ext cx="445294" cy="374279"/>
              <a:chOff x="8477250" y="2749366"/>
              <a:chExt cx="1047750" cy="880656"/>
            </a:xfrm>
          </p:grpSpPr>
          <p:cxnSp>
            <p:nvCxnSpPr>
              <p:cNvPr id="11" name="直接连接符 32">
                <a:extLst>
                  <a:ext uri="{FF2B5EF4-FFF2-40B4-BE49-F238E27FC236}">
                    <a16:creationId xmlns:a16="http://schemas.microsoft.com/office/drawing/2014/main" xmlns="" id="{C7698943-2FF6-7117-FF5B-394D3C28D466}"/>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xmlns="" id="{E2C7F1F4-5885-3B93-1E4B-AFFD6070D5C4}"/>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xmlns="" id="{D10911FC-7B18-F89C-D320-A208AF6C7EF2}"/>
              </a:ext>
            </a:extLst>
          </p:cNvPr>
          <p:cNvSpPr txBox="1"/>
          <p:nvPr/>
        </p:nvSpPr>
        <p:spPr>
          <a:xfrm>
            <a:off x="1056124" y="1039158"/>
            <a:ext cx="10800079" cy="4001095"/>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Đối tượng thực hiện kiểm kê: Theo Nghị định số 129/2017/NĐ-CP, đối tượng được giao quản lý TS KCHT thuỷ lợi </a:t>
            </a:r>
            <a:r>
              <a:rPr lang="vi-VN" dirty="0">
                <a:solidFill>
                  <a:schemeClr val="tx1">
                    <a:lumMod val="75000"/>
                    <a:lumOff val="25000"/>
                  </a:schemeClr>
                </a:solidFill>
                <a:latin typeface="Montserrat" pitchFamily="2" charset="0"/>
              </a:rPr>
              <a:t>ở địa phương là cơ quan được giao quản lý tài sản thuộc UBND cấp tỉnh hoặc UBND cấp huyện</a:t>
            </a:r>
            <a:r>
              <a:rPr lang="vi-VN" altLang="zh-CN" dirty="0">
                <a:solidFill>
                  <a:schemeClr val="tx1">
                    <a:lumMod val="75000"/>
                    <a:lumOff val="25000"/>
                  </a:schemeClr>
                </a:solidFill>
                <a:latin typeface="Montserrat" pitchFamily="2" charset="0"/>
                <a:sym typeface="Montserrat" pitchFamily="2" charset="0"/>
              </a:rPr>
              <a:t>.</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Thực hiện kiểm kê đối với tài sản thuộc phạm vi quản lý/tạm quản lý của đơn vị.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2428839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35C9D72-7C8A-48CE-42AA-E28CC7F099C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801A942B-CB0F-692B-9C78-3F17F9C4F1A2}"/>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68F5E5DB-0769-E90B-6B6B-6718CC3E03A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B3B9AC98-21FA-405A-FBEC-F99433584D9B}"/>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CF15BF4B-9CC7-F073-C75B-ADEEB43F55E4}"/>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39E2E33E-2505-B9F2-FC49-B28A9AEC6A28}"/>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913E093A-D461-9442-6E21-79B0E4509F78}"/>
              </a:ext>
            </a:extLst>
          </p:cNvPr>
          <p:cNvCxnSpPr>
            <a:cxnSpLocks/>
          </p:cNvCxnSpPr>
          <p:nvPr/>
        </p:nvCxnSpPr>
        <p:spPr>
          <a:xfrm>
            <a:off x="10215422" y="512799"/>
            <a:ext cx="197657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1674E6AC-5EDB-8FCD-F64E-5FE651C9E001}"/>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xmlns="" id="{801DB7FC-D429-DF3B-9893-F5EDDA5582DA}"/>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xmlns="" id="{FFE55349-DC43-8173-61BD-D2D04E4BEA17}"/>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5D05DDE6-1337-8350-0229-F94FB4353AA5}"/>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A5C49652-7F8D-5C49-F574-4F99A80B2116}"/>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xmlns="" id="{272C9AB2-0376-5E6B-7B25-58B2A48D3E2E}"/>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02E7EDAA-843E-0CF6-81DE-4A9752FD1300}"/>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C9A1A9DC-F465-0A05-3026-74F4A051A7B2}"/>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EDD3CCC4-0139-F06D-8F01-101F7BADC627}"/>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xmlns="" id="{A462E865-636F-3FC1-8DE4-C6EA4DFDC6CE}"/>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6561B7FC-AFC1-62E6-F036-57124B26A026}"/>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4E901E13-EBD3-4EE3-7C8E-0F87A37F7EC9}"/>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6476D045-2908-78FF-A831-D0F97A7FF374}"/>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DAC5BDE8-5D8F-1794-50F4-8EC064BABB54}"/>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xmlns="" id="{139F4959-4C8C-1A8A-555B-87201778C4CB}"/>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864BB5EA-E4EE-AD1A-9601-85C875970161}"/>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BB3FD4FC-ECCB-E9AA-CEC0-90570BD4F908}"/>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D07FB7D6-9DDA-9AD3-9A9C-597C62ABD0D5}"/>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xmlns="" id="{88CA6054-6056-9538-D6B0-B1BDFB41986C}"/>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67" name="Group 66">
            <a:extLst>
              <a:ext uri="{FF2B5EF4-FFF2-40B4-BE49-F238E27FC236}">
                <a16:creationId xmlns:a16="http://schemas.microsoft.com/office/drawing/2014/main" xmlns="" id="{D4ECD0D2-C918-A3B0-211C-240AEB01F722}"/>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xmlns="" id="{EDE5A580-BC0B-F14B-A221-92EB6501BEAF}"/>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69" name="Rounded Rectangle 5">
              <a:extLst>
                <a:ext uri="{FF2B5EF4-FFF2-40B4-BE49-F238E27FC236}">
                  <a16:creationId xmlns:a16="http://schemas.microsoft.com/office/drawing/2014/main" xmlns="" id="{03EE2669-678E-F0D2-A4C4-F6560EA14CE1}"/>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xmlns="" id="{DB5DA55C-2AD3-36A8-FC30-E657E069812C}"/>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1" name="Group 70">
            <a:extLst>
              <a:ext uri="{FF2B5EF4-FFF2-40B4-BE49-F238E27FC236}">
                <a16:creationId xmlns:a16="http://schemas.microsoft.com/office/drawing/2014/main" xmlns="" id="{CC31033B-5BEE-F664-7CED-1DAB9CEA4EFE}"/>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xmlns="" id="{2D17924C-0A68-7B9C-A037-5B5E06006A9C}"/>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3" name="Rounded Rectangle 5">
              <a:extLst>
                <a:ext uri="{FF2B5EF4-FFF2-40B4-BE49-F238E27FC236}">
                  <a16:creationId xmlns:a16="http://schemas.microsoft.com/office/drawing/2014/main" xmlns="" id="{BCD375B3-3072-9920-BC6C-F061D9AB11E6}"/>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xmlns="" id="{026756D3-58AF-D06B-9EDE-71E266811457}"/>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xmlns="" id="{25950D4E-90BD-DB8A-03B9-05560690F08A}"/>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6" name="Group 75">
            <a:extLst>
              <a:ext uri="{FF2B5EF4-FFF2-40B4-BE49-F238E27FC236}">
                <a16:creationId xmlns:a16="http://schemas.microsoft.com/office/drawing/2014/main" xmlns="" id="{E07324E7-C560-E38E-19C4-8CBECA3D2E30}"/>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xmlns="" id="{59B32BB8-039A-A4F8-43CE-1F61E3F67618}"/>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8" name="Rounded Rectangle 5">
              <a:extLst>
                <a:ext uri="{FF2B5EF4-FFF2-40B4-BE49-F238E27FC236}">
                  <a16:creationId xmlns:a16="http://schemas.microsoft.com/office/drawing/2014/main" xmlns="" id="{1E1C62B7-32F5-5BC5-18FE-5D35DE1A89D3}"/>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xmlns="" id="{B8957C6D-2C38-1ABB-8D49-872D608C371D}"/>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xmlns="" id="{62B28C3C-2BC2-D410-4AC3-55084ECAFD4D}"/>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1" name="Group 80">
            <a:extLst>
              <a:ext uri="{FF2B5EF4-FFF2-40B4-BE49-F238E27FC236}">
                <a16:creationId xmlns:a16="http://schemas.microsoft.com/office/drawing/2014/main" xmlns="" id="{584E61B6-DF9E-4EC8-74FF-9B503FDDB4B4}"/>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xmlns="" id="{39346132-49E8-DF38-CA80-F08D4749996F}"/>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3" name="Rounded Rectangle 5">
              <a:extLst>
                <a:ext uri="{FF2B5EF4-FFF2-40B4-BE49-F238E27FC236}">
                  <a16:creationId xmlns:a16="http://schemas.microsoft.com/office/drawing/2014/main" xmlns="" id="{5F20C152-54EC-D696-B73B-3FAD69EFCFA2}"/>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xmlns="" id="{E697D411-D20B-4A54-5BD6-51CA21A2AB7A}"/>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5" name="Group 84">
            <a:extLst>
              <a:ext uri="{FF2B5EF4-FFF2-40B4-BE49-F238E27FC236}">
                <a16:creationId xmlns:a16="http://schemas.microsoft.com/office/drawing/2014/main" xmlns="" id="{1EF1692F-85C1-11D4-A661-CAE832648F74}"/>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xmlns="" id="{9CB471DF-FB18-7B6A-4C5B-938503578042}"/>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7" name="Rounded Rectangle 5">
              <a:extLst>
                <a:ext uri="{FF2B5EF4-FFF2-40B4-BE49-F238E27FC236}">
                  <a16:creationId xmlns:a16="http://schemas.microsoft.com/office/drawing/2014/main" xmlns="" id="{6FDE8B7E-47FA-1A03-98DB-AB5F6AE42D0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1910904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730F760-406E-9A1A-D7B9-D64F3172CA3A}"/>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8B69C419-BCC9-435E-DF81-F4154328A20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297D0AFB-A0CD-E764-28A2-5E99A2C248C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9D69AD57-AE6A-80D0-853E-F6F2978082A0}"/>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DF9C281B-D1ED-D323-69C9-080F111E9EA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CAB5517E-1E88-7810-2B6E-8DACE2275C87}"/>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ED0C53AE-2855-2CDB-1FBA-646391A717E2}"/>
              </a:ext>
            </a:extLst>
          </p:cNvPr>
          <p:cNvCxnSpPr>
            <a:cxnSpLocks/>
          </p:cNvCxnSpPr>
          <p:nvPr/>
        </p:nvCxnSpPr>
        <p:spPr>
          <a:xfrm>
            <a:off x="9980908" y="499693"/>
            <a:ext cx="2211092" cy="13106"/>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xmlns="" id="{68F05709-3685-C4CA-BA3B-FE48102B851B}"/>
              </a:ext>
            </a:extLst>
          </p:cNvPr>
          <p:cNvSpPr/>
          <p:nvPr/>
        </p:nvSpPr>
        <p:spPr>
          <a:xfrm>
            <a:off x="301203" y="1188550"/>
            <a:ext cx="8469833"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Xác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định</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giá</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trị</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TSKCHT ĐƯỜNG THUỶ NỘI ĐỊA, THUỶ LỢI CHƯA ĐƯỢC THEO DÕI TRÊN SỔ KẾ TOÁN</a:t>
            </a:r>
            <a:endParaRPr lang="en-US"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6" name="Rectangle 1">
            <a:extLst>
              <a:ext uri="{FF2B5EF4-FFF2-40B4-BE49-F238E27FC236}">
                <a16:creationId xmlns:a16="http://schemas.microsoft.com/office/drawing/2014/main" xmlns="" id="{2B58CA35-96B2-8E17-9B4B-97B29A46A903}"/>
              </a:ext>
            </a:extLst>
          </p:cNvPr>
          <p:cNvSpPr>
            <a:spLocks noChangeArrowheads="1"/>
          </p:cNvSpPr>
          <p:nvPr/>
        </p:nvSpPr>
        <p:spPr bwMode="auto">
          <a:xfrm>
            <a:off x="1008945" y="2312868"/>
            <a:ext cx="10515601" cy="769441"/>
          </a:xfrm>
          <a:prstGeom prst="rect">
            <a:avLst/>
          </a:prstGeom>
          <a:solidFill>
            <a:schemeClr val="tx2">
              <a:lumMod val="20000"/>
              <a:lumOff val="80000"/>
            </a:schemeClr>
          </a:solidFill>
          <a:ln>
            <a:no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200" b="0" i="0" u="none" strike="noStrike" dirty="0">
                <a:solidFill>
                  <a:srgbClr val="000000"/>
                </a:solidFill>
                <a:effectLst/>
                <a:latin typeface="Times New Roman" panose="02020603050405020304" pitchFamily="18" charset="0"/>
                <a:cs typeface="Times New Roman" panose="02020603050405020304" pitchFamily="18" charset="0"/>
              </a:rPr>
              <a:t>Trường hợp có tài sản tương đương (về quy mô, cấp độ kỹ thuật) và có giá trị quyết toán được cấp có thẩm quyền phê duyệt theo quy định của pháp luật:</a:t>
            </a:r>
          </a:p>
        </p:txBody>
      </p:sp>
      <p:sp>
        <p:nvSpPr>
          <p:cNvPr id="17" name="Rectangle 16">
            <a:extLst>
              <a:ext uri="{FF2B5EF4-FFF2-40B4-BE49-F238E27FC236}">
                <a16:creationId xmlns:a16="http://schemas.microsoft.com/office/drawing/2014/main" xmlns="" id="{8DC76304-1097-74D7-8BBA-726DAAAA5913}"/>
              </a:ext>
            </a:extLst>
          </p:cNvPr>
          <p:cNvSpPr/>
          <p:nvPr/>
        </p:nvSpPr>
        <p:spPr>
          <a:xfrm>
            <a:off x="9141784" y="1195067"/>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75/2018/</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8" name="Right Arrow 17">
            <a:extLst>
              <a:ext uri="{FF2B5EF4-FFF2-40B4-BE49-F238E27FC236}">
                <a16:creationId xmlns:a16="http://schemas.microsoft.com/office/drawing/2014/main" xmlns="" id="{9308DBB5-C65E-59F7-4BCA-7AAA8DE93E00}"/>
              </a:ext>
            </a:extLst>
          </p:cNvPr>
          <p:cNvSpPr/>
          <p:nvPr/>
        </p:nvSpPr>
        <p:spPr>
          <a:xfrm>
            <a:off x="8812600" y="1519022"/>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graphicFrame>
        <p:nvGraphicFramePr>
          <p:cNvPr id="19" name="Table 18">
            <a:extLst>
              <a:ext uri="{FF2B5EF4-FFF2-40B4-BE49-F238E27FC236}">
                <a16:creationId xmlns:a16="http://schemas.microsoft.com/office/drawing/2014/main" xmlns="" id="{4179190E-AFE1-DD0F-D164-6758FEB1F4B5}"/>
              </a:ext>
            </a:extLst>
          </p:cNvPr>
          <p:cNvGraphicFramePr>
            <a:graphicFrameLocks noGrp="1"/>
          </p:cNvGraphicFramePr>
          <p:nvPr>
            <p:extLst>
              <p:ext uri="{D42A27DB-BD31-4B8C-83A1-F6EECF244321}">
                <p14:modId xmlns:p14="http://schemas.microsoft.com/office/powerpoint/2010/main" val="1558042526"/>
              </p:ext>
            </p:extLst>
          </p:nvPr>
        </p:nvGraphicFramePr>
        <p:xfrm>
          <a:off x="601474" y="3809154"/>
          <a:ext cx="10515600" cy="1005840"/>
        </p:xfrm>
        <a:graphic>
          <a:graphicData uri="http://schemas.openxmlformats.org/drawingml/2006/table">
            <a:tbl>
              <a:tblPr>
                <a:tableStyleId>{5C22544A-7EE6-4342-B048-85BDC9FD1C3A}</a:tableStyleId>
              </a:tblPr>
              <a:tblGrid>
                <a:gridCol w="2961916">
                  <a:extLst>
                    <a:ext uri="{9D8B030D-6E8A-4147-A177-3AD203B41FA5}">
                      <a16:colId xmlns:a16="http://schemas.microsoft.com/office/drawing/2014/main" xmlns="" val="4176656140"/>
                    </a:ext>
                  </a:extLst>
                </a:gridCol>
                <a:gridCol w="1330036">
                  <a:extLst>
                    <a:ext uri="{9D8B030D-6E8A-4147-A177-3AD203B41FA5}">
                      <a16:colId xmlns:a16="http://schemas.microsoft.com/office/drawing/2014/main" xmlns="" val="3055669825"/>
                    </a:ext>
                  </a:extLst>
                </a:gridCol>
                <a:gridCol w="2147455">
                  <a:extLst>
                    <a:ext uri="{9D8B030D-6E8A-4147-A177-3AD203B41FA5}">
                      <a16:colId xmlns:a16="http://schemas.microsoft.com/office/drawing/2014/main" xmlns="" val="2643542583"/>
                    </a:ext>
                  </a:extLst>
                </a:gridCol>
                <a:gridCol w="1274618">
                  <a:extLst>
                    <a:ext uri="{9D8B030D-6E8A-4147-A177-3AD203B41FA5}">
                      <a16:colId xmlns:a16="http://schemas.microsoft.com/office/drawing/2014/main" xmlns="" val="2327642788"/>
                    </a:ext>
                  </a:extLst>
                </a:gridCol>
                <a:gridCol w="2801575">
                  <a:extLst>
                    <a:ext uri="{9D8B030D-6E8A-4147-A177-3AD203B41FA5}">
                      <a16:colId xmlns:a16="http://schemas.microsoft.com/office/drawing/2014/main" xmlns="" val="3757745700"/>
                    </a:ext>
                  </a:extLst>
                </a:gridCol>
              </a:tblGrid>
              <a:tr h="0">
                <a:tc>
                  <a:txBody>
                    <a:bodyPr/>
                    <a:lstStyle/>
                    <a:p>
                      <a:pPr algn="ctr">
                        <a:spcBef>
                          <a:spcPts val="600"/>
                        </a:spcBef>
                        <a:spcAft>
                          <a:spcPts val="600"/>
                        </a:spcAft>
                      </a:pPr>
                      <a:r>
                        <a:rPr lang="en-US" sz="2200" b="1" dirty="0" err="1">
                          <a:effectLst/>
                          <a:highlight>
                            <a:srgbClr val="FFFFFF"/>
                          </a:highlight>
                          <a:latin typeface="Times New Roman" panose="02020603050405020304" pitchFamily="18" charset="0"/>
                          <a:cs typeface="Times New Roman" panose="02020603050405020304" pitchFamily="18" charset="0"/>
                        </a:rPr>
                        <a:t>Giá</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trị</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còn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lại</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của</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tài</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sản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tính</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đến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ngày</a:t>
                      </a:r>
                      <a:r>
                        <a:rPr lang="en-US" sz="2200" b="1" dirty="0">
                          <a:effectLst/>
                          <a:highlight>
                            <a:srgbClr val="FFFFFF"/>
                          </a:highlight>
                          <a:latin typeface="Times New Roman" panose="02020603050405020304" pitchFamily="18" charset="0"/>
                          <a:cs typeface="Times New Roman" panose="02020603050405020304" pitchFamily="18" charset="0"/>
                        </a:rPr>
                        <a:t> 31/12/2024</a:t>
                      </a:r>
                      <a:endParaRPr lang="x-none" sz="22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Nguyên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giá</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đã</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xác</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định</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Số</a:t>
                      </a:r>
                      <a:r>
                        <a:rPr lang="en-US" sz="2200" dirty="0">
                          <a:effectLst/>
                          <a:highlight>
                            <a:srgbClr val="FFFFFF"/>
                          </a:highlight>
                          <a:latin typeface="Times New Roman" panose="02020603050405020304" pitchFamily="18" charset="0"/>
                          <a:cs typeface="Times New Roman" panose="02020603050405020304" pitchFamily="18" charset="0"/>
                        </a:rPr>
                        <a:t> hao </a:t>
                      </a:r>
                      <a:r>
                        <a:rPr lang="en-US" sz="2200" dirty="0" err="1">
                          <a:effectLst/>
                          <a:highlight>
                            <a:srgbClr val="FFFFFF"/>
                          </a:highlight>
                          <a:latin typeface="Times New Roman" panose="02020603050405020304" pitchFamily="18" charset="0"/>
                          <a:cs typeface="Times New Roman" panose="02020603050405020304" pitchFamily="18" charset="0"/>
                        </a:rPr>
                        <a:t>mòn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của</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tính</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đến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ngày</a:t>
                      </a:r>
                      <a:r>
                        <a:rPr lang="en-US" sz="2200" dirty="0">
                          <a:effectLst/>
                          <a:highlight>
                            <a:srgbClr val="FFFFFF"/>
                          </a:highlight>
                          <a:latin typeface="Times New Roman" panose="02020603050405020304" pitchFamily="18" charset="0"/>
                          <a:cs typeface="Times New Roman" panose="02020603050405020304" pitchFamily="18" charset="0"/>
                        </a:rPr>
                        <a:t> 31/12/2024</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xmlns="" val="413266031"/>
                  </a:ext>
                </a:extLst>
              </a:tr>
            </a:tbl>
          </a:graphicData>
        </a:graphic>
      </p:graphicFrame>
      <p:graphicFrame>
        <p:nvGraphicFramePr>
          <p:cNvPr id="20" name="Table 19">
            <a:extLst>
              <a:ext uri="{FF2B5EF4-FFF2-40B4-BE49-F238E27FC236}">
                <a16:creationId xmlns:a16="http://schemas.microsoft.com/office/drawing/2014/main" xmlns="" id="{0034E98F-5CC5-8DA4-117D-2FA5F98B0419}"/>
              </a:ext>
            </a:extLst>
          </p:cNvPr>
          <p:cNvGraphicFramePr>
            <a:graphicFrameLocks noGrp="1"/>
          </p:cNvGraphicFramePr>
          <p:nvPr>
            <p:extLst>
              <p:ext uri="{D42A27DB-BD31-4B8C-83A1-F6EECF244321}">
                <p14:modId xmlns:p14="http://schemas.microsoft.com/office/powerpoint/2010/main" val="802636882"/>
              </p:ext>
            </p:extLst>
          </p:nvPr>
        </p:nvGraphicFramePr>
        <p:xfrm>
          <a:off x="616824" y="5080295"/>
          <a:ext cx="11046228" cy="1341120"/>
        </p:xfrm>
        <a:graphic>
          <a:graphicData uri="http://schemas.openxmlformats.org/drawingml/2006/table">
            <a:tbl>
              <a:tblPr>
                <a:tableStyleId>{5C22544A-7EE6-4342-B048-85BDC9FD1C3A}</a:tableStyleId>
              </a:tblPr>
              <a:tblGrid>
                <a:gridCol w="2064383">
                  <a:extLst>
                    <a:ext uri="{9D8B030D-6E8A-4147-A177-3AD203B41FA5}">
                      <a16:colId xmlns:a16="http://schemas.microsoft.com/office/drawing/2014/main" xmlns="" val="4027085955"/>
                    </a:ext>
                  </a:extLst>
                </a:gridCol>
                <a:gridCol w="591237">
                  <a:extLst>
                    <a:ext uri="{9D8B030D-6E8A-4147-A177-3AD203B41FA5}">
                      <a16:colId xmlns:a16="http://schemas.microsoft.com/office/drawing/2014/main" xmlns="" val="3759703304"/>
                    </a:ext>
                  </a:extLst>
                </a:gridCol>
                <a:gridCol w="1427019">
                  <a:extLst>
                    <a:ext uri="{9D8B030D-6E8A-4147-A177-3AD203B41FA5}">
                      <a16:colId xmlns:a16="http://schemas.microsoft.com/office/drawing/2014/main" xmlns="" val="944226812"/>
                    </a:ext>
                  </a:extLst>
                </a:gridCol>
                <a:gridCol w="845127">
                  <a:extLst>
                    <a:ext uri="{9D8B030D-6E8A-4147-A177-3AD203B41FA5}">
                      <a16:colId xmlns:a16="http://schemas.microsoft.com/office/drawing/2014/main" xmlns="" val="3895329149"/>
                    </a:ext>
                  </a:extLst>
                </a:gridCol>
                <a:gridCol w="3940373">
                  <a:extLst>
                    <a:ext uri="{9D8B030D-6E8A-4147-A177-3AD203B41FA5}">
                      <a16:colId xmlns:a16="http://schemas.microsoft.com/office/drawing/2014/main" xmlns="" val="1494850853"/>
                    </a:ext>
                  </a:extLst>
                </a:gridCol>
                <a:gridCol w="590063">
                  <a:extLst>
                    <a:ext uri="{9D8B030D-6E8A-4147-A177-3AD203B41FA5}">
                      <a16:colId xmlns:a16="http://schemas.microsoft.com/office/drawing/2014/main" xmlns="" val="1743076737"/>
                    </a:ext>
                  </a:extLst>
                </a:gridCol>
                <a:gridCol w="1588026">
                  <a:extLst>
                    <a:ext uri="{9D8B030D-6E8A-4147-A177-3AD203B41FA5}">
                      <a16:colId xmlns:a16="http://schemas.microsoft.com/office/drawing/2014/main" xmlns="" val="4010643560"/>
                    </a:ext>
                  </a:extLst>
                </a:gridCol>
              </a:tblGrid>
              <a:tr h="582135">
                <a:tc>
                  <a:txBody>
                    <a:bodyPr/>
                    <a:lstStyle/>
                    <a:p>
                      <a:pPr algn="ctr">
                        <a:spcBef>
                          <a:spcPts val="600"/>
                        </a:spcBef>
                        <a:spcAft>
                          <a:spcPts val="600"/>
                        </a:spcAft>
                      </a:pPr>
                      <a:r>
                        <a:rPr lang="en-US" sz="2200" b="1" dirty="0" err="1">
                          <a:effectLst/>
                          <a:highlight>
                            <a:srgbClr val="FFFFFF"/>
                          </a:highlight>
                          <a:latin typeface="Times New Roman" panose="02020603050405020304" pitchFamily="18" charset="0"/>
                          <a:cs typeface="Times New Roman" panose="02020603050405020304" pitchFamily="18" charset="0"/>
                        </a:rPr>
                        <a:t>Số</a:t>
                      </a:r>
                      <a:r>
                        <a:rPr lang="en-US" sz="2200" b="1" dirty="0">
                          <a:effectLst/>
                          <a:highlight>
                            <a:srgbClr val="FFFFFF"/>
                          </a:highlight>
                          <a:latin typeface="Times New Roman" panose="02020603050405020304" pitchFamily="18" charset="0"/>
                          <a:cs typeface="Times New Roman" panose="02020603050405020304" pitchFamily="18" charset="0"/>
                        </a:rPr>
                        <a:t> hao </a:t>
                      </a:r>
                      <a:r>
                        <a:rPr lang="en-US" sz="2200" b="1" dirty="0" err="1">
                          <a:effectLst/>
                          <a:highlight>
                            <a:srgbClr val="FFFFFF"/>
                          </a:highlight>
                          <a:latin typeface="Times New Roman" panose="02020603050405020304" pitchFamily="18" charset="0"/>
                          <a:cs typeface="Times New Roman" panose="02020603050405020304" pitchFamily="18" charset="0"/>
                        </a:rPr>
                        <a:t>mòn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của</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tài</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sản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tính</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đến</a:t>
                      </a:r>
                      <a:r>
                        <a:rPr lang="en-US" sz="2200" b="1" dirty="0">
                          <a:effectLst/>
                          <a:highlight>
                            <a:srgbClr val="FFFFFF"/>
                          </a:highlight>
                          <a:latin typeface="Times New Roman" panose="02020603050405020304" pitchFamily="18" charset="0"/>
                          <a:cs typeface="Times New Roman" panose="02020603050405020304" pitchFamily="18" charset="0"/>
                        </a:rPr>
                        <a:t> </a:t>
                      </a:r>
                      <a:r>
                        <a:rPr lang="en-US" sz="2200" b="1" dirty="0" err="1">
                          <a:effectLst/>
                          <a:highlight>
                            <a:srgbClr val="FFFFFF"/>
                          </a:highlight>
                          <a:latin typeface="Times New Roman" panose="02020603050405020304" pitchFamily="18" charset="0"/>
                          <a:cs typeface="Times New Roman" panose="02020603050405020304" pitchFamily="18" charset="0"/>
                        </a:rPr>
                        <a:t>ngày</a:t>
                      </a:r>
                      <a:r>
                        <a:rPr lang="en-US" sz="2200" b="1" dirty="0">
                          <a:effectLst/>
                          <a:highlight>
                            <a:srgbClr val="FFFFFF"/>
                          </a:highlight>
                          <a:latin typeface="Times New Roman" panose="02020603050405020304" pitchFamily="18" charset="0"/>
                          <a:cs typeface="Times New Roman" panose="02020603050405020304" pitchFamily="18" charset="0"/>
                        </a:rPr>
                        <a:t> 31/12/2024</a:t>
                      </a:r>
                      <a:endParaRPr lang="x-none" sz="22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Nguyên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giá</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đã</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xác</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định</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x</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Tỷ</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lệ</a:t>
                      </a:r>
                      <a:r>
                        <a:rPr lang="en-US" sz="2200" dirty="0">
                          <a:effectLst/>
                          <a:highlight>
                            <a:srgbClr val="FFFFFF"/>
                          </a:highlight>
                          <a:latin typeface="Times New Roman" panose="02020603050405020304" pitchFamily="18" charset="0"/>
                          <a:cs typeface="Times New Roman" panose="02020603050405020304" pitchFamily="18" charset="0"/>
                        </a:rPr>
                        <a:t> hao </a:t>
                      </a:r>
                      <a:r>
                        <a:rPr lang="en-US" sz="2200" dirty="0" err="1">
                          <a:effectLst/>
                          <a:highlight>
                            <a:srgbClr val="FFFFFF"/>
                          </a:highlight>
                          <a:latin typeface="Times New Roman" panose="02020603050405020304" pitchFamily="18" charset="0"/>
                          <a:cs typeface="Times New Roman" panose="02020603050405020304" pitchFamily="18" charset="0"/>
                        </a:rPr>
                        <a:t>mòn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của</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theo</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Phụ</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lục</a:t>
                      </a:r>
                      <a:r>
                        <a:rPr lang="en-US" sz="2200" dirty="0">
                          <a:effectLst/>
                          <a:highlight>
                            <a:srgbClr val="FFFFFF"/>
                          </a:highlight>
                          <a:latin typeface="Times New Roman" panose="02020603050405020304" pitchFamily="18" charset="0"/>
                          <a:cs typeface="Times New Roman" panose="02020603050405020304" pitchFamily="18" charset="0"/>
                        </a:rPr>
                        <a:t> ban </a:t>
                      </a:r>
                      <a:r>
                        <a:rPr lang="en-US" sz="2200" dirty="0" err="1">
                          <a:effectLst/>
                          <a:highlight>
                            <a:srgbClr val="FFFFFF"/>
                          </a:highlight>
                          <a:latin typeface="Times New Roman" panose="02020603050405020304" pitchFamily="18" charset="0"/>
                          <a:cs typeface="Times New Roman" panose="02020603050405020304" pitchFamily="18" charset="0"/>
                        </a:rPr>
                        <a:t>hành</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kèm</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theo</a:t>
                      </a:r>
                      <a:r>
                        <a:rPr lang="en-US" sz="2200" dirty="0">
                          <a:effectLst/>
                          <a:highlight>
                            <a:srgbClr val="FFFFFF"/>
                          </a:highlight>
                          <a:latin typeface="Times New Roman" panose="02020603050405020304" pitchFamily="18" charset="0"/>
                          <a:cs typeface="Times New Roman" panose="02020603050405020304" pitchFamily="18" charset="0"/>
                        </a:rPr>
                        <a:t> Thông </a:t>
                      </a:r>
                      <a:r>
                        <a:rPr lang="en-US" sz="2200" dirty="0" err="1">
                          <a:effectLst/>
                          <a:highlight>
                            <a:srgbClr val="FFFFFF"/>
                          </a:highlight>
                          <a:latin typeface="Times New Roman" panose="02020603050405020304" pitchFamily="18" charset="0"/>
                          <a:cs typeface="Times New Roman" panose="02020603050405020304" pitchFamily="18" charset="0"/>
                        </a:rPr>
                        <a:t>tư</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số</a:t>
                      </a:r>
                      <a:r>
                        <a:rPr lang="en-US" sz="2200" dirty="0">
                          <a:effectLst/>
                          <a:highlight>
                            <a:srgbClr val="FFFFFF"/>
                          </a:highlight>
                          <a:latin typeface="Times New Roman" panose="02020603050405020304" pitchFamily="18" charset="0"/>
                          <a:cs typeface="Times New Roman" panose="02020603050405020304" pitchFamily="18" charset="0"/>
                        </a:rPr>
                        <a:t> 75/2018/TT-BTC </a:t>
                      </a:r>
                      <a:r>
                        <a:rPr lang="en-US" sz="2200" dirty="0" err="1">
                          <a:effectLst/>
                          <a:highlight>
                            <a:srgbClr val="FFFFFF"/>
                          </a:highlight>
                          <a:latin typeface="Times New Roman" panose="02020603050405020304" pitchFamily="18" charset="0"/>
                          <a:cs typeface="Times New Roman" panose="02020603050405020304" pitchFamily="18" charset="0"/>
                        </a:rPr>
                        <a:t>ngày</a:t>
                      </a:r>
                      <a:r>
                        <a:rPr lang="en-US" sz="2200" dirty="0">
                          <a:effectLst/>
                          <a:highlight>
                            <a:srgbClr val="FFFFFF"/>
                          </a:highlight>
                          <a:latin typeface="Times New Roman" panose="02020603050405020304" pitchFamily="18" charset="0"/>
                          <a:cs typeface="Times New Roman" panose="02020603050405020304" pitchFamily="18" charset="0"/>
                        </a:rPr>
                        <a:t> 17/8/2018 </a:t>
                      </a:r>
                      <a:r>
                        <a:rPr lang="en-US" sz="2200" dirty="0" err="1">
                          <a:effectLst/>
                          <a:highlight>
                            <a:srgbClr val="FFFFFF"/>
                          </a:highlight>
                          <a:latin typeface="Times New Roman" panose="02020603050405020304" pitchFamily="18" charset="0"/>
                          <a:cs typeface="Times New Roman" panose="02020603050405020304" pitchFamily="18" charset="0"/>
                        </a:rPr>
                        <a:t>của</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Bộ</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chính</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a:effectLst/>
                          <a:highlight>
                            <a:srgbClr val="FFFFFF"/>
                          </a:highlight>
                          <a:latin typeface="Times New Roman" panose="02020603050405020304" pitchFamily="18" charset="0"/>
                          <a:cs typeface="Times New Roman" panose="02020603050405020304" pitchFamily="18" charset="0"/>
                        </a:rPr>
                        <a:t>x</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200" dirty="0" err="1">
                          <a:effectLst/>
                          <a:highlight>
                            <a:srgbClr val="FFFFFF"/>
                          </a:highlight>
                          <a:latin typeface="Times New Roman" panose="02020603050405020304" pitchFamily="18" charset="0"/>
                          <a:cs typeface="Times New Roman" panose="02020603050405020304" pitchFamily="18" charset="0"/>
                        </a:rPr>
                        <a:t>Thời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gian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đã</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sử</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dụng</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của</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tài</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sản</a:t>
                      </a:r>
                      <a:r>
                        <a:rPr lang="en-US" sz="2200" dirty="0">
                          <a:effectLst/>
                          <a:highlight>
                            <a:srgbClr val="FFFFFF"/>
                          </a:highlight>
                          <a:latin typeface="Times New Roman" panose="02020603050405020304" pitchFamily="18" charset="0"/>
                          <a:cs typeface="Times New Roman" panose="02020603050405020304" pitchFamily="18" charset="0"/>
                        </a:rPr>
                        <a:t> (</a:t>
                      </a:r>
                      <a:r>
                        <a:rPr lang="en-US" sz="2200" dirty="0" err="1">
                          <a:effectLst/>
                          <a:highlight>
                            <a:srgbClr val="FFFFFF"/>
                          </a:highlight>
                          <a:latin typeface="Times New Roman" panose="02020603050405020304" pitchFamily="18" charset="0"/>
                          <a:cs typeface="Times New Roman" panose="02020603050405020304" pitchFamily="18" charset="0"/>
                        </a:rPr>
                        <a:t>năm</a:t>
                      </a:r>
                      <a:r>
                        <a:rPr lang="en-US" sz="2200" dirty="0">
                          <a:effectLst/>
                          <a:highlight>
                            <a:srgbClr val="FFFFFF"/>
                          </a:highlight>
                          <a:latin typeface="Times New Roman" panose="02020603050405020304" pitchFamily="18" charset="0"/>
                          <a:cs typeface="Times New Roman" panose="02020603050405020304" pitchFamily="18" charset="0"/>
                        </a:rPr>
                        <a:t>)</a:t>
                      </a:r>
                      <a:endParaRPr lang="x-none" sz="22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xmlns="" val="2863437344"/>
                  </a:ext>
                </a:extLst>
              </a:tr>
            </a:tbl>
          </a:graphicData>
        </a:graphic>
      </p:graphicFrame>
      <p:sp>
        <p:nvSpPr>
          <p:cNvPr id="21" name="正圆 596">
            <a:extLst>
              <a:ext uri="{FF2B5EF4-FFF2-40B4-BE49-F238E27FC236}">
                <a16:creationId xmlns:a16="http://schemas.microsoft.com/office/drawing/2014/main" xmlns="" id="{0574ABEF-2FCF-6EC5-F400-3EA2B3E80A33}"/>
              </a:ext>
            </a:extLst>
          </p:cNvPr>
          <p:cNvSpPr>
            <a:spLocks noChangeArrowheads="1"/>
          </p:cNvSpPr>
          <p:nvPr/>
        </p:nvSpPr>
        <p:spPr bwMode="auto">
          <a:xfrm>
            <a:off x="265834" y="2384087"/>
            <a:ext cx="751229" cy="683220"/>
          </a:xfrm>
          <a:prstGeom prst="ellipse">
            <a:avLst/>
          </a:prstGeom>
          <a:solidFill>
            <a:schemeClr val="tx1">
              <a:lumMod val="65000"/>
              <a:lumOff val="35000"/>
            </a:schemeClr>
          </a:solidFill>
          <a:ln>
            <a:noFill/>
          </a:ln>
          <a:effectLst/>
        </p:spPr>
        <p:txBody>
          <a:bodyPr lIns="156803" tIns="78402" rIns="156803" bIns="78402" anchor="ctr"/>
          <a:lstStyle/>
          <a:p>
            <a:pPr algn="ctr"/>
            <a:r>
              <a:rPr lang="zh-CN" altLang="en-US" sz="4800" b="1" dirty="0">
                <a:solidFill>
                  <a:schemeClr val="bg1"/>
                </a:solidFill>
                <a:latin typeface="Montserrat" pitchFamily="2" charset="0"/>
                <a:ea typeface="微软雅黑" pitchFamily="34" charset="-122"/>
              </a:rPr>
              <a:t>1</a:t>
            </a:r>
          </a:p>
        </p:txBody>
      </p:sp>
      <p:sp>
        <p:nvSpPr>
          <p:cNvPr id="23" name="TextBox 22">
            <a:extLst>
              <a:ext uri="{FF2B5EF4-FFF2-40B4-BE49-F238E27FC236}">
                <a16:creationId xmlns:a16="http://schemas.microsoft.com/office/drawing/2014/main" xmlns="" id="{3B6BD913-664C-E0E5-3130-BF6E4FD70777}"/>
              </a:ext>
            </a:extLst>
          </p:cNvPr>
          <p:cNvSpPr txBox="1"/>
          <p:nvPr/>
        </p:nvSpPr>
        <p:spPr>
          <a:xfrm>
            <a:off x="2301496" y="3170718"/>
            <a:ext cx="7865391" cy="461665"/>
          </a:xfrm>
          <a:prstGeom prst="rect">
            <a:avLst/>
          </a:prstGeom>
          <a:noFill/>
        </p:spPr>
        <p:txBody>
          <a:bodyPr wrap="square">
            <a:spAutoFit/>
          </a:bodyPr>
          <a:lstStyle/>
          <a:p>
            <a:pPr algn="ctr">
              <a:spcBef>
                <a:spcPts val="600"/>
              </a:spcBef>
            </a:pPr>
            <a:r>
              <a:rPr lang="vi-VN" sz="2400" b="1" dirty="0">
                <a:solidFill>
                  <a:srgbClr val="000000"/>
                </a:solidFill>
                <a:highlight>
                  <a:srgbClr val="FFFFFF"/>
                </a:highlight>
                <a:latin typeface="Times New Roman" panose="02020603050405020304" pitchFamily="18" charset="0"/>
                <a:cs typeface="Times New Roman" panose="02020603050405020304" pitchFamily="18" charset="0"/>
              </a:rPr>
              <a:t>N</a:t>
            </a:r>
            <a:r>
              <a:rPr lang="vi-VN"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guyên giá tài sản</a:t>
            </a:r>
            <a:r>
              <a:rPr lang="vi-VN" sz="2400" dirty="0">
                <a:solidFill>
                  <a:srgbClr val="000000"/>
                </a:solidFill>
                <a:highlight>
                  <a:srgbClr val="FFFFFF"/>
                </a:highligh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a:t>
            </a:r>
            <a:r>
              <a:rPr lang="vi-VN" sz="2400" b="1" dirty="0">
                <a:solidFill>
                  <a:srgbClr val="000000"/>
                </a:solidFill>
                <a:highlight>
                  <a:srgbClr val="FFFFFF"/>
                </a:highlight>
                <a:latin typeface="Times New Roman" panose="02020603050405020304" pitchFamily="18" charset="0"/>
                <a:cs typeface="Times New Roman" panose="02020603050405020304" pitchFamily="18" charset="0"/>
              </a:rPr>
              <a:t>G</a:t>
            </a:r>
            <a:r>
              <a:rPr lang="vi-VN"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iá trị của tài sản tương đương</a:t>
            </a:r>
            <a:endParaRPr lang="vi-VN" sz="24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903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1C4024A-2069-9455-6F04-FEDB0949CE9B}"/>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1FA598B7-ACFD-AED9-DEE1-2FED8FDC40D5}"/>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F1E54A65-D191-2B0E-F0E8-D346A63491EE}"/>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A4B93FF3-1234-1425-667A-FB588C4CE60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3EE4719D-2CAE-8868-1038-B986DF73A2B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91C2A187-3A89-2765-2E68-2558A8652DD9}"/>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ĐƯỜNG THUỶ NỘI ĐỊA, THUỶ LỢI</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7A354E59-CA83-155B-9840-A234A07F7115}"/>
              </a:ext>
            </a:extLst>
          </p:cNvPr>
          <p:cNvCxnSpPr>
            <a:cxnSpLocks/>
          </p:cNvCxnSpPr>
          <p:nvPr/>
        </p:nvCxnSpPr>
        <p:spPr>
          <a:xfrm>
            <a:off x="9949912" y="512799"/>
            <a:ext cx="224208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2BDB4F8D-545E-294D-06B3-FC6466121298}"/>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xmlns="" id="{EDD91FD1-F87C-2DB5-31EC-919726536AEE}"/>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xmlns="" id="{3ACE1484-E1CC-D5D3-8760-DE463EA3EC9F}"/>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xmlns="" id="{E3239970-276D-7ACC-7871-91D3B977A4B6}"/>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29" name="Rectangle 28">
            <a:extLst>
              <a:ext uri="{FF2B5EF4-FFF2-40B4-BE49-F238E27FC236}">
                <a16:creationId xmlns:a16="http://schemas.microsoft.com/office/drawing/2014/main" xmlns="" id="{EF591945-BACC-D548-9353-4A8880FB6A47}"/>
              </a:ext>
            </a:extLst>
          </p:cNvPr>
          <p:cNvSpPr/>
          <p:nvPr/>
        </p:nvSpPr>
        <p:spPr>
          <a:xfrm>
            <a:off x="765641" y="931503"/>
            <a:ext cx="11153779" cy="769441"/>
          </a:xfrm>
          <a:prstGeom prst="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     XÁC ĐỊNH GIÁ TRỊ TS KCHT ĐƯỜNG THUỶ NỘI ĐỊA, THUỶ LỢI CHƯA THEO</a:t>
            </a:r>
          </a:p>
          <a:p>
            <a:pPr algn="just">
              <a:defRPr/>
            </a:pPr>
            <a:r>
              <a:rPr lang="en-US" altLang="ja-JP" sz="2200" b="1" dirty="0">
                <a:solidFill>
                  <a:srgbClr val="000000"/>
                </a:solidFill>
                <a:latin typeface="Times New Roman" pitchFamily="18" charset="0"/>
                <a:cs typeface="Times New Roman" pitchFamily="18" charset="0"/>
              </a:rPr>
              <a:t>     DÕI TRÊN SỔ KẾ TOÁN VÀ KHÔNG CÓ CĂN CỨ ĐỂ XÁC ĐỊNH NG, GTCL</a:t>
            </a:r>
            <a:endParaRPr lang="en-US" sz="2200" dirty="0">
              <a:solidFill>
                <a:srgbClr val="000000"/>
              </a:solidFill>
            </a:endParaRPr>
          </a:p>
        </p:txBody>
      </p:sp>
      <p:sp>
        <p:nvSpPr>
          <p:cNvPr id="30" name="正圆 596">
            <a:extLst>
              <a:ext uri="{FF2B5EF4-FFF2-40B4-BE49-F238E27FC236}">
                <a16:creationId xmlns:a16="http://schemas.microsoft.com/office/drawing/2014/main" xmlns="" id="{F9B5B98C-3AA2-0D03-D702-7BCCB206FEC7}"/>
              </a:ext>
            </a:extLst>
          </p:cNvPr>
          <p:cNvSpPr>
            <a:spLocks noChangeArrowheads="1"/>
          </p:cNvSpPr>
          <p:nvPr/>
        </p:nvSpPr>
        <p:spPr bwMode="auto">
          <a:xfrm>
            <a:off x="272580" y="985059"/>
            <a:ext cx="751229" cy="683219"/>
          </a:xfrm>
          <a:prstGeom prst="ellipse">
            <a:avLst/>
          </a:prstGeom>
          <a:solidFill>
            <a:schemeClr val="accent2"/>
          </a:solidFill>
          <a:ln>
            <a:noFill/>
          </a:ln>
          <a:effectLst/>
        </p:spPr>
        <p:txBody>
          <a:bodyPr lIns="156803" tIns="78402" rIns="156803" bIns="78402" anchor="ctr"/>
          <a:lstStyle/>
          <a:p>
            <a:pPr algn="ctr"/>
            <a:r>
              <a:rPr lang="vi-VN" altLang="zh-CN" sz="4800" b="1" dirty="0">
                <a:solidFill>
                  <a:schemeClr val="bg1"/>
                </a:solidFill>
                <a:latin typeface="Montserrat" pitchFamily="2" charset="0"/>
                <a:ea typeface="微软雅黑" pitchFamily="34" charset="-122"/>
              </a:rPr>
              <a:t>2</a:t>
            </a:r>
            <a:endParaRPr lang="zh-CN" altLang="en-US" sz="4800" b="1" dirty="0">
              <a:solidFill>
                <a:schemeClr val="bg1"/>
              </a:solidFill>
              <a:latin typeface="Montserrat" pitchFamily="2" charset="0"/>
              <a:ea typeface="微软雅黑" pitchFamily="34" charset="-122"/>
            </a:endParaRPr>
          </a:p>
        </p:txBody>
      </p:sp>
      <p:sp>
        <p:nvSpPr>
          <p:cNvPr id="31" name="Rectangle 30">
            <a:extLst>
              <a:ext uri="{FF2B5EF4-FFF2-40B4-BE49-F238E27FC236}">
                <a16:creationId xmlns:a16="http://schemas.microsoft.com/office/drawing/2014/main" xmlns="" id="{F51EBCB2-FF1D-8475-E1C4-494F46ED1E48}"/>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D2F352C5-FDBE-B19F-2CC3-56772DC1B8AF}"/>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xmlns="" id="{D3EDD957-D678-00AE-E2F9-AD1E1330450C}"/>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xmlns="" id="{5C3DDA24-73D9-9447-C2A7-04F1336712EB}"/>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518969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E63110-CEDD-CF4B-D53F-3E1DB181C8D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07E6E7D0-F055-E4F1-BFCC-D9404C65305F}"/>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F4D61276-2F7F-3EC9-2330-FDB1B0BB1F2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149D461A-FD5A-38F6-2300-194709BA5150}"/>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3BC40CF6-2097-2F9C-CA39-7622D607B9E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3CD70FE3-C69E-F268-F8B9-A5F91D9717E2}"/>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77BF7F4D-3580-01C4-0AAE-CFF873A3B9A5}"/>
              </a:ext>
            </a:extLst>
          </p:cNvPr>
          <p:cNvCxnSpPr>
            <a:cxnSpLocks/>
          </p:cNvCxnSpPr>
          <p:nvPr/>
        </p:nvCxnSpPr>
        <p:spPr>
          <a:xfrm>
            <a:off x="8389202" y="512799"/>
            <a:ext cx="380279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xmlns="" id="{6C8F59DE-C306-67A9-FE5E-AA643C3EE386}"/>
              </a:ext>
            </a:extLst>
          </p:cNvPr>
          <p:cNvGraphicFramePr>
            <a:graphicFrameLocks noGrp="1"/>
          </p:cNvGraphicFramePr>
          <p:nvPr>
            <p:extLst>
              <p:ext uri="{D42A27DB-BD31-4B8C-83A1-F6EECF244321}">
                <p14:modId xmlns:p14="http://schemas.microsoft.com/office/powerpoint/2010/main" val="3432883929"/>
              </p:ext>
            </p:extLst>
          </p:nvPr>
        </p:nvGraphicFramePr>
        <p:xfrm>
          <a:off x="2021775" y="1072814"/>
          <a:ext cx="8408584" cy="4248150"/>
        </p:xfrm>
        <a:graphic>
          <a:graphicData uri="http://schemas.openxmlformats.org/drawingml/2006/table">
            <a:tbl>
              <a:tblPr>
                <a:tableStyleId>{5C22544A-7EE6-4342-B048-85BDC9FD1C3A}</a:tableStyleId>
              </a:tblPr>
              <a:tblGrid>
                <a:gridCol w="3588611">
                  <a:extLst>
                    <a:ext uri="{9D8B030D-6E8A-4147-A177-3AD203B41FA5}">
                      <a16:colId xmlns:a16="http://schemas.microsoft.com/office/drawing/2014/main" xmlns="" val="2145605052"/>
                    </a:ext>
                  </a:extLst>
                </a:gridCol>
                <a:gridCol w="2402237">
                  <a:extLst>
                    <a:ext uri="{9D8B030D-6E8A-4147-A177-3AD203B41FA5}">
                      <a16:colId xmlns:a16="http://schemas.microsoft.com/office/drawing/2014/main" xmlns="" val="2997180381"/>
                    </a:ext>
                  </a:extLst>
                </a:gridCol>
                <a:gridCol w="2417736">
                  <a:extLst>
                    <a:ext uri="{9D8B030D-6E8A-4147-A177-3AD203B41FA5}">
                      <a16:colId xmlns:a16="http://schemas.microsoft.com/office/drawing/2014/main" xmlns="" val="814623657"/>
                    </a:ext>
                  </a:extLst>
                </a:gridCol>
              </a:tblGrid>
              <a:tr h="190500">
                <a:tc>
                  <a:txBody>
                    <a:bodyPr/>
                    <a:lstStyle/>
                    <a:p>
                      <a:pPr algn="ctr" fontAlgn="ctr">
                        <a:lnSpc>
                          <a:spcPct val="100000"/>
                        </a:lnSpc>
                      </a:pP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256184064"/>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Đất</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Khuôn viên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706435192"/>
                  </a:ext>
                </a:extLst>
              </a:tr>
              <a:tr h="190500">
                <a:tc>
                  <a:txBody>
                    <a:bodyPr/>
                    <a:lstStyle/>
                    <a:p>
                      <a:pPr algn="l" fontAlgn="ctr">
                        <a:lnSpc>
                          <a:spcPct val="100000"/>
                        </a:lnSpc>
                      </a:pPr>
                      <a:r>
                        <a:rPr lang="en-US" sz="1800" u="none" strike="noStrike" dirty="0" err="1">
                          <a:effectLst/>
                          <a:latin typeface="Times New Roman" panose="02020603050405020304" pitchFamily="18" charset="0"/>
                          <a:cs typeface="Times New Roman" panose="02020603050405020304" pitchFamily="18" charset="0"/>
                        </a:rPr>
                        <a:t>Nhà</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Cái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231531505"/>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Vật kiến trúc</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dirty="0" err="1">
                          <a:effectLst/>
                          <a:latin typeface="Times New Roman" panose="02020603050405020304" pitchFamily="18" charset="0"/>
                          <a:cs typeface="Times New Roman" panose="02020603050405020304" pitchFamily="18" charset="0"/>
                        </a:rPr>
                        <a:t>Cái</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294977408"/>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giao thông nội bộ</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648988673"/>
                  </a:ext>
                </a:extLst>
              </a:tr>
              <a:tr h="190500">
                <a:tc>
                  <a:txBody>
                    <a:bodyPr/>
                    <a:lstStyle/>
                    <a:p>
                      <a:pPr algn="l" fontAlgn="ctr">
                        <a:lnSpc>
                          <a:spcPct val="100000"/>
                        </a:lnSpc>
                      </a:pPr>
                      <a:r>
                        <a:rPr lang="vi-VN" sz="1800" u="none" strike="noStrike">
                          <a:effectLst/>
                          <a:latin typeface="Times New Roman" panose="02020603050405020304" pitchFamily="18" charset="0"/>
                          <a:cs typeface="Times New Roman" panose="02020603050405020304" pitchFamily="18" charset="0"/>
                        </a:rPr>
                        <a:t>Hệ thống cấp thoát nước</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240673648"/>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điện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357975310"/>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thông tin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4151860668"/>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camera quan sát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066423026"/>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thông gió </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783186979"/>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điều hòa không khí</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864553389"/>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phòng cháy chữa cháy</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659848324"/>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 thu gom rác thải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Hệ thống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a:effectLst/>
                          <a:latin typeface="Times New Roman" panose="02020603050405020304" pitchFamily="18" charset="0"/>
                          <a:cs typeface="Times New Roman" panose="02020603050405020304" pitchFamily="18" charset="0"/>
                        </a:rPr>
                        <a:t>-</a:t>
                      </a:r>
                      <a:endParaRPr lang="x-none"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792888837"/>
                  </a:ext>
                </a:extLst>
              </a:tr>
              <a:tr h="190500">
                <a:tc>
                  <a:txBody>
                    <a:bodyPr/>
                    <a:lstStyle/>
                    <a:p>
                      <a:pPr algn="l" fontAlgn="ctr">
                        <a:lnSpc>
                          <a:spcPct val="100000"/>
                        </a:lnSpc>
                      </a:pPr>
                      <a:r>
                        <a:rPr lang="en-US" sz="1800" u="none" strike="noStrike">
                          <a:effectLst/>
                          <a:latin typeface="Times New Roman" panose="02020603050405020304" pitchFamily="18" charset="0"/>
                          <a:cs typeface="Times New Roman" panose="02020603050405020304" pitchFamily="18" charset="0"/>
                        </a:rPr>
                        <a:t>Công trình khác trong phạm vi chợ</a:t>
                      </a:r>
                      <a:endParaRPr lang="en-US" sz="1800" b="1"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en-US" sz="1800" u="none" strike="noStrike">
                          <a:effectLst/>
                          <a:latin typeface="Times New Roman" panose="02020603050405020304" pitchFamily="18" charset="0"/>
                          <a:cs typeface="Times New Roman" panose="02020603050405020304" pitchFamily="18" charset="0"/>
                        </a:rPr>
                        <a:t>Công trình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lnSpc>
                          <a:spcPct val="100000"/>
                        </a:lnSpc>
                      </a:pPr>
                      <a:r>
                        <a:rPr lang="x-none" sz="1800" u="none" strike="noStrike" dirty="0">
                          <a:effectLst/>
                          <a:latin typeface="Times New Roman" panose="02020603050405020304" pitchFamily="18" charset="0"/>
                          <a:cs typeface="Times New Roman" panose="02020603050405020304" pitchFamily="18" charset="0"/>
                        </a:rPr>
                        <a:t>-</a:t>
                      </a:r>
                      <a:endParaRPr lang="x-none"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846350529"/>
                  </a:ext>
                </a:extLst>
              </a:tr>
            </a:tbl>
          </a:graphicData>
        </a:graphic>
      </p:graphicFrame>
      <p:sp>
        <p:nvSpPr>
          <p:cNvPr id="10" name="TextBox 9">
            <a:extLst>
              <a:ext uri="{FF2B5EF4-FFF2-40B4-BE49-F238E27FC236}">
                <a16:creationId xmlns:a16="http://schemas.microsoft.com/office/drawing/2014/main" xmlns="" id="{0B3710F7-5474-4721-5250-F2E0F4FE2664}"/>
              </a:ext>
            </a:extLst>
          </p:cNvPr>
          <p:cNvSpPr txBox="1"/>
          <p:nvPr/>
        </p:nvSpPr>
        <p:spPr>
          <a:xfrm>
            <a:off x="588936" y="5658432"/>
            <a:ext cx="11003796" cy="923330"/>
          </a:xfrm>
          <a:prstGeom prst="rect">
            <a:avLst/>
          </a:prstGeom>
          <a:solidFill>
            <a:schemeClr val="accent2">
              <a:lumMod val="60000"/>
              <a:lumOff val="40000"/>
            </a:schemeClr>
          </a:solidFill>
        </p:spPr>
        <p:txBody>
          <a:bodyPr wrap="square">
            <a:spAutoFit/>
          </a:bodyPr>
          <a:lstStyle/>
          <a:p>
            <a:pPr algn="just"/>
            <a:r>
              <a:rPr lang="x-none" dirty="0">
                <a:latin typeface="Montserrat" pitchFamily="2" charset="77"/>
              </a:rPr>
              <a:t>Trường hợp hệ thống kỹ thuật và công trình khác trong phạm vi chợ được hạch toán chung với công trình chính (nhà, vật kiến trúc) thì gộp chung các hệ thống này để kiểm kê vào công trình chính, không tách riêng để kiểm kê.</a:t>
            </a:r>
          </a:p>
        </p:txBody>
      </p:sp>
    </p:spTree>
    <p:extLst>
      <p:ext uri="{BB962C8B-B14F-4D97-AF65-F5344CB8AC3E}">
        <p14:creationId xmlns:p14="http://schemas.microsoft.com/office/powerpoint/2010/main" val="2559598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0ABCCE-E5B2-AF80-EC82-0C1E33829152}"/>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8B3167EA-F627-56B7-D852-050C3B74A05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C61E7742-6041-D8BA-DBF7-D53581AF8F3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0E8A2642-1788-0876-0F7D-93919BF8D7F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62DFBB26-09A7-4AA8-7B08-E0939E7649BC}"/>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8AA24173-9D72-BDBF-849C-696FA5EE6069}"/>
              </a:ext>
            </a:extLst>
          </p:cNvPr>
          <p:cNvSpPr txBox="1"/>
          <p:nvPr/>
        </p:nvSpPr>
        <p:spPr>
          <a:xfrm>
            <a:off x="945642" y="238084"/>
            <a:ext cx="723746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7B2A6629-FA19-2B4C-9B61-AE89D8F60700}"/>
              </a:ext>
            </a:extLst>
          </p:cNvPr>
          <p:cNvCxnSpPr>
            <a:cxnSpLocks/>
          </p:cNvCxnSpPr>
          <p:nvPr/>
        </p:nvCxnSpPr>
        <p:spPr>
          <a:xfrm>
            <a:off x="8389202" y="512799"/>
            <a:ext cx="3802798"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组合 6">
            <a:extLst>
              <a:ext uri="{FF2B5EF4-FFF2-40B4-BE49-F238E27FC236}">
                <a16:creationId xmlns:a16="http://schemas.microsoft.com/office/drawing/2014/main" xmlns="" id="{CAE2944A-1565-A23B-87F1-92EF1520C16A}"/>
              </a:ext>
            </a:extLst>
          </p:cNvPr>
          <p:cNvGrpSpPr>
            <a:grpSpLocks/>
          </p:cNvGrpSpPr>
          <p:nvPr/>
        </p:nvGrpSpPr>
        <p:grpSpPr bwMode="auto">
          <a:xfrm>
            <a:off x="444994" y="1341743"/>
            <a:ext cx="500648" cy="500647"/>
            <a:chOff x="6381750" y="1592263"/>
            <a:chExt cx="798512" cy="798512"/>
          </a:xfrm>
        </p:grpSpPr>
        <p:sp>
          <p:nvSpPr>
            <p:cNvPr id="10" name="椭圆 30">
              <a:extLst>
                <a:ext uri="{FF2B5EF4-FFF2-40B4-BE49-F238E27FC236}">
                  <a16:creationId xmlns:a16="http://schemas.microsoft.com/office/drawing/2014/main" xmlns="" id="{FAC2CADB-64B9-BEB8-3A78-AFB0DDC2CA27}"/>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1" name="组合 10">
              <a:extLst>
                <a:ext uri="{FF2B5EF4-FFF2-40B4-BE49-F238E27FC236}">
                  <a16:creationId xmlns:a16="http://schemas.microsoft.com/office/drawing/2014/main" xmlns="" id="{8C2D7FEB-D6DA-D436-A272-C3BDE2EB6F12}"/>
                </a:ext>
              </a:extLst>
            </p:cNvPr>
            <p:cNvGrpSpPr>
              <a:grpSpLocks/>
            </p:cNvGrpSpPr>
            <p:nvPr/>
          </p:nvGrpSpPr>
          <p:grpSpPr bwMode="auto">
            <a:xfrm>
              <a:off x="6558359" y="1829623"/>
              <a:ext cx="445294" cy="374279"/>
              <a:chOff x="8477250" y="2749366"/>
              <a:chExt cx="1047750" cy="880656"/>
            </a:xfrm>
          </p:grpSpPr>
          <p:cxnSp>
            <p:nvCxnSpPr>
              <p:cNvPr id="12" name="直接连接符 32">
                <a:extLst>
                  <a:ext uri="{FF2B5EF4-FFF2-40B4-BE49-F238E27FC236}">
                    <a16:creationId xmlns:a16="http://schemas.microsoft.com/office/drawing/2014/main" xmlns="" id="{AB0EEEF0-C4E8-3E5A-2E00-9D9B92947F36}"/>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xmlns="" id="{CC69D068-9CB2-7D69-2F17-F6E9B6302564}"/>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xmlns="" id="{BE18B798-9377-D453-E91A-10471C0A2CC9}"/>
              </a:ext>
            </a:extLst>
          </p:cNvPr>
          <p:cNvSpPr txBox="1"/>
          <p:nvPr/>
        </p:nvSpPr>
        <p:spPr>
          <a:xfrm>
            <a:off x="1056124" y="1039158"/>
            <a:ext cx="10800079" cy="5386090"/>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r>
              <a:rPr lang="vi-VN" altLang="zh-CN" dirty="0">
                <a:solidFill>
                  <a:schemeClr val="tx1">
                    <a:lumMod val="75000"/>
                    <a:lumOff val="25000"/>
                  </a:schemeClr>
                </a:solidFill>
                <a:latin typeface="Montserrat" pitchFamily="2" charset="0"/>
                <a:sym typeface="Montserrat" pitchFamily="2" charset="0"/>
              </a:rPr>
              <a:t>+ Đối tượng thực hiện kiểm kê: Theo Nghị định số 60/2024/NĐ-CP, đối tượng được giao quản lý TS KCHT </a:t>
            </a:r>
            <a:r>
              <a:rPr lang="vi-VN" dirty="0">
                <a:solidFill>
                  <a:schemeClr val="tx1">
                    <a:lumMod val="75000"/>
                    <a:lumOff val="25000"/>
                  </a:schemeClr>
                </a:solidFill>
                <a:latin typeface="Montserrat" pitchFamily="2" charset="0"/>
              </a:rPr>
              <a:t>chợ do cấp tỉnh quản lý gồm: ĐVSNCL; Cơ quan chuyên môn về TS KCHT chợ cấp tỉnh; Đối tượng được giao TS KCHT chợ do cấp huyện quản lý gồm: ĐVSNCL; UBND cấp xã; Cơ quan chuyên môn về TS KCHT chợ cấp huyện.</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DNNN thuộc đối tượng được giao quản lý TS KCHT chợ do cấp tỉnh quản lý theo hình thức tính thành vốn nhà nước tại doanh nghiệp </a:t>
            </a:r>
            <a:r>
              <a:rPr lang="vi-VN" altLang="zh-CN" dirty="0">
                <a:solidFill>
                  <a:schemeClr val="tx1">
                    <a:lumMod val="75000"/>
                    <a:lumOff val="25000"/>
                  </a:schemeClr>
                </a:solidFill>
                <a:latin typeface="Montserrat" pitchFamily="2" charset="0"/>
                <a:sym typeface="Wingdings" pitchFamily="2" charset="2"/>
              </a:rPr>
              <a:t> TS giao DN quản lý đã tính thành vốn Nhà nước tại DN thì không thuộc đối tượng kiểm kê; TS giao DN quản lý chưa tình thành vốn Nhà nước tại DN thì thực hiện kiểm kê.</a:t>
            </a:r>
            <a:endParaRPr lang="vi-VN" altLang="zh-CN" dirty="0">
              <a:solidFill>
                <a:schemeClr val="tx1">
                  <a:lumMod val="75000"/>
                  <a:lumOff val="25000"/>
                </a:schemeClr>
              </a:solidFill>
              <a:latin typeface="Montserrat" pitchFamily="2" charset="0"/>
              <a:sym typeface="Montserrat" pitchFamily="2" charset="0"/>
            </a:endParaRP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Thực hiện kiểm kê đối với tài sản thuộc phạm vi quản lý/tạm quản lý của đơn vị.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864126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2961255-65E0-66FC-3C05-00739E3CF887}"/>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8FAE164E-003B-79E2-47EB-4E02E43E4CD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CF95DD6A-F33A-728C-B5B4-14AD796F320B}"/>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7050EB78-381E-F838-7AAF-3415F9BBDC6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DD8F7BA9-E421-4823-B80C-8165C88279F3}"/>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DD3F747B-AC3D-349B-E85A-720DD2BEC72A}"/>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2055AD7F-6330-387A-56B3-8263DFB2F4C8}"/>
              </a:ext>
            </a:extLst>
          </p:cNvPr>
          <p:cNvCxnSpPr>
            <a:cxnSpLocks/>
          </p:cNvCxnSpPr>
          <p:nvPr/>
        </p:nvCxnSpPr>
        <p:spPr>
          <a:xfrm>
            <a:off x="8345347" y="512799"/>
            <a:ext cx="3846653"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B0737088-9979-3123-8331-C4D25B510BE8}"/>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xmlns="" id="{37365D67-6F1B-B7DE-2D70-10C42654BF3B}"/>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xmlns="" id="{C2E21974-879D-CF54-A7B1-83DD3DAF36D0}"/>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F74F5912-B011-C6D0-35E6-779A2BD88878}"/>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019A2B8A-9BE2-5292-E266-DE4ECA885109}"/>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xmlns="" id="{BBFF8899-3DC3-FA26-508B-FF9C3073F3D0}"/>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ABCCC130-20B7-B420-C4C1-F4ECCFE673ED}"/>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2052FE6D-17A8-2B76-D98C-8F24FACE27D2}"/>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8AA60288-AC32-47ED-F231-D5F04A655585}"/>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xmlns="" id="{71A1EC4A-4E5F-845E-B56E-45EFD643FD33}"/>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F5E76CD3-11CC-1724-E799-DBAEDCBCB5B4}"/>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BE0CE1D9-5A8E-E62F-E31D-6EF2E219DDC9}"/>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0E9D4D16-381A-2325-C2D5-C6A83E11DDCD}"/>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89D4B245-0C84-7AD5-5642-AC0FBB2688CE}"/>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xmlns="" id="{D5295D40-45CA-7C9D-61B7-679308383BFA}"/>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00B17BB5-B9A1-E63E-59E2-A5D077B555D1}"/>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E67EB4DE-B294-3E66-B057-0E92027A056A}"/>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981763C5-97D9-461D-B077-2BEA0258001C}"/>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xmlns="" id="{E2B94CC8-12C6-234C-4E62-9478AF52E77E}"/>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67" name="Group 66">
            <a:extLst>
              <a:ext uri="{FF2B5EF4-FFF2-40B4-BE49-F238E27FC236}">
                <a16:creationId xmlns:a16="http://schemas.microsoft.com/office/drawing/2014/main" xmlns="" id="{84AD6977-F0C9-519C-021C-B2787A9ADB98}"/>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xmlns="" id="{21CFEEF9-7A01-7205-6E77-B81BEBEE4C0A}"/>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69" name="Rounded Rectangle 5">
              <a:extLst>
                <a:ext uri="{FF2B5EF4-FFF2-40B4-BE49-F238E27FC236}">
                  <a16:creationId xmlns:a16="http://schemas.microsoft.com/office/drawing/2014/main" xmlns="" id="{B799DD95-5013-39F8-67CD-18D4C669B4D9}"/>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xmlns="" id="{D88570D8-D640-2561-EA0C-306B4A5184F5}"/>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1" name="Group 70">
            <a:extLst>
              <a:ext uri="{FF2B5EF4-FFF2-40B4-BE49-F238E27FC236}">
                <a16:creationId xmlns:a16="http://schemas.microsoft.com/office/drawing/2014/main" xmlns="" id="{517BB73F-F2A9-9231-B420-5E7B961E2859}"/>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xmlns="" id="{96DF1C2A-4BEF-9814-CF63-FA55CCE6F294}"/>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3" name="Rounded Rectangle 5">
              <a:extLst>
                <a:ext uri="{FF2B5EF4-FFF2-40B4-BE49-F238E27FC236}">
                  <a16:creationId xmlns:a16="http://schemas.microsoft.com/office/drawing/2014/main" xmlns="" id="{F0137FE3-2769-9341-75A4-377E3D24CA0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xmlns="" id="{56CA770E-174D-6968-EF3F-EB3660BF71C6}"/>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xmlns="" id="{1828EF38-7B7F-800E-9A00-27C8D91AA2A6}"/>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6" name="Group 75">
            <a:extLst>
              <a:ext uri="{FF2B5EF4-FFF2-40B4-BE49-F238E27FC236}">
                <a16:creationId xmlns:a16="http://schemas.microsoft.com/office/drawing/2014/main" xmlns="" id="{256DA521-D594-C858-03DA-1EC9FCE99F6E}"/>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xmlns="" id="{716A4A11-138A-B5DE-41CE-BA9AA1A5D99D}"/>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8" name="Rounded Rectangle 5">
              <a:extLst>
                <a:ext uri="{FF2B5EF4-FFF2-40B4-BE49-F238E27FC236}">
                  <a16:creationId xmlns:a16="http://schemas.microsoft.com/office/drawing/2014/main" xmlns="" id="{8CACCD5C-465A-059A-E4FE-F74380645AE2}"/>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xmlns="" id="{917768DD-2BF9-9A41-570F-CAB7E76DA6F8}"/>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xmlns="" id="{76F60887-FDDF-DD97-E597-F91F6201DC3F}"/>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1" name="Group 80">
            <a:extLst>
              <a:ext uri="{FF2B5EF4-FFF2-40B4-BE49-F238E27FC236}">
                <a16:creationId xmlns:a16="http://schemas.microsoft.com/office/drawing/2014/main" xmlns="" id="{3CD3617B-7FE5-8585-92D8-1AFA634D419E}"/>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xmlns="" id="{479E1E18-E707-4B9E-C3F3-C1389D3416D0}"/>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3" name="Rounded Rectangle 5">
              <a:extLst>
                <a:ext uri="{FF2B5EF4-FFF2-40B4-BE49-F238E27FC236}">
                  <a16:creationId xmlns:a16="http://schemas.microsoft.com/office/drawing/2014/main" xmlns="" id="{72F45374-56EB-8455-9ACD-5198898CF88F}"/>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xmlns="" id="{55C2B77F-317A-6C1B-ABB6-4808D38356FF}"/>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5" name="Group 84">
            <a:extLst>
              <a:ext uri="{FF2B5EF4-FFF2-40B4-BE49-F238E27FC236}">
                <a16:creationId xmlns:a16="http://schemas.microsoft.com/office/drawing/2014/main" xmlns="" id="{3C40AFC6-3154-46E6-7385-5CB6DC8131BF}"/>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xmlns="" id="{FB3720EB-BF89-E861-61F2-447AD30739E1}"/>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7" name="Rounded Rectangle 5">
              <a:extLst>
                <a:ext uri="{FF2B5EF4-FFF2-40B4-BE49-F238E27FC236}">
                  <a16:creationId xmlns:a16="http://schemas.microsoft.com/office/drawing/2014/main" xmlns="" id="{E3A59CEC-9DE6-1B21-4B44-B519D5BD7CAF}"/>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395029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B02A53-92FE-A624-1EBB-558C4BA22752}"/>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40FA2ED7-C2F0-D93A-0202-858A3604864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77FAA1C2-56A8-E99F-778B-728F37B32E71}"/>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23C96EF2-5027-CD6B-2E62-4DF3D6AD27AC}"/>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0D6ABE6A-2B06-3CAA-5D0A-B4577960AA0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4B5ED8EC-C7AD-D149-9135-E7D3BD71874E}"/>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BB8A75BB-EE75-E25B-C9A0-B0D9327EA39F}"/>
              </a:ext>
            </a:extLst>
          </p:cNvPr>
          <p:cNvCxnSpPr>
            <a:cxnSpLocks/>
          </p:cNvCxnSpPr>
          <p:nvPr/>
        </p:nvCxnSpPr>
        <p:spPr>
          <a:xfrm>
            <a:off x="8183105" y="512799"/>
            <a:ext cx="4008895"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hape 1726">
            <a:extLst>
              <a:ext uri="{FF2B5EF4-FFF2-40B4-BE49-F238E27FC236}">
                <a16:creationId xmlns:a16="http://schemas.microsoft.com/office/drawing/2014/main" xmlns="" id="{E6173676-7A75-BEB4-6966-911F1743F6D5}"/>
              </a:ext>
            </a:extLst>
          </p:cNvPr>
          <p:cNvSpPr/>
          <p:nvPr/>
        </p:nvSpPr>
        <p:spPr>
          <a:xfrm>
            <a:off x="1069628" y="1282006"/>
            <a:ext cx="3540620" cy="553963"/>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0" name="Shape 1729">
            <a:extLst>
              <a:ext uri="{FF2B5EF4-FFF2-40B4-BE49-F238E27FC236}">
                <a16:creationId xmlns:a16="http://schemas.microsoft.com/office/drawing/2014/main" xmlns="" id="{BB43106C-80B2-0766-4CDE-7317E9E4FA44}"/>
              </a:ext>
            </a:extLst>
          </p:cNvPr>
          <p:cNvSpPr/>
          <p:nvPr/>
        </p:nvSpPr>
        <p:spPr>
          <a:xfrm>
            <a:off x="601474" y="1072814"/>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1" name="文本框 44">
            <a:extLst>
              <a:ext uri="{FF2B5EF4-FFF2-40B4-BE49-F238E27FC236}">
                <a16:creationId xmlns:a16="http://schemas.microsoft.com/office/drawing/2014/main" xmlns="" id="{9DFB306D-D06B-8BFD-745F-73C3655BB239}"/>
              </a:ext>
            </a:extLst>
          </p:cNvPr>
          <p:cNvSpPr txBox="1"/>
          <p:nvPr/>
        </p:nvSpPr>
        <p:spPr>
          <a:xfrm>
            <a:off x="1573822" y="1374321"/>
            <a:ext cx="3540619" cy="369332"/>
          </a:xfrm>
          <a:prstGeom prst="rect">
            <a:avLst/>
          </a:prstGeom>
          <a:noFill/>
        </p:spPr>
        <p:txBody>
          <a:bodyPr wrap="square" rtlCol="0">
            <a:spAutoFit/>
          </a:bodyPr>
          <a:lstStyle/>
          <a:p>
            <a:r>
              <a:rPr lang="en-US" altLang="zh-CN" b="1" dirty="0">
                <a:solidFill>
                  <a:schemeClr val="bg1"/>
                </a:solidFill>
                <a:latin typeface="Montserrat" pitchFamily="2" charset="0"/>
                <a:ea typeface="微软雅黑" panose="020B0503020204020204" pitchFamily="34" charset="-122"/>
                <a:sym typeface="Montserrat" pitchFamily="2" charset="0"/>
              </a:rPr>
              <a:t>QUYỀN SỬ DỤNG ĐẤT</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sp>
        <p:nvSpPr>
          <p:cNvPr id="12" name="文本框 44">
            <a:extLst>
              <a:ext uri="{FF2B5EF4-FFF2-40B4-BE49-F238E27FC236}">
                <a16:creationId xmlns:a16="http://schemas.microsoft.com/office/drawing/2014/main" xmlns="" id="{8CE8FF0F-2BC5-F2E2-C253-30B65823FB22}"/>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graphicFrame>
        <p:nvGraphicFramePr>
          <p:cNvPr id="22" name="Table 21">
            <a:extLst>
              <a:ext uri="{FF2B5EF4-FFF2-40B4-BE49-F238E27FC236}">
                <a16:creationId xmlns:a16="http://schemas.microsoft.com/office/drawing/2014/main" xmlns="" id="{04D087B2-4335-93AA-F9D1-7274BE365D97}"/>
              </a:ext>
            </a:extLst>
          </p:cNvPr>
          <p:cNvGraphicFramePr>
            <a:graphicFrameLocks noGrp="1"/>
          </p:cNvGraphicFramePr>
          <p:nvPr>
            <p:extLst>
              <p:ext uri="{D42A27DB-BD31-4B8C-83A1-F6EECF244321}">
                <p14:modId xmlns:p14="http://schemas.microsoft.com/office/powerpoint/2010/main" val="3684025301"/>
              </p:ext>
            </p:extLst>
          </p:nvPr>
        </p:nvGraphicFramePr>
        <p:xfrm>
          <a:off x="372504" y="2084518"/>
          <a:ext cx="11359713" cy="1554480"/>
        </p:xfrm>
        <a:graphic>
          <a:graphicData uri="http://schemas.openxmlformats.org/drawingml/2006/table">
            <a:tbl>
              <a:tblPr>
                <a:tableStyleId>{5C22544A-7EE6-4342-B048-85BDC9FD1C3A}</a:tableStyleId>
              </a:tblPr>
              <a:tblGrid>
                <a:gridCol w="1790803">
                  <a:extLst>
                    <a:ext uri="{9D8B030D-6E8A-4147-A177-3AD203B41FA5}">
                      <a16:colId xmlns:a16="http://schemas.microsoft.com/office/drawing/2014/main" xmlns="" val="4089469567"/>
                    </a:ext>
                  </a:extLst>
                </a:gridCol>
                <a:gridCol w="982787">
                  <a:extLst>
                    <a:ext uri="{9D8B030D-6E8A-4147-A177-3AD203B41FA5}">
                      <a16:colId xmlns:a16="http://schemas.microsoft.com/office/drawing/2014/main" xmlns="" val="4184170435"/>
                    </a:ext>
                  </a:extLst>
                </a:gridCol>
                <a:gridCol w="1377008">
                  <a:extLst>
                    <a:ext uri="{9D8B030D-6E8A-4147-A177-3AD203B41FA5}">
                      <a16:colId xmlns:a16="http://schemas.microsoft.com/office/drawing/2014/main" xmlns="" val="742119776"/>
                    </a:ext>
                  </a:extLst>
                </a:gridCol>
                <a:gridCol w="1053885">
                  <a:extLst>
                    <a:ext uri="{9D8B030D-6E8A-4147-A177-3AD203B41FA5}">
                      <a16:colId xmlns:a16="http://schemas.microsoft.com/office/drawing/2014/main" xmlns="" val="1440876763"/>
                    </a:ext>
                  </a:extLst>
                </a:gridCol>
                <a:gridCol w="2420138">
                  <a:extLst>
                    <a:ext uri="{9D8B030D-6E8A-4147-A177-3AD203B41FA5}">
                      <a16:colId xmlns:a16="http://schemas.microsoft.com/office/drawing/2014/main" xmlns="" val="133115833"/>
                    </a:ext>
                  </a:extLst>
                </a:gridCol>
                <a:gridCol w="619933">
                  <a:extLst>
                    <a:ext uri="{9D8B030D-6E8A-4147-A177-3AD203B41FA5}">
                      <a16:colId xmlns:a16="http://schemas.microsoft.com/office/drawing/2014/main" xmlns="" val="2695439676"/>
                    </a:ext>
                  </a:extLst>
                </a:gridCol>
                <a:gridCol w="3115159">
                  <a:extLst>
                    <a:ext uri="{9D8B030D-6E8A-4147-A177-3AD203B41FA5}">
                      <a16:colId xmlns:a16="http://schemas.microsoft.com/office/drawing/2014/main" xmlns=""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latin typeface="Times New Roman" pitchFamily="18" charset="0"/>
                          <a:ea typeface="Tahoma"/>
                          <a:cs typeface="Times New Roman" pitchFamily="18" charset="0"/>
                        </a:rPr>
                        <a:t>Nguyên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giá</a:t>
                      </a:r>
                      <a:r>
                        <a:rPr lang="en-US" sz="2400" b="1" dirty="0">
                          <a:solidFill>
                            <a:srgbClr val="000000"/>
                          </a:solidFill>
                          <a:latin typeface="Times New Roman" pitchFamily="18" charset="0"/>
                          <a:ea typeface="Tahoma"/>
                          <a:cs typeface="Times New Roman" pitchFamily="18" charset="0"/>
                        </a:rPr>
                        <a:t> QSDĐ</a:t>
                      </a:r>
                      <a:endParaRPr lang="x-none" sz="24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itchFamily="18" charset="0"/>
                          <a:ea typeface="Tahoma"/>
                          <a:cs typeface="Times New Roman" pitchFamily="18" charset="0"/>
                        </a:rPr>
                        <a:t>Diện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tích</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đất</a:t>
                      </a:r>
                      <a:endParaRPr lang="en-US" sz="24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x-none" sz="2400" dirty="0">
                          <a:latin typeface="Times New Roman" panose="02020603050405020304" pitchFamily="18" charset="0"/>
                          <a:cs typeface="Times New Roman" panose="02020603050405020304" pitchFamily="18" charset="0"/>
                        </a:rPr>
                        <a:t>Giá đất TMDV do UBND tỉnh bàn hành áp dụng cho năm 2023</a:t>
                      </a:r>
                    </a:p>
                  </a:txBody>
                  <a:tcPr anchor="ctr">
                    <a:noFill/>
                  </a:tcPr>
                </a:tc>
                <a:tc>
                  <a:txBody>
                    <a:bodyPr/>
                    <a:lstStyle/>
                    <a:p>
                      <a:pPr algn="ctr"/>
                      <a:r>
                        <a:rPr lang="x-none" sz="24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x-none" sz="2400" dirty="0">
                          <a:latin typeface="Times New Roman" panose="02020603050405020304" pitchFamily="18" charset="0"/>
                          <a:cs typeface="Times New Roman" panose="02020603050405020304" pitchFamily="18" charset="0"/>
                        </a:rPr>
                        <a:t>Hệ số điều chỉnh giá đất TMDV do Chủ tịch UBND tỉnh ban hành áp dụng cho năm 2023</a:t>
                      </a:r>
                    </a:p>
                  </a:txBody>
                  <a:tcPr anchor="ctr">
                    <a:noFill/>
                  </a:tcPr>
                </a:tc>
                <a:extLst>
                  <a:ext uri="{0D108BD9-81ED-4DB2-BD59-A6C34878D82A}">
                    <a16:rowId xmlns:a16="http://schemas.microsoft.com/office/drawing/2014/main" xmlns="" val="876073166"/>
                  </a:ext>
                </a:extLst>
              </a:tr>
            </a:tbl>
          </a:graphicData>
        </a:graphic>
      </p:graphicFrame>
      <p:sp>
        <p:nvSpPr>
          <p:cNvPr id="29" name="TextBox 28">
            <a:extLst>
              <a:ext uri="{FF2B5EF4-FFF2-40B4-BE49-F238E27FC236}">
                <a16:creationId xmlns:a16="http://schemas.microsoft.com/office/drawing/2014/main" xmlns="" id="{BA529617-89FC-B722-185C-D315B7F6AA49}"/>
              </a:ext>
            </a:extLst>
          </p:cNvPr>
          <p:cNvSpPr txBox="1"/>
          <p:nvPr/>
        </p:nvSpPr>
        <p:spPr>
          <a:xfrm>
            <a:off x="976883" y="4036877"/>
            <a:ext cx="10429870" cy="2308324"/>
          </a:xfrm>
          <a:prstGeom prst="rect">
            <a:avLst/>
          </a:prstGeom>
          <a:noFill/>
        </p:spPr>
        <p:txBody>
          <a:bodyPr wrap="square">
            <a:spAutoFit/>
          </a:bodyPr>
          <a:lstStyle/>
          <a:p>
            <a:pPr algn="just"/>
            <a:r>
              <a:rPr lang="x-none" dirty="0">
                <a:latin typeface="Montserrat" pitchFamily="2" charset="77"/>
              </a:rPr>
              <a:t> Diện tích đất được xác định theo bản đo đạc của tổ chức có chức năng (trong trường hợp đơn vị thuê tổ chức có chức năng thực hiện đo đạc lại). Trường hợp đơn vị không thuê tổ chức có chức năng đo đạc lại thì xác định theo hồ sơ có tại thời điểm kiểm kê như: Giấy chứng nhận quyền sử dụng đất, Bản đồ hiện trạng vị trí, Quyết định giao/cho thuê đất, Quyết định thu hồi đất, Quyết định phê duyệt quyết toán, Biên bản nghiệm thu công trình đưa vào sử dụng,... Trường hợp không có bản đo đạc của tổ chức có chức năng, không có hồ sơ xác định diện tích thì đơn vị tự thực hiện đo đạc để phục vụ kiểm kê và chịu trách nhiệm về số liệu. </a:t>
            </a:r>
          </a:p>
        </p:txBody>
      </p:sp>
    </p:spTree>
    <p:extLst>
      <p:ext uri="{BB962C8B-B14F-4D97-AF65-F5344CB8AC3E}">
        <p14:creationId xmlns:p14="http://schemas.microsoft.com/office/powerpoint/2010/main" val="4138671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837DDD-C49E-8BBD-DDB4-217ECBF6FA2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FA9C6720-E904-1358-1338-0ADC5F1F2561}"/>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D2FE7187-D3BF-FBA6-E58C-4F3E50637BFC}"/>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15D7E82F-95CC-E3E3-ACD0-579720F2906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60454B29-0530-24B7-CE79-92747D669037}"/>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A9EFA6B5-9E78-7FA5-EFCF-0F080A6648CF}"/>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A0B69418-5BC2-9CAC-82C5-86DB255B392A}"/>
              </a:ext>
            </a:extLst>
          </p:cNvPr>
          <p:cNvCxnSpPr>
            <a:cxnSpLocks/>
          </p:cNvCxnSpPr>
          <p:nvPr/>
        </p:nvCxnSpPr>
        <p:spPr>
          <a:xfrm>
            <a:off x="8183105" y="512799"/>
            <a:ext cx="4008895"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44">
            <a:extLst>
              <a:ext uri="{FF2B5EF4-FFF2-40B4-BE49-F238E27FC236}">
                <a16:creationId xmlns:a16="http://schemas.microsoft.com/office/drawing/2014/main" xmlns="" id="{48465199-F88E-E5DD-5784-9084EAD3A29E}"/>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4" name="Shape 1726">
            <a:extLst>
              <a:ext uri="{FF2B5EF4-FFF2-40B4-BE49-F238E27FC236}">
                <a16:creationId xmlns:a16="http://schemas.microsoft.com/office/drawing/2014/main" xmlns="" id="{EDFF948C-0A0D-A03A-45CF-7E43D341D4E9}"/>
              </a:ext>
            </a:extLst>
          </p:cNvPr>
          <p:cNvSpPr/>
          <p:nvPr/>
        </p:nvSpPr>
        <p:spPr>
          <a:xfrm>
            <a:off x="1045637" y="900250"/>
            <a:ext cx="6183579"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5" name="Shape 1729">
            <a:extLst>
              <a:ext uri="{FF2B5EF4-FFF2-40B4-BE49-F238E27FC236}">
                <a16:creationId xmlns:a16="http://schemas.microsoft.com/office/drawing/2014/main" xmlns="" id="{254109A0-A35C-ABD7-1439-27E36178A2C0}"/>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6" name="文本框 44">
            <a:extLst>
              <a:ext uri="{FF2B5EF4-FFF2-40B4-BE49-F238E27FC236}">
                <a16:creationId xmlns:a16="http://schemas.microsoft.com/office/drawing/2014/main" xmlns="" id="{774FDDE8-C574-8F41-A9DB-8ED2FA87FEA8}"/>
              </a:ext>
            </a:extLst>
          </p:cNvPr>
          <p:cNvSpPr txBox="1"/>
          <p:nvPr/>
        </p:nvSpPr>
        <p:spPr>
          <a:xfrm>
            <a:off x="1549831" y="915075"/>
            <a:ext cx="5446910"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THƯƠNG MẠI LÀ CHỢ CHƯA THEO DÕI TRÊN SỔ KẾ TOÁN</a:t>
            </a:r>
            <a:endParaRPr lang="en-US" sz="1800" dirty="0">
              <a:solidFill>
                <a:schemeClr val="bg1"/>
              </a:solidFill>
              <a:latin typeface="Montserrat" pitchFamily="2" charset="77"/>
            </a:endParaRPr>
          </a:p>
        </p:txBody>
      </p:sp>
      <p:sp>
        <p:nvSpPr>
          <p:cNvPr id="27" name="文本框 44">
            <a:extLst>
              <a:ext uri="{FF2B5EF4-FFF2-40B4-BE49-F238E27FC236}">
                <a16:creationId xmlns:a16="http://schemas.microsoft.com/office/drawing/2014/main" xmlns="" id="{7DC57274-1519-A678-2769-A55F55E4ECA7}"/>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2</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 name="Rectangle 1">
            <a:extLst>
              <a:ext uri="{FF2B5EF4-FFF2-40B4-BE49-F238E27FC236}">
                <a16:creationId xmlns:a16="http://schemas.microsoft.com/office/drawing/2014/main" xmlns="" id="{0ADDC549-87F8-4089-EAFD-258933ED7981}"/>
              </a:ext>
            </a:extLst>
          </p:cNvPr>
          <p:cNvSpPr/>
          <p:nvPr/>
        </p:nvSpPr>
        <p:spPr>
          <a:xfrm>
            <a:off x="627837" y="1750913"/>
            <a:ext cx="10990916" cy="286232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ts val="2400"/>
              </a:lnSpc>
              <a:spcBef>
                <a:spcPts val="0"/>
              </a:spcBef>
              <a:spcAft>
                <a:spcPts val="0"/>
              </a:spcAft>
            </a:pPr>
            <a:r>
              <a:rPr lang="vi-VN" sz="2000" dirty="0">
                <a:solidFill>
                  <a:srgbClr val="000000"/>
                </a:solidFill>
                <a:latin typeface="Times New Roman" panose="02020603050405020304" pitchFamily="18" charset="0"/>
                <a:ea typeface="MS Mincho" panose="02020609040205080304" pitchFamily="49" charset="-128"/>
              </a:rPr>
              <a:t>TS</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CÓ hồ sơ xác định giá xây dựng </a:t>
            </a:r>
            <a:r>
              <a:rPr lang="en-US" sz="2000" dirty="0" err="1">
                <a:solidFill>
                  <a:srgbClr val="000000"/>
                </a:solidFill>
                <a:effectLst/>
                <a:latin typeface="Times New Roman" panose="02020603050405020304" pitchFamily="18" charset="0"/>
                <a:ea typeface="MS Mincho" panose="02020609040205080304" pitchFamily="49" charset="-128"/>
              </a:rPr>
              <a:t>của</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tài</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sản</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đó</a:t>
            </a:r>
            <a:r>
              <a:rPr lang="en-US" sz="2000" dirty="0">
                <a:solidFill>
                  <a:srgbClr val="000000"/>
                </a:solidFill>
                <a:effectLst/>
                <a:latin typeface="Times New Roman" panose="02020603050405020304" pitchFamily="18" charset="0"/>
                <a:ea typeface="MS Mincho" panose="02020609040205080304" pitchFamily="49" charset="-128"/>
              </a:rPr>
              <a:t> </a:t>
            </a:r>
            <a:r>
              <a:rPr lang="vi-VN" sz="2000" dirty="0">
                <a:solidFill>
                  <a:srgbClr val="000000"/>
                </a:solidFill>
                <a:effectLst/>
                <a:latin typeface="Times New Roman" panose="02020603050405020304" pitchFamily="18" charset="0"/>
                <a:ea typeface="MS Mincho" panose="02020609040205080304" pitchFamily="49" charset="-128"/>
              </a:rPr>
              <a:t>và </a:t>
            </a:r>
            <a:r>
              <a:rPr lang="vi-VN" sz="2000" b="1" dirty="0">
                <a:solidFill>
                  <a:srgbClr val="000000"/>
                </a:solidFill>
                <a:effectLst/>
                <a:latin typeface="Times New Roman" panose="02020603050405020304" pitchFamily="18" charset="0"/>
                <a:ea typeface="MS Mincho" panose="02020609040205080304" pitchFamily="49" charset="-128"/>
              </a:rPr>
              <a:t>thời điểm đưa tài sản vào sử dụng </a:t>
            </a:r>
            <a:r>
              <a:rPr lang="vi-VN" sz="2000" dirty="0">
                <a:solidFill>
                  <a:srgbClr val="000000"/>
                </a:solidFill>
                <a:effectLst/>
                <a:latin typeface="Times New Roman" panose="02020603050405020304" pitchFamily="18" charset="0"/>
                <a:ea typeface="MS Mincho" panose="02020609040205080304" pitchFamily="49" charset="-128"/>
              </a:rPr>
              <a:t>của tài sản đó </a:t>
            </a:r>
            <a:r>
              <a:rPr lang="vi-VN" sz="2000" dirty="0">
                <a:solidFill>
                  <a:srgbClr val="000000"/>
                </a:solidFill>
                <a:effectLst/>
                <a:latin typeface="Times New Roman" panose="02020603050405020304" pitchFamily="18" charset="0"/>
                <a:ea typeface="MS Mincho" panose="02020609040205080304" pitchFamily="49" charset="-128"/>
                <a:sym typeface="Wingdings" pitchFamily="2" charset="2"/>
              </a:rPr>
              <a:t> </a:t>
            </a:r>
            <a:r>
              <a:rPr lang="vi-VN" sz="2000" b="1" dirty="0">
                <a:solidFill>
                  <a:srgbClr val="000000"/>
                </a:solidFill>
                <a:effectLst/>
                <a:latin typeface="Times New Roman" panose="02020603050405020304" pitchFamily="18" charset="0"/>
                <a:ea typeface="MS Mincho" panose="02020609040205080304" pitchFamily="49" charset="-128"/>
                <a:sym typeface="Wingdings" pitchFamily="2" charset="2"/>
              </a:rPr>
              <a:t>N</a:t>
            </a:r>
            <a:r>
              <a:rPr lang="vi-VN" sz="2000" b="1" dirty="0">
                <a:solidFill>
                  <a:srgbClr val="000000"/>
                </a:solidFill>
                <a:effectLst/>
                <a:latin typeface="Times New Roman" panose="02020603050405020304" pitchFamily="18" charset="0"/>
                <a:ea typeface="MS Mincho" panose="02020609040205080304" pitchFamily="49" charset="-128"/>
              </a:rPr>
              <a:t>guyên giá </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Giá trị quyết toán</a:t>
            </a:r>
            <a:r>
              <a:rPr lang="en-US" sz="2000" dirty="0">
                <a:solidFill>
                  <a:srgbClr val="000000"/>
                </a:solidFill>
                <a:effectLst/>
                <a:latin typeface="Times New Roman" panose="02020603050405020304" pitchFamily="18" charset="0"/>
                <a:ea typeface="MS Mincho" panose="02020609040205080304" pitchFamily="49" charset="-128"/>
              </a:rPr>
              <a:t>.</a:t>
            </a:r>
          </a:p>
          <a:p>
            <a:pPr algn="just">
              <a:lnSpc>
                <a:spcPts val="2400"/>
              </a:lnSpc>
              <a:spcBef>
                <a:spcPts val="0"/>
              </a:spcBef>
              <a:spcAft>
                <a:spcPts val="0"/>
              </a:spcAft>
            </a:pPr>
            <a:r>
              <a:rPr lang="en-US" sz="2000" dirty="0">
                <a:solidFill>
                  <a:srgbClr val="000000"/>
                </a:solidFill>
                <a:effectLst/>
                <a:latin typeface="Times New Roman" panose="02020603050405020304" pitchFamily="18" charset="0"/>
                <a:ea typeface="MS Mincho" panose="02020609040205080304" pitchFamily="49" charset="-128"/>
              </a:rPr>
              <a:t> T</a:t>
            </a:r>
            <a:r>
              <a:rPr lang="nl-NL" sz="2000" dirty="0" err="1">
                <a:solidFill>
                  <a:srgbClr val="000000"/>
                </a:solidFill>
                <a:effectLst/>
                <a:latin typeface="Times New Roman" panose="02020603050405020304" pitchFamily="18" charset="0"/>
                <a:ea typeface="Calibri" panose="020F0502020204030204" pitchFamily="34" charset="0"/>
              </a:rPr>
              <a:t>rường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hợp</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đã</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hoàn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thành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nghiệm</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nhưng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chưa</a:t>
            </a:r>
            <a:r>
              <a:rPr lang="nl-NL" sz="2000" dirty="0">
                <a:solidFill>
                  <a:srgbClr val="000000"/>
                </a:solidFill>
                <a:effectLst/>
                <a:latin typeface="Times New Roman" panose="02020603050405020304" pitchFamily="18" charset="0"/>
                <a:ea typeface="Calibri" panose="020F0502020204030204" pitchFamily="34" charset="0"/>
              </a:rPr>
              <a:t> có </a:t>
            </a:r>
            <a:r>
              <a:rPr lang="nl-NL" sz="2000" dirty="0" err="1">
                <a:solidFill>
                  <a:srgbClr val="000000"/>
                </a:solidFill>
                <a:effectLst/>
                <a:latin typeface="Times New Roman" panose="02020603050405020304" pitchFamily="18" charset="0"/>
                <a:ea typeface="Calibri" panose="020F0502020204030204" pitchFamily="34" charset="0"/>
              </a:rPr>
              <a:t>quyết</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toán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thì</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xác</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định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theo</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thứ</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tự</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ưu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tiên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sau</a:t>
            </a:r>
            <a:r>
              <a:rPr lang="nl-NL" sz="2000" dirty="0">
                <a:solidFill>
                  <a:srgbClr val="000000"/>
                </a:solidFill>
                <a:effectLst/>
                <a:latin typeface="Times New Roman" panose="02020603050405020304" pitchFamily="18" charset="0"/>
                <a:ea typeface="Calibri" panose="020F0502020204030204" pitchFamily="34" charset="0"/>
              </a:rPr>
              <a:t>:</a:t>
            </a:r>
            <a:endParaRPr lang="x-none" sz="2000" dirty="0">
              <a:solidFill>
                <a:srgbClr val="000000"/>
              </a:solidFill>
              <a:effectLst/>
              <a:latin typeface="Times New Roman" panose="02020603050405020304" pitchFamily="18" charset="0"/>
              <a:ea typeface="MS Mincho" panose="02020609040205080304" pitchFamily="49" charset="-128"/>
            </a:endParaRPr>
          </a:p>
          <a:p>
            <a:pPr>
              <a:lnSpc>
                <a:spcPts val="2400"/>
              </a:lnSpc>
              <a:spcBef>
                <a:spcPts val="0"/>
              </a:spcBef>
              <a:spcAft>
                <a:spcPts val="0"/>
              </a:spcAft>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thẩm</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tra</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quyết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 </a:t>
            </a: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a:t>
            </a:r>
            <a:endParaRPr lang="x-none"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A-B;</a:t>
            </a:r>
            <a:endParaRPr lang="x-none"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a:t>
            </a:r>
            <a:endParaRPr lang="x-none" sz="2000" dirty="0">
              <a:effectLst/>
              <a:latin typeface="Times New Roman" panose="02020603050405020304" pitchFamily="18" charset="0"/>
              <a:ea typeface="Times New Roman" panose="02020603050405020304" pitchFamily="18" charset="0"/>
            </a:endParaRPr>
          </a:p>
          <a:p>
            <a:pPr algn="just">
              <a:lnSpc>
                <a:spcPts val="2400"/>
              </a:lnSpc>
              <a:spcBef>
                <a:spcPts val="0"/>
              </a:spcBef>
              <a:spcAft>
                <a:spcPts val="0"/>
              </a:spcAft>
            </a:pPr>
            <a:r>
              <a:rPr lang="vi-VN" sz="2000" dirty="0">
                <a:solidFill>
                  <a:srgbClr val="000000"/>
                </a:solidFill>
                <a:effectLst/>
                <a:latin typeface="Times New Roman" panose="02020603050405020304" pitchFamily="18" charset="0"/>
                <a:ea typeface="MS Mincho" panose="02020609040205080304" pitchFamily="49" charset="-128"/>
              </a:rPr>
              <a:t>- Giá trị tổng mức đầu tư hoặc dự toán dự án được phê duyệt hoặc dự toán dự án </a:t>
            </a:r>
            <a:r>
              <a:rPr lang="en-US" sz="2000" dirty="0" err="1">
                <a:solidFill>
                  <a:srgbClr val="000000"/>
                </a:solidFill>
                <a:effectLst/>
                <a:latin typeface="Times New Roman" panose="02020603050405020304" pitchFamily="18" charset="0"/>
                <a:ea typeface="MS Mincho" panose="02020609040205080304" pitchFamily="49" charset="-128"/>
              </a:rPr>
              <a:t>đ</a:t>
            </a:r>
            <a:r>
              <a:rPr lang="vi-VN" sz="2000" dirty="0">
                <a:solidFill>
                  <a:srgbClr val="000000"/>
                </a:solidFill>
                <a:effectLst/>
                <a:latin typeface="Times New Roman" panose="02020603050405020304" pitchFamily="18" charset="0"/>
                <a:ea typeface="MS Mincho" panose="02020609040205080304" pitchFamily="49" charset="-128"/>
              </a:rPr>
              <a:t>ược điều chỉnh l</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g</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nh</a:t>
            </a:r>
            <a:r>
              <a:rPr lang="en-US" sz="2000" dirty="0" err="1">
                <a:solidFill>
                  <a:srgbClr val="000000"/>
                </a:solidFill>
                <a:effectLst/>
                <a:latin typeface="Times New Roman" panose="02020603050405020304" pitchFamily="18" charset="0"/>
                <a:ea typeface="MS Mincho" panose="02020609040205080304" pitchFamily="49" charset="-128"/>
              </a:rPr>
              <a:t>ấ</a:t>
            </a:r>
            <a:r>
              <a:rPr lang="vi-VN" sz="2000" dirty="0">
                <a:solidFill>
                  <a:srgbClr val="000000"/>
                </a:solidFill>
                <a:effectLst/>
                <a:latin typeface="Times New Roman" panose="02020603050405020304" pitchFamily="18" charset="0"/>
                <a:ea typeface="MS Mincho" panose="02020609040205080304" pitchFamily="49" charset="-128"/>
              </a:rPr>
              <a:t>t (trong trường hợp dự toán dự án được điều chỉnh)</a:t>
            </a:r>
            <a:r>
              <a:rPr lang="en-US" sz="2000" dirty="0">
                <a:solidFill>
                  <a:srgbClr val="000000"/>
                </a:solidFill>
                <a:effectLst/>
                <a:latin typeface="Times New Roman" panose="02020603050405020304" pitchFamily="18" charset="0"/>
                <a:ea typeface="MS Mincho" panose="02020609040205080304" pitchFamily="49" charset="-128"/>
              </a:rPr>
              <a:t>.</a:t>
            </a:r>
            <a:endParaRPr lang="x-none" sz="2000" dirty="0">
              <a:solidFill>
                <a:srgbClr val="000000"/>
              </a:solidFill>
              <a:effectLst/>
              <a:latin typeface="Times New Roman" panose="02020603050405020304" pitchFamily="18" charset="0"/>
              <a:ea typeface="MS Mincho" panose="02020609040205080304" pitchFamily="49" charset="-128"/>
            </a:endParaRPr>
          </a:p>
        </p:txBody>
      </p:sp>
      <p:graphicFrame>
        <p:nvGraphicFramePr>
          <p:cNvPr id="13" name="Table 12">
            <a:extLst>
              <a:ext uri="{FF2B5EF4-FFF2-40B4-BE49-F238E27FC236}">
                <a16:creationId xmlns:a16="http://schemas.microsoft.com/office/drawing/2014/main" xmlns="" id="{9C626607-29CA-349C-8162-91FB774460BC}"/>
              </a:ext>
            </a:extLst>
          </p:cNvPr>
          <p:cNvGraphicFramePr>
            <a:graphicFrameLocks noGrp="1"/>
          </p:cNvGraphicFramePr>
          <p:nvPr>
            <p:extLst>
              <p:ext uri="{D42A27DB-BD31-4B8C-83A1-F6EECF244321}">
                <p14:modId xmlns:p14="http://schemas.microsoft.com/office/powerpoint/2010/main" val="2920085646"/>
              </p:ext>
            </p:extLst>
          </p:nvPr>
        </p:nvGraphicFramePr>
        <p:xfrm>
          <a:off x="648903" y="5334896"/>
          <a:ext cx="11182880" cy="1463040"/>
        </p:xfrm>
        <a:graphic>
          <a:graphicData uri="http://schemas.openxmlformats.org/drawingml/2006/table">
            <a:tbl>
              <a:tblPr>
                <a:tableStyleId>{5C22544A-7EE6-4342-B048-85BDC9FD1C3A}</a:tableStyleId>
              </a:tblPr>
              <a:tblGrid>
                <a:gridCol w="1565788">
                  <a:extLst>
                    <a:ext uri="{9D8B030D-6E8A-4147-A177-3AD203B41FA5}">
                      <a16:colId xmlns:a16="http://schemas.microsoft.com/office/drawing/2014/main" xmlns="" val="3593234381"/>
                    </a:ext>
                  </a:extLst>
                </a:gridCol>
                <a:gridCol w="666314">
                  <a:extLst>
                    <a:ext uri="{9D8B030D-6E8A-4147-A177-3AD203B41FA5}">
                      <a16:colId xmlns:a16="http://schemas.microsoft.com/office/drawing/2014/main" xmlns="" val="901045681"/>
                    </a:ext>
                  </a:extLst>
                </a:gridCol>
                <a:gridCol w="1983843">
                  <a:extLst>
                    <a:ext uri="{9D8B030D-6E8A-4147-A177-3AD203B41FA5}">
                      <a16:colId xmlns:a16="http://schemas.microsoft.com/office/drawing/2014/main" xmlns="" val="1122960050"/>
                    </a:ext>
                  </a:extLst>
                </a:gridCol>
                <a:gridCol w="621767">
                  <a:extLst>
                    <a:ext uri="{9D8B030D-6E8A-4147-A177-3AD203B41FA5}">
                      <a16:colId xmlns:a16="http://schemas.microsoft.com/office/drawing/2014/main" xmlns="" val="1635853539"/>
                    </a:ext>
                  </a:extLst>
                </a:gridCol>
                <a:gridCol w="941894">
                  <a:extLst>
                    <a:ext uri="{9D8B030D-6E8A-4147-A177-3AD203B41FA5}">
                      <a16:colId xmlns:a16="http://schemas.microsoft.com/office/drawing/2014/main" xmlns="" val="1333645041"/>
                    </a:ext>
                  </a:extLst>
                </a:gridCol>
                <a:gridCol w="498764">
                  <a:extLst>
                    <a:ext uri="{9D8B030D-6E8A-4147-A177-3AD203B41FA5}">
                      <a16:colId xmlns:a16="http://schemas.microsoft.com/office/drawing/2014/main" xmlns="" val="2075343295"/>
                    </a:ext>
                  </a:extLst>
                </a:gridCol>
                <a:gridCol w="4904510">
                  <a:extLst>
                    <a:ext uri="{9D8B030D-6E8A-4147-A177-3AD203B41FA5}">
                      <a16:colId xmlns:a16="http://schemas.microsoft.com/office/drawing/2014/main" xmlns="" val="2348266351"/>
                    </a:ext>
                  </a:extLst>
                </a:gridCol>
              </a:tblGrid>
              <a:tr h="1128704">
                <a:tc>
                  <a:txBody>
                    <a:bodyPr/>
                    <a:lstStyle/>
                    <a:p>
                      <a:pPr algn="ctr"/>
                      <a:r>
                        <a:rPr lang="en-US" sz="1900" b="1" dirty="0" err="1">
                          <a:effectLst/>
                          <a:highlight>
                            <a:srgbClr val="FFFFFF"/>
                          </a:highlight>
                          <a:latin typeface="Times New Roman" panose="02020603050405020304" pitchFamily="18" charset="0"/>
                          <a:cs typeface="Times New Roman" panose="02020603050405020304" pitchFamily="18" charset="0"/>
                        </a:rPr>
                        <a:t>Giá</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trị</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còn</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lại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của</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tài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sản</a:t>
                      </a:r>
                      <a:endParaRPr lang="x-none" sz="19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err="1">
                          <a:effectLst/>
                          <a:highlight>
                            <a:srgbClr val="FFFFFF"/>
                          </a:highlight>
                          <a:latin typeface="Times New Roman" panose="02020603050405020304" pitchFamily="18" charset="0"/>
                          <a:cs typeface="Times New Roman" panose="02020603050405020304" pitchFamily="18" charset="0"/>
                        </a:rPr>
                        <a:t>Nguyên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giá</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xác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định</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x</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1</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endParaRPr lang="en-US"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sử</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dụng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 </a:t>
                      </a:r>
                      <a:endParaRPr lang="x-none"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tính</a:t>
                      </a:r>
                      <a:r>
                        <a:rPr lang="en-US" sz="1900" dirty="0">
                          <a:effectLst/>
                          <a:highlight>
                            <a:srgbClr val="FFFFFF"/>
                          </a:highlight>
                          <a:latin typeface="Times New Roman" panose="02020603050405020304" pitchFamily="18" charset="0"/>
                          <a:cs typeface="Times New Roman" panose="02020603050405020304" pitchFamily="18" charset="0"/>
                        </a:rPr>
                        <a:t> hao </a:t>
                      </a:r>
                      <a:r>
                        <a:rPr lang="en-US" sz="1900" dirty="0" err="1">
                          <a:effectLst/>
                          <a:highlight>
                            <a:srgbClr val="FFFFFF"/>
                          </a:highlight>
                          <a:latin typeface="Times New Roman" panose="02020603050405020304" pitchFamily="18" charset="0"/>
                          <a:cs typeface="Times New Roman" panose="02020603050405020304" pitchFamily="18" charset="0"/>
                        </a:rPr>
                        <a:t>mòn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Phụ</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lục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kèm</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Công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văn</a:t>
                      </a:r>
                      <a:r>
                        <a:rPr lang="en-US" sz="1900" dirty="0">
                          <a:effectLst/>
                          <a:highlight>
                            <a:srgbClr val="FFFFFF"/>
                          </a:highlight>
                          <a:latin typeface="Times New Roman" panose="02020603050405020304" pitchFamily="18" charset="0"/>
                          <a:cs typeface="Times New Roman" panose="02020603050405020304" pitchFamily="18" charset="0"/>
                        </a:rPr>
                        <a:t> 8131/BTC-QLCS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xmlns="" val="3982903854"/>
                  </a:ext>
                </a:extLst>
              </a:tr>
            </a:tbl>
          </a:graphicData>
        </a:graphic>
      </p:graphicFrame>
      <p:sp>
        <p:nvSpPr>
          <p:cNvPr id="14" name="Rectangle 13">
            <a:extLst>
              <a:ext uri="{FF2B5EF4-FFF2-40B4-BE49-F238E27FC236}">
                <a16:creationId xmlns:a16="http://schemas.microsoft.com/office/drawing/2014/main" xmlns="" id="{EC04CACA-6E29-3F79-359D-51C8635424F1}"/>
              </a:ext>
            </a:extLst>
          </p:cNvPr>
          <p:cNvSpPr/>
          <p:nvPr/>
        </p:nvSpPr>
        <p:spPr>
          <a:xfrm>
            <a:off x="600541" y="4675605"/>
            <a:ext cx="10990917" cy="101566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2000" dirty="0">
                <a:effectLst/>
                <a:latin typeface="Times New Roman" panose="02020603050405020304" pitchFamily="18" charset="0"/>
                <a:ea typeface="Times New Roman" panose="02020603050405020304" pitchFamily="18" charset="0"/>
              </a:rPr>
              <a:t>TS </a:t>
            </a:r>
            <a:r>
              <a:rPr lang="en-US" sz="2000" b="1" dirty="0">
                <a:latin typeface="Times New Roman" panose="02020603050405020304" pitchFamily="18" charset="0"/>
                <a:ea typeface="Times New Roman" panose="02020603050405020304" pitchFamily="18" charset="0"/>
              </a:rPr>
              <a:t>KHÔNG CÓ </a:t>
            </a:r>
            <a:r>
              <a:rPr lang="en-US" sz="2000" b="1" dirty="0" err="1">
                <a:effectLst/>
                <a:latin typeface="Times New Roman" panose="02020603050405020304" pitchFamily="18" charset="0"/>
                <a:ea typeface="Times New Roman" panose="02020603050405020304" pitchFamily="18" charset="0"/>
              </a:rPr>
              <a:t>hồ</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để</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về</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quy</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mô</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cấp</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độ</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kỹ</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thuật</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tại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thời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điểm</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vào</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sử</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dụng</a:t>
            </a:r>
            <a:r>
              <a:rPr lang="nl-NL" sz="2000" dirty="0">
                <a:effectLst/>
                <a:latin typeface="Times New Roman" panose="02020603050405020304" pitchFamily="18" charset="0"/>
                <a:ea typeface="Calibri" panose="020F0502020204030204" pitchFamily="34" charset="0"/>
              </a:rPr>
              <a:t> </a:t>
            </a:r>
            <a:r>
              <a:rPr lang="nl-NL" sz="2000" dirty="0">
                <a:effectLst/>
                <a:latin typeface="Times New Roman" panose="02020603050405020304" pitchFamily="18" charset="0"/>
                <a:ea typeface="Calibri" panose="020F0502020204030204" pitchFamily="34" charset="0"/>
                <a:sym typeface="Wingdings" pitchFamily="2" charset="2"/>
              </a:rPr>
              <a:t></a:t>
            </a:r>
            <a:r>
              <a:rPr lang="nl-NL" sz="2000" dirty="0">
                <a:effectLst/>
                <a:latin typeface="Times New Roman" panose="02020603050405020304" pitchFamily="18" charset="0"/>
                <a:ea typeface="Calibri" panose="020F0502020204030204" pitchFamily="34" charset="0"/>
              </a:rPr>
              <a:t> </a:t>
            </a:r>
            <a:r>
              <a:rPr lang="nl-NL" sz="2000" b="1" dirty="0" err="1">
                <a:latin typeface="Times New Roman" panose="02020603050405020304" pitchFamily="18" charset="0"/>
                <a:ea typeface="Calibri" panose="020F0502020204030204" pitchFamily="34" charset="0"/>
              </a:rPr>
              <a:t>N</a:t>
            </a:r>
            <a:r>
              <a:rPr lang="nl-NL" sz="2000" b="1" dirty="0" err="1">
                <a:effectLst/>
                <a:latin typeface="Times New Roman" panose="02020603050405020304" pitchFamily="18" charset="0"/>
                <a:ea typeface="Calibri" panose="020F0502020204030204" pitchFamily="34" charset="0"/>
              </a:rPr>
              <a:t>guyên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dirty="0">
                <a:effectLst/>
                <a:latin typeface="Times New Roman" panose="02020603050405020304" pitchFamily="18" charset="0"/>
                <a:ea typeface="Calibri" panose="020F0502020204030204" pitchFamily="34" charset="0"/>
              </a:rPr>
              <a:t> =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endParaRPr lang="en-US" sz="2000" dirty="0">
              <a:solidFill>
                <a:srgbClr val="000000"/>
              </a:solidFill>
            </a:endParaRPr>
          </a:p>
        </p:txBody>
      </p:sp>
      <p:cxnSp>
        <p:nvCxnSpPr>
          <p:cNvPr id="16" name="Straight Connector 15">
            <a:extLst>
              <a:ext uri="{FF2B5EF4-FFF2-40B4-BE49-F238E27FC236}">
                <a16:creationId xmlns:a16="http://schemas.microsoft.com/office/drawing/2014/main" xmlns="" id="{24045210-188C-517C-EA77-BA3E14D43775}"/>
              </a:ext>
            </a:extLst>
          </p:cNvPr>
          <p:cNvCxnSpPr/>
          <p:nvPr/>
        </p:nvCxnSpPr>
        <p:spPr>
          <a:xfrm>
            <a:off x="7074232" y="6121831"/>
            <a:ext cx="4606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90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FBA4FB7-D680-117D-604C-D43890C2D618}"/>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98526D21-9D39-FF68-0584-FD659C85D31B}"/>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2DB9A9BC-F1A8-037E-493D-383354BB4809}"/>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79A7B8F7-3860-45E8-218D-96E2297A8D2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E53A559B-9CA8-3A37-E38E-22C3D51F83E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661C9A39-1DF6-20BF-50D9-26FF3BDA8229}"/>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THƯƠNG MẠI LÀ CHỢ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1622C1CE-B475-669E-5E29-B6C3F6FE1378}"/>
              </a:ext>
            </a:extLst>
          </p:cNvPr>
          <p:cNvCxnSpPr>
            <a:cxnSpLocks/>
          </p:cNvCxnSpPr>
          <p:nvPr/>
        </p:nvCxnSpPr>
        <p:spPr>
          <a:xfrm>
            <a:off x="8074617" y="512799"/>
            <a:ext cx="4117383"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BF2C0954-1DBA-D7B5-AFA5-BD40DD885959}"/>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xmlns="" id="{23364C5B-CDC0-B851-E824-34B501CBD8D3}"/>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xmlns="" id="{AF4732E0-EF20-6D14-7BE4-1589CCFFB1DF}"/>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xmlns="" id="{8CD736E4-C07F-23F5-3323-DBAAD65984F8}"/>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31" name="Rectangle 30">
            <a:extLst>
              <a:ext uri="{FF2B5EF4-FFF2-40B4-BE49-F238E27FC236}">
                <a16:creationId xmlns:a16="http://schemas.microsoft.com/office/drawing/2014/main" xmlns="" id="{7D7882AC-5D22-DE8A-4A4F-977B27C48AC8}"/>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45CC90E6-A42E-D41D-9831-48730E8E3748}"/>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xmlns="" id="{71FFDCF7-85DA-6169-B6D9-594E5C6E5C34}"/>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xmlns="" id="{C2CF6478-F9B1-5619-00AF-175EC51D4743}"/>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Shape 1726">
            <a:extLst>
              <a:ext uri="{FF2B5EF4-FFF2-40B4-BE49-F238E27FC236}">
                <a16:creationId xmlns:a16="http://schemas.microsoft.com/office/drawing/2014/main" xmlns="" id="{CCE97D0C-CE90-77B6-56AC-BE3B449ADD40}"/>
              </a:ext>
            </a:extLst>
          </p:cNvPr>
          <p:cNvSpPr/>
          <p:nvPr/>
        </p:nvSpPr>
        <p:spPr>
          <a:xfrm>
            <a:off x="1045637" y="900250"/>
            <a:ext cx="9596532"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4" name="Shape 1729">
            <a:extLst>
              <a:ext uri="{FF2B5EF4-FFF2-40B4-BE49-F238E27FC236}">
                <a16:creationId xmlns:a16="http://schemas.microsoft.com/office/drawing/2014/main" xmlns="" id="{23169F3A-D369-1ED5-C488-3168C0517400}"/>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6" name="文本框 44">
            <a:extLst>
              <a:ext uri="{FF2B5EF4-FFF2-40B4-BE49-F238E27FC236}">
                <a16:creationId xmlns:a16="http://schemas.microsoft.com/office/drawing/2014/main" xmlns="" id="{2AD2A5A0-67FC-CAE2-DFC7-70FB671548BF}"/>
              </a:ext>
            </a:extLst>
          </p:cNvPr>
          <p:cNvSpPr txBox="1"/>
          <p:nvPr/>
        </p:nvSpPr>
        <p:spPr>
          <a:xfrm>
            <a:off x="1549831" y="915075"/>
            <a:ext cx="8880528"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THƯƠNG MẠI LÀ CHỢ CHƯA THEO DÕI TRÊN SỔ KẾ TOÁN VÀ KHÔNG CÓ CĂN CỨ ĐỂ XÁC ĐỊNH NGUYÊN GIÁ, GTCL</a:t>
            </a:r>
            <a:endParaRPr lang="en-US" sz="1800" dirty="0">
              <a:solidFill>
                <a:schemeClr val="bg1"/>
              </a:solidFill>
              <a:latin typeface="Montserrat" pitchFamily="2" charset="77"/>
            </a:endParaRPr>
          </a:p>
        </p:txBody>
      </p:sp>
      <p:sp>
        <p:nvSpPr>
          <p:cNvPr id="17" name="文本框 44">
            <a:extLst>
              <a:ext uri="{FF2B5EF4-FFF2-40B4-BE49-F238E27FC236}">
                <a16:creationId xmlns:a16="http://schemas.microsoft.com/office/drawing/2014/main" xmlns="" id="{B6B85E71-5EA0-1D3B-4571-533DA80A316B}"/>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3</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425567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87A48D42-9298-40DB-9C3F-85D16B61F809}"/>
              </a:ext>
            </a:extLst>
          </p:cNvPr>
          <p:cNvSpPr txBox="1"/>
          <p:nvPr/>
        </p:nvSpPr>
        <p:spPr>
          <a:xfrm>
            <a:off x="6851848" y="305971"/>
            <a:ext cx="5292000" cy="1671419"/>
          </a:xfrm>
          <a:prstGeom prst="rect">
            <a:avLst/>
          </a:prstGeom>
          <a:noFill/>
        </p:spPr>
        <p:txBody>
          <a:bodyPr lIns="0" anchor="ctr"/>
          <a:lstStyle>
            <a:lvl1pPr indent="0">
              <a:spcBef>
                <a:spcPct val="20000"/>
              </a:spcBef>
              <a:buFontTx/>
              <a:buNone/>
              <a:defRPr sz="2400" b="1" baseline="0">
                <a:solidFill>
                  <a:schemeClr val="bg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just"/>
            <a:r>
              <a:rPr lang="en-US" b="1" dirty="0" err="1">
                <a:solidFill>
                  <a:schemeClr val="tx1"/>
                </a:solidFill>
                <a:latin typeface="Times New Roman" panose="02020603050405020304" pitchFamily="18" charset="0"/>
                <a:cs typeface="Times New Roman" pitchFamily="18" charset="0"/>
              </a:rPr>
              <a:t>Tài</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sản</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kết</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cấu</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hạ</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tầng</a:t>
            </a:r>
            <a:r>
              <a:rPr lang="en-US" b="1" dirty="0">
                <a:solidFill>
                  <a:schemeClr val="tx1"/>
                </a:solidFill>
                <a:latin typeface="Times New Roman" panose="02020603050405020304" pitchFamily="18" charset="0"/>
                <a:cs typeface="Times New Roman" pitchFamily="18" charset="0"/>
              </a:rPr>
              <a:t> do </a:t>
            </a:r>
            <a:r>
              <a:rPr lang="en-US" b="1" dirty="0" err="1">
                <a:solidFill>
                  <a:schemeClr val="tx1"/>
                </a:solidFill>
                <a:latin typeface="Times New Roman" panose="02020603050405020304" pitchFamily="18" charset="0"/>
                <a:cs typeface="Times New Roman" pitchFamily="18" charset="0"/>
              </a:rPr>
              <a:t>Nhà</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nước</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đầu</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tư</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quản</a:t>
            </a:r>
            <a:r>
              <a:rPr lang="en-US" b="1" dirty="0">
                <a:solidFill>
                  <a:schemeClr val="tx1"/>
                </a:solidFill>
                <a:latin typeface="Times New Roman" panose="02020603050405020304" pitchFamily="18" charset="0"/>
                <a:cs typeface="Times New Roman" pitchFamily="18" charset="0"/>
              </a:rPr>
              <a:t> </a:t>
            </a:r>
            <a:r>
              <a:rPr lang="en-US" b="1" dirty="0" err="1">
                <a:solidFill>
                  <a:schemeClr val="tx1"/>
                </a:solidFill>
                <a:latin typeface="Times New Roman" panose="02020603050405020304" pitchFamily="18" charset="0"/>
                <a:cs typeface="Times New Roman" pitchFamily="18" charset="0"/>
              </a:rPr>
              <a:t>lý</a:t>
            </a:r>
            <a:r>
              <a:rPr lang="en-US" b="1" dirty="0">
                <a:solidFill>
                  <a:schemeClr val="tx1"/>
                </a:solidFill>
                <a:latin typeface="Times New Roman" panose="02020603050405020304" pitchFamily="18" charset="0"/>
                <a:cs typeface="Times New Roman" pitchFamily="18" charset="0"/>
              </a:rPr>
              <a:t>: </a:t>
            </a:r>
            <a:r>
              <a:rPr lang="en-US" dirty="0">
                <a:solidFill>
                  <a:schemeClr val="tx1"/>
                </a:solidFill>
                <a:latin typeface="Times New Roman" panose="02020603050405020304" pitchFamily="18" charset="0"/>
                <a:cs typeface="Times New Roman" pitchFamily="18" charset="0"/>
              </a:rPr>
              <a:t>18 </a:t>
            </a:r>
            <a:r>
              <a:rPr lang="en-US" dirty="0" err="1">
                <a:solidFill>
                  <a:schemeClr val="tx1"/>
                </a:solidFill>
                <a:latin typeface="Times New Roman" panose="02020603050405020304" pitchFamily="18" charset="0"/>
                <a:cs typeface="Times New Roman" pitchFamily="18" charset="0"/>
              </a:rPr>
              <a:t>loại</a:t>
            </a:r>
            <a:r>
              <a:rPr lang="en-US" dirty="0">
                <a:solidFill>
                  <a:schemeClr val="tx1"/>
                </a:solidFill>
                <a:latin typeface="Times New Roman" panose="02020603050405020304" pitchFamily="18" charset="0"/>
                <a:cs typeface="Times New Roman" pitchFamily="18" charset="0"/>
              </a:rPr>
              <a:t> </a:t>
            </a:r>
            <a:r>
              <a:rPr lang="en-US" i="1" dirty="0">
                <a:solidFill>
                  <a:schemeClr val="tx1"/>
                </a:solidFill>
                <a:latin typeface="Times New Roman" panose="02020603050405020304" pitchFamily="18" charset="0"/>
                <a:cs typeface="Times New Roman" pitchFamily="18" charset="0"/>
              </a:rPr>
              <a:t>(</a:t>
            </a:r>
            <a:r>
              <a:rPr lang="en-US" i="1" dirty="0" err="1">
                <a:solidFill>
                  <a:schemeClr val="tx1"/>
                </a:solidFill>
                <a:latin typeface="Times New Roman" panose="02020603050405020304" pitchFamily="18" charset="0"/>
                <a:cs typeface="Times New Roman" pitchFamily="18" charset="0"/>
              </a:rPr>
              <a:t>không</a:t>
            </a:r>
            <a:r>
              <a:rPr lang="en-US" i="1" dirty="0">
                <a:solidFill>
                  <a:schemeClr val="tx1"/>
                </a:solidFill>
                <a:latin typeface="Times New Roman" panose="02020603050405020304" pitchFamily="18" charset="0"/>
                <a:cs typeface="Times New Roman" pitchFamily="18" charset="0"/>
              </a:rPr>
              <a:t> bao </a:t>
            </a:r>
            <a:r>
              <a:rPr lang="en-US" i="1" dirty="0" err="1">
                <a:solidFill>
                  <a:schemeClr val="tx1"/>
                </a:solidFill>
                <a:latin typeface="Times New Roman" panose="02020603050405020304" pitchFamily="18" charset="0"/>
                <a:cs typeface="Times New Roman" pitchFamily="18" charset="0"/>
              </a:rPr>
              <a:t>gồm</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tài</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sản</a:t>
            </a:r>
            <a:r>
              <a:rPr lang="en-US" i="1" dirty="0">
                <a:solidFill>
                  <a:schemeClr val="tx1"/>
                </a:solidFill>
                <a:latin typeface="Times New Roman" panose="02020603050405020304" pitchFamily="18" charset="0"/>
                <a:cs typeface="Times New Roman" pitchFamily="18" charset="0"/>
              </a:rPr>
              <a:t> do </a:t>
            </a:r>
            <a:r>
              <a:rPr lang="en-US" i="1" dirty="0" err="1">
                <a:solidFill>
                  <a:schemeClr val="tx1"/>
                </a:solidFill>
                <a:latin typeface="Times New Roman" panose="02020603050405020304" pitchFamily="18" charset="0"/>
                <a:cs typeface="Times New Roman" pitchFamily="18" charset="0"/>
              </a:rPr>
              <a:t>Nhà</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nước</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hỗ</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trợ</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một</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phần</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kinh</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phí</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nguyên</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vật</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liệu</a:t>
            </a:r>
            <a:r>
              <a:rPr lang="en-US" i="1" dirty="0">
                <a:solidFill>
                  <a:schemeClr val="tx1"/>
                </a:solidFill>
                <a:latin typeface="Times New Roman" panose="02020603050405020304" pitchFamily="18" charset="0"/>
                <a:cs typeface="Times New Roman" pitchFamily="18" charset="0"/>
              </a:rPr>
              <a:t>,... </a:t>
            </a:r>
            <a:r>
              <a:rPr lang="en-US" i="1" dirty="0" err="1">
                <a:solidFill>
                  <a:schemeClr val="tx1"/>
                </a:solidFill>
                <a:latin typeface="Times New Roman" panose="02020603050405020304" pitchFamily="18" charset="0"/>
                <a:cs typeface="Times New Roman" pitchFamily="18" charset="0"/>
              </a:rPr>
              <a:t>để</a:t>
            </a:r>
            <a:r>
              <a:rPr lang="en-US" i="1" dirty="0">
                <a:solidFill>
                  <a:schemeClr val="tx1"/>
                </a:solidFill>
                <a:latin typeface="Times New Roman" panose="02020603050405020304" pitchFamily="18" charset="0"/>
                <a:cs typeface="Times New Roman" pitchFamily="18" charset="0"/>
              </a:rPr>
              <a:t> ĐTXD)</a:t>
            </a:r>
            <a:endParaRPr lang="ko-KR" altLang="en-US" b="1" i="1" dirty="0">
              <a:solidFill>
                <a:schemeClr val="tx1"/>
              </a:solidFill>
              <a:latin typeface="Times New Roman" panose="02020603050405020304" pitchFamily="18" charset="0"/>
              <a:cs typeface="Times New Roman" panose="02020603050405020304" pitchFamily="18" charset="0"/>
            </a:endParaRPr>
          </a:p>
        </p:txBody>
      </p:sp>
      <p:sp>
        <p:nvSpPr>
          <p:cNvPr id="3" name="Picture Placeholder 2">
            <a:extLst>
              <a:ext uri="{FF2B5EF4-FFF2-40B4-BE49-F238E27FC236}">
                <a16:creationId xmlns:a16="http://schemas.microsoft.com/office/drawing/2014/main" xmlns="" id="{5EC6EF75-D711-4867-89FD-0D167E9FE3E9}"/>
              </a:ext>
            </a:extLst>
          </p:cNvPr>
          <p:cNvSpPr>
            <a:spLocks noGrp="1"/>
          </p:cNvSpPr>
          <p:nvPr>
            <p:ph type="pic" sz="quarter" idx="65"/>
          </p:nvPr>
        </p:nvSpPr>
        <p:spPr/>
        <p:txBody>
          <a:bodyPr/>
          <a:lstStyle/>
          <a:p>
            <a:endParaRPr lang="x-none"/>
          </a:p>
        </p:txBody>
      </p:sp>
      <p:sp>
        <p:nvSpPr>
          <p:cNvPr id="7" name="Picture Placeholder 6">
            <a:extLst>
              <a:ext uri="{FF2B5EF4-FFF2-40B4-BE49-F238E27FC236}">
                <a16:creationId xmlns:a16="http://schemas.microsoft.com/office/drawing/2014/main" xmlns="" id="{AEBA74F7-234A-4766-B8E5-D22C1917E728}"/>
              </a:ext>
            </a:extLst>
          </p:cNvPr>
          <p:cNvSpPr>
            <a:spLocks noGrp="1"/>
          </p:cNvSpPr>
          <p:nvPr>
            <p:ph type="pic" sz="quarter" idx="67"/>
          </p:nvPr>
        </p:nvSpPr>
        <p:spPr/>
        <p:txBody>
          <a:bodyPr/>
          <a:lstStyle/>
          <a:p>
            <a:endParaRPr lang="x-none" dirty="0"/>
          </a:p>
        </p:txBody>
      </p:sp>
      <p:sp>
        <p:nvSpPr>
          <p:cNvPr id="4" name="TextBox 3">
            <a:extLst>
              <a:ext uri="{FF2B5EF4-FFF2-40B4-BE49-F238E27FC236}">
                <a16:creationId xmlns:a16="http://schemas.microsoft.com/office/drawing/2014/main" xmlns="" id="{B76FAE53-3A2A-13FF-5048-FB0967F5E778}"/>
              </a:ext>
            </a:extLst>
          </p:cNvPr>
          <p:cNvSpPr txBox="1"/>
          <p:nvPr/>
        </p:nvSpPr>
        <p:spPr>
          <a:xfrm>
            <a:off x="499404" y="4755570"/>
            <a:ext cx="5437162" cy="1692771"/>
          </a:xfrm>
          <a:prstGeom prst="rect">
            <a:avLst/>
          </a:prstGeom>
          <a:noFill/>
        </p:spPr>
        <p:txBody>
          <a:bodyPr wrap="square">
            <a:spAutoFit/>
          </a:bodyPr>
          <a:lstStyle/>
          <a:p>
            <a:pPr algn="just"/>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vị</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(K1 Đ4 </a:t>
            </a:r>
            <a:r>
              <a:rPr lang="en-US" sz="2800" dirty="0" err="1">
                <a:latin typeface="Times New Roman" pitchFamily="18" charset="0"/>
                <a:cs typeface="Times New Roman" pitchFamily="18" charset="0"/>
              </a:rPr>
              <a:t>Luật</a:t>
            </a:r>
            <a:r>
              <a:rPr lang="en-US" sz="2800" dirty="0">
                <a:latin typeface="Times New Roman" pitchFamily="18" charset="0"/>
                <a:cs typeface="Times New Roman" pitchFamily="18" charset="0"/>
              </a:rPr>
              <a:t>)</a:t>
            </a:r>
          </a:p>
          <a:p>
            <a:pPr algn="just"/>
            <a:r>
              <a:rPr lang="en-US" altLang="ko-KR" sz="2400" b="1" dirty="0">
                <a:solidFill>
                  <a:srgbClr val="000000"/>
                </a:solidFill>
                <a:latin typeface="Times New Roman" panose="02020603050405020304" pitchFamily="18" charset="0"/>
                <a:cs typeface="Times New Roman" pitchFamily="18" charset="0"/>
                <a:sym typeface="Wingdings" pitchFamily="2" charset="2"/>
              </a:rPr>
              <a:t> </a:t>
            </a:r>
            <a:r>
              <a:rPr lang="en-US" sz="2400" dirty="0" err="1">
                <a:latin typeface="Times New Roman" panose="02020603050405020304" pitchFamily="18" charset="0"/>
                <a:cs typeface="Times New Roman" pitchFamily="18" charset="0"/>
              </a:rPr>
              <a:t>Tài</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sản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đủ</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tiêu</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chuẩn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là</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tài</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sản</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cố</a:t>
            </a:r>
            <a:r>
              <a:rPr lang="en-US" sz="2400" dirty="0">
                <a:latin typeface="Times New Roman" panose="02020603050405020304" pitchFamily="18" charset="0"/>
                <a:cs typeface="Times New Roman" pitchFamily="18" charset="0"/>
              </a:rPr>
              <a:t> </a:t>
            </a:r>
            <a:r>
              <a:rPr lang="en-US" sz="2400" dirty="0" err="1">
                <a:latin typeface="Times New Roman" panose="02020603050405020304" pitchFamily="18" charset="0"/>
                <a:cs typeface="Times New Roman" pitchFamily="18" charset="0"/>
              </a:rPr>
              <a:t>định</a:t>
            </a:r>
            <a:r>
              <a:rPr lang="en-US" sz="2400" dirty="0">
                <a:latin typeface="Times New Roman" panose="02020603050405020304" pitchFamily="18" charset="0"/>
                <a:cs typeface="Times New Roman" pitchFamily="18" charset="0"/>
              </a:rPr>
              <a:t> (</a:t>
            </a:r>
            <a:r>
              <a:rPr lang="vi-VN" sz="2400" dirty="0">
                <a:latin typeface="Times New Roman" panose="02020603050405020304" pitchFamily="18" charset="0"/>
                <a:cs typeface="Times New Roman" pitchFamily="18" charset="0"/>
              </a:rPr>
              <a:t>Thông tư số 23/2023/TT-BTC</a:t>
            </a:r>
            <a:r>
              <a:rPr lang="en-US" sz="2400" dirty="0">
                <a:latin typeface="Times New Roman" panose="02020603050405020304" pitchFamily="18" charset="0"/>
                <a:cs typeface="Times New Roman" pitchFamily="18" charset="0"/>
              </a:rPr>
              <a:t>)</a:t>
            </a:r>
            <a:endParaRPr lang="ko-KR" altLang="en-US" sz="2400" b="1" dirty="0">
              <a:solidFill>
                <a:srgbClr val="00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F8A2A183-3E21-7C13-7FF4-8EE75F723BFD}"/>
              </a:ext>
            </a:extLst>
          </p:cNvPr>
          <p:cNvPicPr>
            <a:picLocks noChangeAspect="1"/>
          </p:cNvPicPr>
          <p:nvPr/>
        </p:nvPicPr>
        <p:blipFill rotWithShape="1">
          <a:blip r:embed="rId3" cstate="print"/>
          <a:srcRect r="16436"/>
          <a:stretch/>
        </p:blipFill>
        <p:spPr>
          <a:xfrm>
            <a:off x="2422" y="916112"/>
            <a:ext cx="1856628" cy="1782082"/>
          </a:xfrm>
          <a:prstGeom prst="rect">
            <a:avLst/>
          </a:prstGeom>
        </p:spPr>
      </p:pic>
      <p:pic>
        <p:nvPicPr>
          <p:cNvPr id="14" name="Picture 13">
            <a:extLst>
              <a:ext uri="{FF2B5EF4-FFF2-40B4-BE49-F238E27FC236}">
                <a16:creationId xmlns:a16="http://schemas.microsoft.com/office/drawing/2014/main" xmlns="" id="{8FA5BFC7-E585-58DD-E1EB-5A966FA1EC22}"/>
              </a:ext>
            </a:extLst>
          </p:cNvPr>
          <p:cNvPicPr>
            <a:picLocks noChangeAspect="1"/>
          </p:cNvPicPr>
          <p:nvPr/>
        </p:nvPicPr>
        <p:blipFill>
          <a:blip r:embed="rId4" cstate="print"/>
          <a:stretch>
            <a:fillRect/>
          </a:stretch>
        </p:blipFill>
        <p:spPr>
          <a:xfrm>
            <a:off x="1869455" y="895156"/>
            <a:ext cx="2666339" cy="1158727"/>
          </a:xfrm>
          <a:prstGeom prst="rect">
            <a:avLst/>
          </a:prstGeom>
        </p:spPr>
      </p:pic>
      <p:pic>
        <p:nvPicPr>
          <p:cNvPr id="15" name="Picture 14">
            <a:extLst>
              <a:ext uri="{FF2B5EF4-FFF2-40B4-BE49-F238E27FC236}">
                <a16:creationId xmlns:a16="http://schemas.microsoft.com/office/drawing/2014/main" xmlns="" id="{3C9DF4E6-ADBD-B80A-DFD3-9CA5838B38F2}"/>
              </a:ext>
            </a:extLst>
          </p:cNvPr>
          <p:cNvPicPr>
            <a:picLocks noChangeAspect="1"/>
          </p:cNvPicPr>
          <p:nvPr/>
        </p:nvPicPr>
        <p:blipFill rotWithShape="1">
          <a:blip r:embed="rId5" cstate="print"/>
          <a:srcRect l="14590" t="15141" r="15806" b="-883"/>
          <a:stretch/>
        </p:blipFill>
        <p:spPr>
          <a:xfrm>
            <a:off x="1864865" y="1955409"/>
            <a:ext cx="2666339" cy="730000"/>
          </a:xfrm>
          <a:prstGeom prst="rect">
            <a:avLst/>
          </a:prstGeom>
        </p:spPr>
      </p:pic>
      <p:pic>
        <p:nvPicPr>
          <p:cNvPr id="17" name="Picture 16">
            <a:extLst>
              <a:ext uri="{FF2B5EF4-FFF2-40B4-BE49-F238E27FC236}">
                <a16:creationId xmlns:a16="http://schemas.microsoft.com/office/drawing/2014/main" xmlns="" id="{88151F5C-F83C-3928-6803-CBCDBA7EE766}"/>
              </a:ext>
            </a:extLst>
          </p:cNvPr>
          <p:cNvPicPr>
            <a:picLocks noChangeAspect="1"/>
          </p:cNvPicPr>
          <p:nvPr/>
        </p:nvPicPr>
        <p:blipFill>
          <a:blip r:embed="rId6" cstate="print"/>
          <a:stretch>
            <a:fillRect/>
          </a:stretch>
        </p:blipFill>
        <p:spPr>
          <a:xfrm>
            <a:off x="8221917" y="2232280"/>
            <a:ext cx="3214084" cy="1168839"/>
          </a:xfrm>
          <a:prstGeom prst="rect">
            <a:avLst/>
          </a:prstGeom>
        </p:spPr>
      </p:pic>
      <p:pic>
        <p:nvPicPr>
          <p:cNvPr id="18" name="Picture 17">
            <a:extLst>
              <a:ext uri="{FF2B5EF4-FFF2-40B4-BE49-F238E27FC236}">
                <a16:creationId xmlns:a16="http://schemas.microsoft.com/office/drawing/2014/main" xmlns="" id="{D47EDF69-2C36-EED0-4196-D40E6EF1D662}"/>
              </a:ext>
            </a:extLst>
          </p:cNvPr>
          <p:cNvPicPr>
            <a:picLocks noChangeAspect="1"/>
          </p:cNvPicPr>
          <p:nvPr/>
        </p:nvPicPr>
        <p:blipFill rotWithShape="1">
          <a:blip r:embed="rId7" cstate="print"/>
          <a:srcRect t="20867" b="13900"/>
          <a:stretch/>
        </p:blipFill>
        <p:spPr>
          <a:xfrm>
            <a:off x="6128824" y="2215116"/>
            <a:ext cx="2077917" cy="948277"/>
          </a:xfrm>
          <a:prstGeom prst="rect">
            <a:avLst/>
          </a:prstGeom>
        </p:spPr>
      </p:pic>
      <p:pic>
        <p:nvPicPr>
          <p:cNvPr id="19" name="Picture 18">
            <a:extLst>
              <a:ext uri="{FF2B5EF4-FFF2-40B4-BE49-F238E27FC236}">
                <a16:creationId xmlns:a16="http://schemas.microsoft.com/office/drawing/2014/main" xmlns="" id="{9FFDA01E-A0E8-B8E2-D50B-EEFEFA9D434F}"/>
              </a:ext>
            </a:extLst>
          </p:cNvPr>
          <p:cNvPicPr>
            <a:picLocks noChangeAspect="1"/>
          </p:cNvPicPr>
          <p:nvPr/>
        </p:nvPicPr>
        <p:blipFill>
          <a:blip r:embed="rId8" cstate="print"/>
          <a:stretch>
            <a:fillRect/>
          </a:stretch>
        </p:blipFill>
        <p:spPr>
          <a:xfrm>
            <a:off x="6128825" y="3143914"/>
            <a:ext cx="2077916" cy="907847"/>
          </a:xfrm>
          <a:prstGeom prst="rect">
            <a:avLst/>
          </a:prstGeom>
        </p:spPr>
      </p:pic>
      <p:pic>
        <p:nvPicPr>
          <p:cNvPr id="20" name="Picture 19">
            <a:extLst>
              <a:ext uri="{FF2B5EF4-FFF2-40B4-BE49-F238E27FC236}">
                <a16:creationId xmlns:a16="http://schemas.microsoft.com/office/drawing/2014/main" xmlns="" id="{EBFE5364-9492-6650-99FF-F9AB57E60BC9}"/>
              </a:ext>
            </a:extLst>
          </p:cNvPr>
          <p:cNvPicPr>
            <a:picLocks noChangeAspect="1"/>
          </p:cNvPicPr>
          <p:nvPr/>
        </p:nvPicPr>
        <p:blipFill rotWithShape="1">
          <a:blip r:embed="rId9" cstate="print"/>
          <a:srcRect l="16401" r="29368"/>
          <a:stretch/>
        </p:blipFill>
        <p:spPr>
          <a:xfrm>
            <a:off x="4541610" y="909838"/>
            <a:ext cx="1512206" cy="1788356"/>
          </a:xfrm>
          <a:prstGeom prst="rect">
            <a:avLst/>
          </a:prstGeom>
        </p:spPr>
      </p:pic>
      <p:pic>
        <p:nvPicPr>
          <p:cNvPr id="23" name="Picture Placeholder 22">
            <a:extLst>
              <a:ext uri="{FF2B5EF4-FFF2-40B4-BE49-F238E27FC236}">
                <a16:creationId xmlns:a16="http://schemas.microsoft.com/office/drawing/2014/main" xmlns="" id="{258E5767-7E00-2262-C3CE-17A10C2C6722}"/>
              </a:ext>
            </a:extLst>
          </p:cNvPr>
          <p:cNvPicPr>
            <a:picLocks noGrp="1" noChangeAspect="1"/>
          </p:cNvPicPr>
          <p:nvPr>
            <p:ph type="pic" sz="quarter" idx="66"/>
          </p:nvPr>
        </p:nvPicPr>
        <p:blipFill>
          <a:blip r:embed="rId10" cstate="print"/>
          <a:srcRect t="24490" b="24490"/>
          <a:stretch>
            <a:fillRect/>
          </a:stretch>
        </p:blipFill>
        <p:spPr>
          <a:prstGeom prst="rect">
            <a:avLst/>
          </a:prstGeom>
        </p:spPr>
      </p:pic>
      <p:sp>
        <p:nvSpPr>
          <p:cNvPr id="2" name="TextBox 1">
            <a:extLst>
              <a:ext uri="{FF2B5EF4-FFF2-40B4-BE49-F238E27FC236}">
                <a16:creationId xmlns:a16="http://schemas.microsoft.com/office/drawing/2014/main" xmlns="" id="{D519B9B2-36A9-FD74-1C19-3860E49E1964}"/>
              </a:ext>
            </a:extLst>
          </p:cNvPr>
          <p:cNvSpPr txBox="1"/>
          <p:nvPr/>
        </p:nvSpPr>
        <p:spPr>
          <a:xfrm>
            <a:off x="571985" y="101339"/>
            <a:ext cx="5292000" cy="790581"/>
          </a:xfrm>
          <a:prstGeom prst="rect">
            <a:avLst/>
          </a:prstGeom>
          <a:noFill/>
        </p:spPr>
        <p:txBody>
          <a:bodyPr lIns="0" anchor="ctr"/>
          <a:lstStyle>
            <a:lvl1pPr indent="0">
              <a:spcBef>
                <a:spcPct val="20000"/>
              </a:spcBef>
              <a:buFontTx/>
              <a:buNone/>
              <a:defRPr sz="2400" b="1" baseline="0">
                <a:solidFill>
                  <a:schemeClr val="bg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800" b="1" dirty="0">
                <a:solidFill>
                  <a:schemeClr val="tx1"/>
                </a:solidFill>
                <a:latin typeface="Times New Roman" pitchFamily="18" charset="0"/>
                <a:cs typeface="Times New Roman" pitchFamily="18" charset="0"/>
              </a:rPr>
              <a:t>PHẠM VI TỔNG KIỂM KÊ</a:t>
            </a:r>
          </a:p>
        </p:txBody>
      </p:sp>
      <p:sp>
        <p:nvSpPr>
          <p:cNvPr id="9" name="TextBox 8">
            <a:extLst>
              <a:ext uri="{FF2B5EF4-FFF2-40B4-BE49-F238E27FC236}">
                <a16:creationId xmlns:a16="http://schemas.microsoft.com/office/drawing/2014/main" xmlns="" id="{BEAE9B9D-2402-AF1F-8EA6-94E77A5C52C6}"/>
              </a:ext>
            </a:extLst>
          </p:cNvPr>
          <p:cNvSpPr txBox="1"/>
          <p:nvPr/>
        </p:nvSpPr>
        <p:spPr>
          <a:xfrm>
            <a:off x="6144000" y="3401583"/>
            <a:ext cx="6080671" cy="3485570"/>
          </a:xfrm>
          <a:prstGeom prst="rect">
            <a:avLst/>
          </a:prstGeom>
          <a:noFill/>
        </p:spPr>
        <p:txBody>
          <a:bodyPr wrap="square" rtlCol="0">
            <a:spAutoFit/>
          </a:bodyPr>
          <a:lstStyle/>
          <a:p>
            <a:pPr marL="457200" algn="r">
              <a:spcBef>
                <a:spcPts val="300"/>
              </a:spcBef>
            </a:pP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giao</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đường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sắt</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đường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bộ</a:t>
            </a:r>
            <a:r>
              <a:rPr lang="en-US" dirty="0">
                <a:solidFill>
                  <a:schemeClr val="accent2">
                    <a:lumMod val="50000"/>
                  </a:schemeClr>
                </a:solidFill>
                <a:latin typeface="Times New Roman" panose="02020603050405020304" pitchFamily="18" charset="0"/>
                <a:ea typeface="Times New Roman" panose="02020603050405020304" pitchFamily="18" charset="0"/>
              </a:rPr>
              <a:t>, </a:t>
            </a:r>
          </a:p>
          <a:p>
            <a:pPr marL="742950" indent="-285750" algn="r">
              <a:spcBef>
                <a:spcPts val="300"/>
              </a:spcBef>
              <a:buFontTx/>
              <a:buChar char="-"/>
            </a:pPr>
            <a:r>
              <a:rPr lang="en-US" dirty="0" err="1">
                <a:solidFill>
                  <a:schemeClr val="accent2">
                    <a:lumMod val="50000"/>
                  </a:schemeClr>
                </a:solidFill>
                <a:latin typeface="Times New Roman" panose="02020603050405020304" pitchFamily="18" charset="0"/>
                <a:ea typeface="Times New Roman" panose="02020603050405020304" pitchFamily="18" charset="0"/>
              </a:rPr>
              <a:t>hàng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đường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thủy</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nội</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địa</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hàng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hải</a:t>
            </a:r>
            <a:r>
              <a:rPr lang="en-US" dirty="0">
                <a:solidFill>
                  <a:schemeClr val="accent2">
                    <a:lumMod val="50000"/>
                  </a:schemeClr>
                </a:solidFill>
                <a:latin typeface="Times New Roman" panose="02020603050405020304" pitchFamily="18" charset="0"/>
                <a:ea typeface="Times New Roman" panose="02020603050405020304" pitchFamily="18" charset="0"/>
              </a:rPr>
              <a:t>.</a:t>
            </a:r>
          </a:p>
          <a:p>
            <a:pPr marL="457200" algn="r">
              <a:spcBef>
                <a:spcPts val="300"/>
              </a:spcBef>
              <a:buFont typeface="Wingdings" pitchFamily="2" charset="2"/>
              <a:buNone/>
            </a:pPr>
            <a:r>
              <a:rPr lang="vi-VN" altLang="ko-KR" dirty="0">
                <a:solidFill>
                  <a:schemeClr val="accent2">
                    <a:lumMod val="50000"/>
                  </a:schemeClr>
                </a:solidFill>
                <a:cs typeface="Arial" pitchFamily="34"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cấp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nước</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sạch</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thủy</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lợi</a:t>
            </a:r>
            <a:endParaRPr lang="en-US" dirty="0">
              <a:solidFill>
                <a:schemeClr val="accent2">
                  <a:lumMod val="50000"/>
                </a:schemeClr>
              </a:solidFill>
              <a:latin typeface="Times New Roman" panose="02020603050405020304" pitchFamily="18" charset="0"/>
              <a:ea typeface="Times New Roman" panose="02020603050405020304" pitchFamily="18" charset="0"/>
            </a:endParaRPr>
          </a:p>
          <a:p>
            <a:pPr marL="457200" algn="r">
              <a:spcBef>
                <a:spcPts val="300"/>
              </a:spcBef>
              <a:buFont typeface="Wingdings" pitchFamily="2" charset="2"/>
              <a:buNone/>
            </a:pPr>
            <a:r>
              <a:rPr lang="vi-VN" altLang="ko-KR" dirty="0">
                <a:solidFill>
                  <a:schemeClr val="accent2">
                    <a:lumMod val="50000"/>
                  </a:schemeClr>
                </a:solidFill>
                <a:cs typeface="Arial" pitchFamily="34"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thương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mại</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là</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chợ</a:t>
            </a:r>
            <a:endParaRPr lang="en-US" dirty="0">
              <a:solidFill>
                <a:schemeClr val="accent2">
                  <a:lumMod val="50000"/>
                </a:schemeClr>
              </a:solidFill>
              <a:latin typeface="Times New Roman" panose="02020603050405020304" pitchFamily="18" charset="0"/>
              <a:ea typeface="Times New Roman" panose="02020603050405020304" pitchFamily="18" charset="0"/>
            </a:endParaRPr>
          </a:p>
          <a:p>
            <a:pPr marL="742950" indent="-285750" algn="r">
              <a:spcBef>
                <a:spcPts val="300"/>
              </a:spcBef>
              <a:buFontTx/>
              <a:buChar char="-"/>
            </a:pP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cụm</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nghiệp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khu</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nghiệp</a:t>
            </a:r>
            <a:r>
              <a:rPr lang="en-US" dirty="0">
                <a:solidFill>
                  <a:schemeClr val="accent2">
                    <a:lumMod val="50000"/>
                  </a:schemeClr>
                </a:solidFill>
                <a:latin typeface="Times New Roman" panose="02020603050405020304" pitchFamily="18" charset="0"/>
                <a:ea typeface="Times New Roman" panose="02020603050405020304" pitchFamily="18" charset="0"/>
              </a:rPr>
              <a:t>, </a:t>
            </a:r>
          </a:p>
          <a:p>
            <a:pPr marL="457200" algn="r">
              <a:spcBef>
                <a:spcPts val="300"/>
              </a:spcBef>
            </a:pPr>
            <a:r>
              <a:rPr lang="en-US" dirty="0" err="1">
                <a:solidFill>
                  <a:schemeClr val="accent2">
                    <a:lumMod val="50000"/>
                  </a:schemeClr>
                </a:solidFill>
                <a:latin typeface="Times New Roman" panose="02020603050405020304" pitchFamily="18" charset="0"/>
                <a:ea typeface="Times New Roman" panose="02020603050405020304" pitchFamily="18" charset="0"/>
              </a:rPr>
              <a:t>khu</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kinh</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tế</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khu</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nghệ</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cao</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khu</a:t>
            </a:r>
            <a:r>
              <a:rPr lang="en-US" dirty="0">
                <a:solidFill>
                  <a:schemeClr val="accent2">
                    <a:lumMod val="50000"/>
                  </a:schemeClr>
                </a:solidFill>
                <a:latin typeface="Times New Roman" panose="02020603050405020304" pitchFamily="18" charset="0"/>
                <a:ea typeface="Times New Roman" panose="02020603050405020304" pitchFamily="18" charset="0"/>
              </a:rPr>
              <a:t> CNTT </a:t>
            </a:r>
            <a:r>
              <a:rPr lang="en-US" dirty="0" err="1">
                <a:solidFill>
                  <a:schemeClr val="accent2">
                    <a:lumMod val="50000"/>
                  </a:schemeClr>
                </a:solidFill>
                <a:latin typeface="Times New Roman" panose="02020603050405020304" pitchFamily="18" charset="0"/>
                <a:ea typeface="Times New Roman" panose="02020603050405020304" pitchFamily="18" charset="0"/>
              </a:rPr>
              <a:t>tập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trung</a:t>
            </a:r>
            <a:r>
              <a:rPr lang="en-US" dirty="0">
                <a:solidFill>
                  <a:schemeClr val="accent2">
                    <a:lumMod val="50000"/>
                  </a:schemeClr>
                </a:solidFill>
                <a:latin typeface="Times New Roman" panose="02020603050405020304" pitchFamily="18" charset="0"/>
                <a:ea typeface="Times New Roman" panose="02020603050405020304" pitchFamily="18" charset="0"/>
              </a:rPr>
              <a:t>.</a:t>
            </a:r>
          </a:p>
          <a:p>
            <a:pPr marL="742950" indent="-285750" algn="r">
              <a:spcBef>
                <a:spcPts val="300"/>
              </a:spcBef>
              <a:buFontTx/>
              <a:buChar char="-"/>
            </a:pP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ứng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phó</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với</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biến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đổi</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khí</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hậu</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là</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đê</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điều</a:t>
            </a:r>
            <a:r>
              <a:rPr lang="en-US" dirty="0">
                <a:solidFill>
                  <a:schemeClr val="accent2">
                    <a:lumMod val="50000"/>
                  </a:schemeClr>
                </a:solidFill>
                <a:latin typeface="Times New Roman" panose="02020603050405020304" pitchFamily="18" charset="0"/>
                <a:ea typeface="Times New Roman" panose="02020603050405020304" pitchFamily="18" charset="0"/>
              </a:rPr>
              <a:t>; </a:t>
            </a:r>
          </a:p>
          <a:p>
            <a:pPr marL="742950" indent="-285750" algn="r">
              <a:spcBef>
                <a:spcPts val="300"/>
              </a:spcBef>
              <a:buFontTx/>
              <a:buChar char="-"/>
            </a:pP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cảng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cá</a:t>
            </a:r>
            <a:r>
              <a:rPr lang="en-US" dirty="0">
                <a:solidFill>
                  <a:schemeClr val="accent2">
                    <a:lumMod val="50000"/>
                  </a:schemeClr>
                </a:solidFill>
                <a:latin typeface="Times New Roman" panose="02020603050405020304" pitchFamily="18" charset="0"/>
                <a:ea typeface="Times New Roman" panose="02020603050405020304" pitchFamily="18" charset="0"/>
              </a:rPr>
              <a:t>.</a:t>
            </a:r>
          </a:p>
          <a:p>
            <a:pPr marL="457200" algn="r">
              <a:spcBef>
                <a:spcPts val="300"/>
              </a:spcBef>
            </a:pPr>
            <a:r>
              <a:rPr lang="vi-VN" altLang="ko-KR" dirty="0">
                <a:solidFill>
                  <a:schemeClr val="accent2">
                    <a:lumMod val="50000"/>
                  </a:schemeClr>
                </a:solidFill>
                <a:cs typeface="Arial" pitchFamily="34"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thuộc</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thiết</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chế</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văn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hóa</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thiết</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chế</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thể</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thao</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ở</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sở</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cấp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xã</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cấp</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thôn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Làng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văn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hóa</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các</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dân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tộc</a:t>
            </a:r>
            <a:r>
              <a:rPr lang="en-US" dirty="0">
                <a:solidFill>
                  <a:schemeClr val="accent2">
                    <a:lumMod val="50000"/>
                  </a:schemeClr>
                </a:solidFill>
                <a:latin typeface="Times New Roman" panose="02020603050405020304" pitchFamily="18" charset="0"/>
                <a:ea typeface="Times New Roman" panose="02020603050405020304" pitchFamily="18" charset="0"/>
              </a:rPr>
              <a:t> VN.</a:t>
            </a:r>
            <a:endParaRPr lang="en-US" dirty="0">
              <a:solidFill>
                <a:schemeClr val="accent2">
                  <a:lumMod val="50000"/>
                </a:schemeClr>
              </a:solidFill>
            </a:endParaRPr>
          </a:p>
          <a:p>
            <a:pPr marL="457200" algn="r">
              <a:spcBef>
                <a:spcPts val="300"/>
              </a:spcBef>
              <a:buFont typeface="Wingdings" pitchFamily="2" charset="2"/>
              <a:buNone/>
            </a:pPr>
            <a:r>
              <a:rPr lang="vi-VN" altLang="ko-KR" dirty="0">
                <a:solidFill>
                  <a:schemeClr val="accent2">
                    <a:lumMod val="50000"/>
                  </a:schemeClr>
                </a:solidFill>
                <a:cs typeface="Arial" pitchFamily="34"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Hạ</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tầng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không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gian</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xây</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dựng</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ngầm</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đô</a:t>
            </a:r>
            <a:r>
              <a:rPr lang="en-US" dirty="0">
                <a:solidFill>
                  <a:schemeClr val="accent2">
                    <a:lumMod val="50000"/>
                  </a:schemeClr>
                </a:solidFill>
                <a:latin typeface="Times New Roman" panose="02020603050405020304" pitchFamily="18" charset="0"/>
                <a:ea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Times New Roman" panose="02020603050405020304" pitchFamily="18" charset="0"/>
              </a:rPr>
              <a:t>thị</a:t>
            </a:r>
            <a:r>
              <a:rPr lang="en-US" dirty="0">
                <a:solidFill>
                  <a:schemeClr val="accent2">
                    <a:lumMod val="50000"/>
                  </a:schemeClr>
                </a:solidFill>
                <a:latin typeface="Times New Roman" panose="02020603050405020304" pitchFamily="18" charset="0"/>
                <a:ea typeface="Times New Roman" panose="02020603050405020304" pitchFamily="18" charset="0"/>
              </a:rPr>
              <a:t>.</a:t>
            </a:r>
            <a:endParaRPr lang="ko-KR" altLang="en-US" dirty="0">
              <a:solidFill>
                <a:schemeClr val="accent2">
                  <a:lumMod val="50000"/>
                </a:schemeClr>
              </a:solidFill>
              <a:cs typeface="Arial" pitchFamily="34" charset="0"/>
            </a:endParaRPr>
          </a:p>
        </p:txBody>
      </p:sp>
    </p:spTree>
    <p:extLst>
      <p:ext uri="{BB962C8B-B14F-4D97-AF65-F5344CB8AC3E}">
        <p14:creationId xmlns:p14="http://schemas.microsoft.com/office/powerpoint/2010/main" val="3362762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13FA73-9239-9CAA-F1BF-574052E6DCE1}"/>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33D76662-D080-7906-C64E-FF0BAEC20329}"/>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B7A63B18-F180-1F66-4762-8E59D8CA01EE}"/>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7A5C5C6B-9F83-9B6F-B0D0-4C88F1A24550}"/>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3BB61CC0-A3EC-6769-AF2D-14A6CE21B272}"/>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4A4E62D8-5846-858D-8285-DF19A2182FB9}"/>
              </a:ext>
            </a:extLst>
          </p:cNvPr>
          <p:cNvSpPr txBox="1"/>
          <p:nvPr/>
        </p:nvSpPr>
        <p:spPr>
          <a:xfrm>
            <a:off x="945642" y="238084"/>
            <a:ext cx="781090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73AA9143-4D5E-1756-E23D-80995BCC7EBE}"/>
              </a:ext>
            </a:extLst>
          </p:cNvPr>
          <p:cNvCxnSpPr>
            <a:cxnSpLocks/>
          </p:cNvCxnSpPr>
          <p:nvPr/>
        </p:nvCxnSpPr>
        <p:spPr>
          <a:xfrm>
            <a:off x="8880529" y="512799"/>
            <a:ext cx="3311471"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3FE844AB-6F40-13E7-299F-13B5AF698726}"/>
              </a:ext>
            </a:extLst>
          </p:cNvPr>
          <p:cNvSpPr txBox="1"/>
          <p:nvPr/>
        </p:nvSpPr>
        <p:spPr>
          <a:xfrm>
            <a:off x="743918" y="6464343"/>
            <a:ext cx="10771322" cy="369332"/>
          </a:xfrm>
          <a:prstGeom prst="rect">
            <a:avLst/>
          </a:prstGeom>
          <a:solidFill>
            <a:schemeClr val="accent2">
              <a:lumMod val="60000"/>
              <a:lumOff val="40000"/>
            </a:schemeClr>
          </a:solidFill>
        </p:spPr>
        <p:txBody>
          <a:bodyPr wrap="square">
            <a:spAutoFit/>
          </a:bodyPr>
          <a:lstStyle/>
          <a:p>
            <a:pPr algn="ctr"/>
            <a:r>
              <a:rPr lang="vi-VN" dirty="0">
                <a:latin typeface="Montserrat" pitchFamily="2" charset="77"/>
              </a:rPr>
              <a:t>Trường hợp khu công nghiệp nằm trong khu kinh tế thì kê khai vào TS KCHT khu kinh tế</a:t>
            </a:r>
            <a:r>
              <a:rPr lang="x-none" dirty="0">
                <a:latin typeface="Montserrat" pitchFamily="2" charset="77"/>
              </a:rPr>
              <a:t>.</a:t>
            </a:r>
          </a:p>
        </p:txBody>
      </p:sp>
      <p:graphicFrame>
        <p:nvGraphicFramePr>
          <p:cNvPr id="12" name="Table 11">
            <a:extLst>
              <a:ext uri="{FF2B5EF4-FFF2-40B4-BE49-F238E27FC236}">
                <a16:creationId xmlns:a16="http://schemas.microsoft.com/office/drawing/2014/main" xmlns="" id="{F0559086-2046-E9E7-24D6-FBE67DAE6B71}"/>
              </a:ext>
            </a:extLst>
          </p:cNvPr>
          <p:cNvGraphicFramePr>
            <a:graphicFrameLocks noGrp="1"/>
          </p:cNvGraphicFramePr>
          <p:nvPr>
            <p:extLst>
              <p:ext uri="{D42A27DB-BD31-4B8C-83A1-F6EECF244321}">
                <p14:modId xmlns:p14="http://schemas.microsoft.com/office/powerpoint/2010/main" val="680855989"/>
              </p:ext>
            </p:extLst>
          </p:nvPr>
        </p:nvGraphicFramePr>
        <p:xfrm>
          <a:off x="542440" y="830538"/>
          <a:ext cx="11313763" cy="5524500"/>
        </p:xfrm>
        <a:graphic>
          <a:graphicData uri="http://schemas.openxmlformats.org/drawingml/2006/table">
            <a:tbl>
              <a:tblPr>
                <a:tableStyleId>{5C22544A-7EE6-4342-B048-85BDC9FD1C3A}</a:tableStyleId>
              </a:tblPr>
              <a:tblGrid>
                <a:gridCol w="2913682">
                  <a:extLst>
                    <a:ext uri="{9D8B030D-6E8A-4147-A177-3AD203B41FA5}">
                      <a16:colId xmlns:a16="http://schemas.microsoft.com/office/drawing/2014/main" xmlns="" val="3325910575"/>
                    </a:ext>
                  </a:extLst>
                </a:gridCol>
                <a:gridCol w="2789695">
                  <a:extLst>
                    <a:ext uri="{9D8B030D-6E8A-4147-A177-3AD203B41FA5}">
                      <a16:colId xmlns:a16="http://schemas.microsoft.com/office/drawing/2014/main" xmlns="" val="700065023"/>
                    </a:ext>
                  </a:extLst>
                </a:gridCol>
                <a:gridCol w="2836190">
                  <a:extLst>
                    <a:ext uri="{9D8B030D-6E8A-4147-A177-3AD203B41FA5}">
                      <a16:colId xmlns:a16="http://schemas.microsoft.com/office/drawing/2014/main" xmlns="" val="4176999176"/>
                    </a:ext>
                  </a:extLst>
                </a:gridCol>
                <a:gridCol w="1394847">
                  <a:extLst>
                    <a:ext uri="{9D8B030D-6E8A-4147-A177-3AD203B41FA5}">
                      <a16:colId xmlns:a16="http://schemas.microsoft.com/office/drawing/2014/main" xmlns="" val="386559216"/>
                    </a:ext>
                  </a:extLst>
                </a:gridCol>
                <a:gridCol w="1379349">
                  <a:extLst>
                    <a:ext uri="{9D8B030D-6E8A-4147-A177-3AD203B41FA5}">
                      <a16:colId xmlns:a16="http://schemas.microsoft.com/office/drawing/2014/main" xmlns="" val="925750847"/>
                    </a:ext>
                  </a:extLst>
                </a:gridCol>
              </a:tblGrid>
              <a:tr h="381000">
                <a:tc>
                  <a:txBody>
                    <a:bodyPr/>
                    <a:lstStyle/>
                    <a:p>
                      <a:pPr algn="ctr" fontAlgn="ctr"/>
                      <a:r>
                        <a:rPr lang="en-US" sz="1500" b="1" u="none" strike="noStrike" dirty="0" err="1">
                          <a:effectLst/>
                          <a:latin typeface="Times New Roman" panose="02020603050405020304" pitchFamily="18" charset="0"/>
                          <a:cs typeface="Times New Roman" panose="02020603050405020304" pitchFamily="18" charset="0"/>
                        </a:rPr>
                        <a:t>Loại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tài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sản</a:t>
                      </a:r>
                      <a:r>
                        <a:rPr lang="en-US" sz="1500" b="1" u="none" strike="noStrike" dirty="0">
                          <a:effectLst/>
                          <a:latin typeface="Times New Roman" panose="02020603050405020304" pitchFamily="18" charset="0"/>
                          <a:cs typeface="Times New Roman" panose="02020603050405020304" pitchFamily="18" charset="0"/>
                        </a:rPr>
                        <a:t> KCHT </a:t>
                      </a:r>
                      <a:r>
                        <a:rPr lang="en-US" sz="1500" b="1" u="none" strike="noStrike" dirty="0" err="1">
                          <a:effectLst/>
                          <a:latin typeface="Times New Roman" panose="02020603050405020304" pitchFamily="18" charset="0"/>
                          <a:cs typeface="Times New Roman" panose="02020603050405020304" pitchFamily="18" charset="0"/>
                        </a:rPr>
                        <a:t>cụm</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công</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nghiệp</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b="1" u="none" strike="noStrike" dirty="0" err="1">
                          <a:effectLst/>
                          <a:latin typeface="Times New Roman" panose="02020603050405020304" pitchFamily="18" charset="0"/>
                          <a:cs typeface="Times New Roman" panose="02020603050405020304" pitchFamily="18" charset="0"/>
                        </a:rPr>
                        <a:t>Loại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tài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sản</a:t>
                      </a:r>
                      <a:r>
                        <a:rPr lang="en-US" sz="1500" b="1" u="none" strike="noStrike" dirty="0">
                          <a:effectLst/>
                          <a:latin typeface="Times New Roman" panose="02020603050405020304" pitchFamily="18" charset="0"/>
                          <a:cs typeface="Times New Roman" panose="02020603050405020304" pitchFamily="18" charset="0"/>
                        </a:rPr>
                        <a:t> KCHT </a:t>
                      </a:r>
                      <a:r>
                        <a:rPr lang="en-US" sz="1500" b="1" u="none" strike="noStrike" dirty="0" err="1">
                          <a:effectLst/>
                          <a:latin typeface="Times New Roman" panose="02020603050405020304" pitchFamily="18" charset="0"/>
                          <a:cs typeface="Times New Roman" panose="02020603050405020304" pitchFamily="18" charset="0"/>
                        </a:rPr>
                        <a:t>khu</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công</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nghiệp</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b="1" u="none" strike="noStrike" dirty="0" err="1">
                          <a:effectLst/>
                          <a:latin typeface="Times New Roman" panose="02020603050405020304" pitchFamily="18" charset="0"/>
                          <a:cs typeface="Times New Roman" panose="02020603050405020304" pitchFamily="18" charset="0"/>
                        </a:rPr>
                        <a:t>Loại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tài</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sản</a:t>
                      </a:r>
                      <a:r>
                        <a:rPr lang="en-US" sz="1500" b="1" u="none" strike="noStrike" dirty="0">
                          <a:effectLst/>
                          <a:latin typeface="Times New Roman" panose="02020603050405020304" pitchFamily="18" charset="0"/>
                          <a:cs typeface="Times New Roman" panose="02020603050405020304" pitchFamily="18" charset="0"/>
                        </a:rPr>
                        <a:t> KCHT </a:t>
                      </a:r>
                      <a:r>
                        <a:rPr lang="en-US" sz="1500" b="1" u="none" strike="noStrike" dirty="0" err="1">
                          <a:effectLst/>
                          <a:latin typeface="Times New Roman" panose="02020603050405020304" pitchFamily="18" charset="0"/>
                          <a:cs typeface="Times New Roman" panose="02020603050405020304" pitchFamily="18" charset="0"/>
                        </a:rPr>
                        <a:t>khu</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kinh</a:t>
                      </a:r>
                      <a:r>
                        <a:rPr lang="en-US" sz="1500" b="1" u="none" strike="noStrike" dirty="0">
                          <a:effectLst/>
                          <a:latin typeface="Times New Roman" panose="02020603050405020304" pitchFamily="18" charset="0"/>
                          <a:cs typeface="Times New Roman" panose="02020603050405020304" pitchFamily="18" charset="0"/>
                        </a:rPr>
                        <a:t> </a:t>
                      </a:r>
                      <a:r>
                        <a:rPr lang="en-US" sz="1500" b="1" u="none" strike="noStrike" dirty="0" err="1">
                          <a:effectLst/>
                          <a:latin typeface="Times New Roman" panose="02020603050405020304" pitchFamily="18" charset="0"/>
                          <a:cs typeface="Times New Roman" panose="02020603050405020304" pitchFamily="18" charset="0"/>
                        </a:rPr>
                        <a:t>tế</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500" b="1" u="none" strike="noStrike" dirty="0">
                          <a:effectLst/>
                          <a:latin typeface="Times New Roman" panose="02020603050405020304" pitchFamily="18" charset="0"/>
                          <a:cs typeface="Times New Roman" panose="02020603050405020304" pitchFamily="18" charset="0"/>
                        </a:rPr>
                        <a:t>Đơn vị tính chỉ tiêu về số lượng</a:t>
                      </a:r>
                      <a:endParaRPr lang="vi-VN"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500" b="1" u="none" strike="noStrike" dirty="0">
                          <a:effectLst/>
                          <a:latin typeface="Times New Roman" panose="02020603050405020304" pitchFamily="18" charset="0"/>
                          <a:cs typeface="Times New Roman" panose="02020603050405020304" pitchFamily="18" charset="0"/>
                        </a:rPr>
                        <a:t>Đơn vị tính chỉ tiêu về hiện vật</a:t>
                      </a:r>
                      <a:endParaRPr lang="vi-VN"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641276422"/>
                  </a:ext>
                </a:extLst>
              </a:tr>
              <a:tr h="381000">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Nhà</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cụm</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Nhà</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Nhà</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kinh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tế</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Cái</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a:effectLst/>
                          <a:latin typeface="Times New Roman" panose="02020603050405020304" pitchFamily="18" charset="0"/>
                          <a:cs typeface="Times New Roman" panose="02020603050405020304" pitchFamily="18" charset="0"/>
                        </a:rPr>
                        <a:t>m2</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783891830"/>
                  </a:ext>
                </a:extLst>
              </a:tr>
              <a:tr h="3810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Công trình phục vụ quản lý trong cụm công nghiệp </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phục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vụ</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quản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lý</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kinh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tế</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Cái</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500" u="none" strike="noStrike">
                          <a:effectLst/>
                          <a:latin typeface="Times New Roman" panose="02020603050405020304" pitchFamily="18" charset="0"/>
                          <a:cs typeface="Times New Roman" panose="02020603050405020304" pitchFamily="18" charset="0"/>
                        </a:rPr>
                        <a:t>-</a:t>
                      </a:r>
                      <a:endParaRPr lang="x-none"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401939042"/>
                  </a:ext>
                </a:extLst>
              </a:tr>
              <a:tr h="571500">
                <a:tc>
                  <a:txBody>
                    <a:bodyPr/>
                    <a:lstStyle/>
                    <a:p>
                      <a:pPr algn="l" fontAlgn="ctr"/>
                      <a:r>
                        <a:rPr lang="vi-VN" sz="1500" u="none" strike="noStrike">
                          <a:effectLst/>
                          <a:latin typeface="Times New Roman" panose="02020603050405020304" pitchFamily="18" charset="0"/>
                          <a:cs typeface="Times New Roman" panose="02020603050405020304" pitchFamily="18" charset="0"/>
                        </a:rPr>
                        <a:t>Đường giao thông nội bộ (bao gồm cả các công trình gắn với đường giao thông nội bộ)</a:t>
                      </a:r>
                      <a:endParaRPr lang="vi-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Đường giao thông nội bộ (bao gồm cả các công trình gắn với đường giao thông nội bộ)</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Đường giao thông nội bộ (bao gồm cả các công trình gắn với đường giao thông nội bộ)</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Tuyến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đoạn</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a:effectLst/>
                          <a:latin typeface="Times New Roman" panose="02020603050405020304" pitchFamily="18" charset="0"/>
                          <a:cs typeface="Times New Roman" panose="02020603050405020304" pitchFamily="18" charset="0"/>
                        </a:rPr>
                        <a:t>km</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831263946"/>
                  </a:ext>
                </a:extLst>
              </a:tr>
              <a:tr h="190500">
                <a:tc>
                  <a:txBody>
                    <a:bodyPr/>
                    <a:lstStyle/>
                    <a:p>
                      <a:pPr algn="l" fontAlgn="ctr"/>
                      <a:r>
                        <a:rPr lang="vi-VN" sz="1500" u="none" strike="noStrike">
                          <a:effectLst/>
                          <a:latin typeface="Times New Roman" panose="02020603050405020304" pitchFamily="18" charset="0"/>
                          <a:cs typeface="Times New Roman" panose="02020603050405020304" pitchFamily="18" charset="0"/>
                        </a:rPr>
                        <a:t>Hệ thống cấp nước</a:t>
                      </a:r>
                      <a:endParaRPr lang="vi-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Hệ thống cấp nước</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Hệ thống cấp nước</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500" u="none" strike="noStrike">
                          <a:effectLst/>
                          <a:latin typeface="Times New Roman" panose="02020603050405020304" pitchFamily="18" charset="0"/>
                          <a:cs typeface="Times New Roman" panose="02020603050405020304" pitchFamily="18" charset="0"/>
                        </a:rPr>
                        <a:t>-</a:t>
                      </a:r>
                      <a:endParaRPr lang="x-none"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886164252"/>
                  </a:ext>
                </a:extLst>
              </a:tr>
              <a:tr h="381000">
                <a:tc>
                  <a:txBody>
                    <a:bodyPr/>
                    <a:lstStyle/>
                    <a:p>
                      <a:pPr algn="l" fontAlgn="ctr"/>
                      <a:r>
                        <a:rPr lang="vi-VN" sz="1500" u="none" strike="noStrike">
                          <a:effectLst/>
                          <a:latin typeface="Times New Roman" panose="02020603050405020304" pitchFamily="18" charset="0"/>
                          <a:cs typeface="Times New Roman" panose="02020603050405020304" pitchFamily="18" charset="0"/>
                        </a:rPr>
                        <a:t>Hệ thống thu gom và xử lý nước thải, chất thải rắn</a:t>
                      </a:r>
                      <a:endParaRPr lang="vi-VN"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Hệ thống thu gom và xử lý nước thải, chất thải rắn</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u="none" strike="noStrike" dirty="0">
                          <a:effectLst/>
                          <a:latin typeface="Times New Roman" panose="02020603050405020304" pitchFamily="18" charset="0"/>
                          <a:cs typeface="Times New Roman" panose="02020603050405020304" pitchFamily="18" charset="0"/>
                        </a:rPr>
                        <a:t>Hệ thống thu gom và xử lý nước thải, chất thải rắn</a:t>
                      </a:r>
                      <a:endParaRPr lang="vi-VN"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500" u="none" strike="noStrike">
                          <a:effectLst/>
                          <a:latin typeface="Times New Roman" panose="02020603050405020304" pitchFamily="18" charset="0"/>
                          <a:cs typeface="Times New Roman" panose="02020603050405020304" pitchFamily="18" charset="0"/>
                        </a:rPr>
                        <a:t>-</a:t>
                      </a:r>
                      <a:endParaRPr lang="x-none"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995180358"/>
                  </a:ext>
                </a:extLst>
              </a:tr>
              <a:tr h="1905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Hệ thống phòng cháy, chữa cháy</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phòng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cháy</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chữa</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cháy</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phòng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cháy</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chữa</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cháy</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500" u="none" strike="noStrike">
                          <a:effectLst/>
                          <a:latin typeface="Times New Roman" panose="02020603050405020304" pitchFamily="18" charset="0"/>
                          <a:cs typeface="Times New Roman" panose="02020603050405020304" pitchFamily="18" charset="0"/>
                        </a:rPr>
                        <a:t>-</a:t>
                      </a:r>
                      <a:endParaRPr lang="x-none"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4073244604"/>
                  </a:ext>
                </a:extLst>
              </a:tr>
              <a:tr h="3810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Hệ thống cấp điện, chiếu sáng công cộng</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cấp</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điện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chiếu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sáng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cộng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cấp</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điện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chiếu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sáng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cộng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500" u="none" strike="noStrike">
                          <a:effectLst/>
                          <a:latin typeface="Times New Roman" panose="02020603050405020304" pitchFamily="18" charset="0"/>
                          <a:cs typeface="Times New Roman" panose="02020603050405020304" pitchFamily="18" charset="0"/>
                        </a:rPr>
                        <a:t>-</a:t>
                      </a:r>
                      <a:endParaRPr lang="x-none"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467221779"/>
                  </a:ext>
                </a:extLst>
              </a:tr>
              <a:tr h="1905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Hệ thống thông tin liên lạc nội bộ</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thông</a:t>
                      </a:r>
                      <a:r>
                        <a:rPr lang="en-US" sz="1500" u="none" strike="noStrike" dirty="0">
                          <a:effectLst/>
                          <a:latin typeface="Times New Roman" panose="02020603050405020304" pitchFamily="18" charset="0"/>
                          <a:cs typeface="Times New Roman" panose="02020603050405020304" pitchFamily="18" charset="0"/>
                        </a:rPr>
                        <a:t> tin </a:t>
                      </a:r>
                      <a:r>
                        <a:rPr lang="en-US" sz="1500" u="none" strike="noStrike" dirty="0" err="1">
                          <a:effectLst/>
                          <a:latin typeface="Times New Roman" panose="02020603050405020304" pitchFamily="18" charset="0"/>
                          <a:cs typeface="Times New Roman" panose="02020603050405020304" pitchFamily="18" charset="0"/>
                        </a:rPr>
                        <a:t>liên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nội</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bộ</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thông</a:t>
                      </a:r>
                      <a:r>
                        <a:rPr lang="en-US" sz="1500" u="none" strike="noStrike" dirty="0">
                          <a:effectLst/>
                          <a:latin typeface="Times New Roman" panose="02020603050405020304" pitchFamily="18" charset="0"/>
                          <a:cs typeface="Times New Roman" panose="02020603050405020304" pitchFamily="18" charset="0"/>
                        </a:rPr>
                        <a:t> tin </a:t>
                      </a:r>
                      <a:r>
                        <a:rPr lang="en-US" sz="1500" u="none" strike="noStrike" dirty="0" err="1">
                          <a:effectLst/>
                          <a:latin typeface="Times New Roman" panose="02020603050405020304" pitchFamily="18" charset="0"/>
                          <a:cs typeface="Times New Roman" panose="02020603050405020304" pitchFamily="18" charset="0"/>
                        </a:rPr>
                        <a:t>liên</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lạc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nội</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bộ</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500" u="none" strike="noStrike">
                          <a:effectLst/>
                          <a:latin typeface="Times New Roman" panose="02020603050405020304" pitchFamily="18" charset="0"/>
                          <a:cs typeface="Times New Roman" panose="02020603050405020304" pitchFamily="18" charset="0"/>
                        </a:rPr>
                        <a:t>-</a:t>
                      </a:r>
                      <a:endParaRPr lang="x-none"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988239445"/>
                  </a:ext>
                </a:extLst>
              </a:tr>
              <a:tr h="381000">
                <a:tc>
                  <a:txBody>
                    <a:bodyPr/>
                    <a:lstStyle/>
                    <a:p>
                      <a:pPr algn="l" fontAlgn="ctr"/>
                      <a:r>
                        <a:rPr lang="en-US" sz="1500" u="none" strike="noStrike">
                          <a:effectLst/>
                          <a:latin typeface="Times New Roman" panose="02020603050405020304" pitchFamily="18" charset="0"/>
                          <a:cs typeface="Times New Roman" panose="02020603050405020304" pitchFamily="18" charset="0"/>
                        </a:rPr>
                        <a:t>Hệ thống các công trình hạ tầng kỹ thuật khác</a:t>
                      </a:r>
                      <a:endParaRPr lang="en-US" sz="15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hạ</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tầng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kỹ</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thuật</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hạ</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tầng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kỹ</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thuật</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Hệ</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thống</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500" u="none" strike="noStrike" dirty="0">
                          <a:effectLst/>
                          <a:latin typeface="Times New Roman" panose="02020603050405020304" pitchFamily="18" charset="0"/>
                          <a:cs typeface="Times New Roman" panose="02020603050405020304" pitchFamily="18" charset="0"/>
                        </a:rPr>
                        <a:t>-</a:t>
                      </a:r>
                      <a:endParaRPr lang="x-none"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616011808"/>
                  </a:ext>
                </a:extLst>
              </a:tr>
              <a:tr h="381000">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phạm</a:t>
                      </a:r>
                      <a:r>
                        <a:rPr lang="en-US" sz="1500" u="none" strike="noStrike" dirty="0">
                          <a:effectLst/>
                          <a:latin typeface="Times New Roman" panose="02020603050405020304" pitchFamily="18" charset="0"/>
                          <a:cs typeface="Times New Roman" panose="02020603050405020304" pitchFamily="18" charset="0"/>
                        </a:rPr>
                        <a:t> vi </a:t>
                      </a:r>
                      <a:r>
                        <a:rPr lang="en-US" sz="1500" u="none" strike="noStrike" dirty="0" err="1">
                          <a:effectLst/>
                          <a:latin typeface="Times New Roman" panose="02020603050405020304" pitchFamily="18" charset="0"/>
                          <a:cs typeface="Times New Roman" panose="02020603050405020304" pitchFamily="18" charset="0"/>
                        </a:rPr>
                        <a:t>cụm</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phạm</a:t>
                      </a:r>
                      <a:r>
                        <a:rPr lang="en-US" sz="1500" u="none" strike="noStrike" dirty="0">
                          <a:effectLst/>
                          <a:latin typeface="Times New Roman" panose="02020603050405020304" pitchFamily="18" charset="0"/>
                          <a:cs typeface="Times New Roman" panose="02020603050405020304" pitchFamily="18" charset="0"/>
                        </a:rPr>
                        <a:t> vi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nghiệp</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khác</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trong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phạm</a:t>
                      </a:r>
                      <a:r>
                        <a:rPr lang="en-US" sz="1500" u="none" strike="noStrike" dirty="0">
                          <a:effectLst/>
                          <a:latin typeface="Times New Roman" panose="02020603050405020304" pitchFamily="18" charset="0"/>
                          <a:cs typeface="Times New Roman" panose="02020603050405020304" pitchFamily="18" charset="0"/>
                        </a:rPr>
                        <a:t> vi </a:t>
                      </a:r>
                      <a:r>
                        <a:rPr lang="en-US" sz="1500" u="none" strike="noStrike" dirty="0" err="1">
                          <a:effectLst/>
                          <a:latin typeface="Times New Roman" panose="02020603050405020304" pitchFamily="18" charset="0"/>
                          <a:cs typeface="Times New Roman" panose="02020603050405020304" pitchFamily="18" charset="0"/>
                        </a:rPr>
                        <a:t>khu</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kinh</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tế</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500" u="none" strike="noStrike" dirty="0" err="1">
                          <a:effectLst/>
                          <a:latin typeface="Times New Roman" panose="02020603050405020304" pitchFamily="18" charset="0"/>
                          <a:cs typeface="Times New Roman" panose="02020603050405020304" pitchFamily="18" charset="0"/>
                        </a:rPr>
                        <a:t>Công</a:t>
                      </a:r>
                      <a:r>
                        <a:rPr lang="en-US" sz="1500" u="none" strike="noStrike" dirty="0">
                          <a:effectLst/>
                          <a:latin typeface="Times New Roman" panose="02020603050405020304" pitchFamily="18" charset="0"/>
                          <a:cs typeface="Times New Roman" panose="02020603050405020304" pitchFamily="18" charset="0"/>
                        </a:rPr>
                        <a:t> </a:t>
                      </a:r>
                      <a:r>
                        <a:rPr lang="en-US" sz="1500" u="none" strike="noStrike" dirty="0" err="1">
                          <a:effectLst/>
                          <a:latin typeface="Times New Roman" panose="02020603050405020304" pitchFamily="18" charset="0"/>
                          <a:cs typeface="Times New Roman" panose="02020603050405020304" pitchFamily="18" charset="0"/>
                        </a:rPr>
                        <a:t>trình</a:t>
                      </a: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500" u="none" strike="noStrike" dirty="0">
                          <a:effectLst/>
                          <a:latin typeface="Times New Roman" panose="02020603050405020304" pitchFamily="18" charset="0"/>
                          <a:cs typeface="Times New Roman" panose="02020603050405020304" pitchFamily="18" charset="0"/>
                        </a:rPr>
                        <a:t>-</a:t>
                      </a:r>
                      <a:endParaRPr lang="x-none" sz="15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423322446"/>
                  </a:ext>
                </a:extLst>
              </a:tr>
              <a:tr h="381000">
                <a:tc>
                  <a:txBody>
                    <a:bodyPr/>
                    <a:lstStyle/>
                    <a:p>
                      <a:pPr algn="l" fontAlgn="ct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Khu</a:t>
                      </a:r>
                      <a:r>
                        <a:rPr lang="en-US" sz="1500" b="0" i="0" u="none" strike="noStrike" dirty="0">
                          <a:solidFill>
                            <a:srgbClr val="000000"/>
                          </a:solidFill>
                          <a:effectLst/>
                          <a:latin typeface="Times New Roman" panose="02020603050405020304" pitchFamily="18" charset="0"/>
                          <a:ea typeface="ＭＳ Ｐゴシック" panose="020B0600070205080204" pitchFamily="34" charset="-128"/>
                        </a:rPr>
                        <a:t> </a:t>
                      </a: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cải</a:t>
                      </a:r>
                      <a:r>
                        <a:rPr lang="en-US" sz="1500" b="0" i="0" u="none" strike="noStrike" dirty="0">
                          <a:solidFill>
                            <a:srgbClr val="000000"/>
                          </a:solidFill>
                          <a:effectLst/>
                          <a:latin typeface="Times New Roman" panose="02020603050405020304" pitchFamily="18" charset="0"/>
                          <a:ea typeface="ＭＳ Ｐゴシック" panose="020B0600070205080204" pitchFamily="34" charset="-128"/>
                        </a:rPr>
                        <a:t> </a:t>
                      </a: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táng</a:t>
                      </a:r>
                      <a:r>
                        <a:rPr lang="en-US" sz="1500" b="0" i="0" u="none" strike="noStrike" dirty="0">
                          <a:solidFill>
                            <a:srgbClr val="000000"/>
                          </a:solidFill>
                          <a:effectLst/>
                          <a:latin typeface="Times New Roman" panose="02020603050405020304" pitchFamily="18" charset="0"/>
                          <a:ea typeface="ＭＳ Ｐゴシック" panose="020B0600070205080204" pitchFamily="34" charset="-128"/>
                        </a:rPr>
                        <a:t>, </a:t>
                      </a: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tâm</a:t>
                      </a:r>
                      <a:r>
                        <a:rPr lang="en-US" sz="1500" b="0" i="0" u="none" strike="noStrike" dirty="0">
                          <a:solidFill>
                            <a:srgbClr val="000000"/>
                          </a:solidFill>
                          <a:effectLst/>
                          <a:latin typeface="Times New Roman" panose="02020603050405020304" pitchFamily="18" charset="0"/>
                          <a:ea typeface="ＭＳ Ｐゴシック" panose="020B0600070205080204" pitchFamily="34" charset="-128"/>
                        </a:rPr>
                        <a:t> </a:t>
                      </a:r>
                      <a:r>
                        <a:rPr lang="en-US" sz="1500" b="0" i="0" u="none" strike="noStrike" dirty="0" err="1">
                          <a:solidFill>
                            <a:srgbClr val="000000"/>
                          </a:solidFill>
                          <a:effectLst/>
                          <a:latin typeface="Times New Roman" panose="02020603050405020304" pitchFamily="18" charset="0"/>
                          <a:ea typeface="ＭＳ Ｐゴシック" panose="020B0600070205080204" pitchFamily="34" charset="-128"/>
                        </a:rPr>
                        <a:t>linh</a:t>
                      </a:r>
                      <a:endParaRPr lang="en-US" sz="1500" b="0" i="0" u="none" strike="noStrike" dirty="0">
                        <a:solidFill>
                          <a:srgbClr val="000000"/>
                        </a:solidFill>
                        <a:effectLst/>
                        <a:latin typeface="Times New Roman" panose="02020603050405020304" pitchFamily="18" charset="0"/>
                        <a:ea typeface="ＭＳ Ｐゴシック" panose="020B0600070205080204" pitchFamily="34" charset="-128"/>
                      </a:endParaRPr>
                    </a:p>
                  </a:txBody>
                  <a:tcPr marL="9525" marR="9525" marT="9525" marB="0" anchor="ctr"/>
                </a:tc>
                <a:tc>
                  <a:txBody>
                    <a:bodyPr/>
                    <a:lstStyle/>
                    <a:p>
                      <a:pPr algn="ctr" fontAlgn="ctr"/>
                      <a:r>
                        <a:rPr lang="en-US" sz="1500" b="0" i="0" u="none" strike="noStrike">
                          <a:solidFill>
                            <a:srgbClr val="000000"/>
                          </a:solidFill>
                          <a:effectLst/>
                          <a:latin typeface="Times New Roman" panose="02020603050405020304" pitchFamily="18" charset="0"/>
                          <a:ea typeface="ＭＳ Ｐゴシック" panose="020B0600070205080204" pitchFamily="34" charset="-128"/>
                        </a:rPr>
                        <a:t>Khu</a:t>
                      </a:r>
                    </a:p>
                  </a:txBody>
                  <a:tcPr marL="9525" marR="9525" marT="9525" marB="0" anchor="ctr"/>
                </a:tc>
                <a:tc>
                  <a:txBody>
                    <a:bodyPr/>
                    <a:lstStyle/>
                    <a:p>
                      <a:pPr algn="ctr" fontAlgn="ctr"/>
                      <a:r>
                        <a:rPr lang="en-US" sz="1500" b="0" i="1" u="none" strike="noStrike" dirty="0">
                          <a:solidFill>
                            <a:srgbClr val="000000"/>
                          </a:solidFill>
                          <a:effectLst/>
                          <a:latin typeface="Times New Roman" panose="02020603050405020304" pitchFamily="18" charset="0"/>
                          <a:ea typeface="ＭＳ Ｐゴシック" panose="020B0600070205080204" pitchFamily="34" charset="-128"/>
                        </a:rPr>
                        <a:t>m2</a:t>
                      </a:r>
                    </a:p>
                  </a:txBody>
                  <a:tcPr marL="9525" marR="9525" marT="9525" marB="0" anchor="ctr"/>
                </a:tc>
                <a:extLst>
                  <a:ext uri="{0D108BD9-81ED-4DB2-BD59-A6C34878D82A}">
                    <a16:rowId xmlns:a16="http://schemas.microsoft.com/office/drawing/2014/main" xmlns="" val="103668907"/>
                  </a:ext>
                </a:extLst>
              </a:tr>
              <a:tr h="381000">
                <a:tc>
                  <a:txBody>
                    <a:bodyPr/>
                    <a:lstStyle/>
                    <a:p>
                      <a:pPr algn="l" fontAlgn="ct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endParaRPr lang="en-US" sz="15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l" fontAlgn="ctr"/>
                      <a:r>
                        <a:rPr lang="vi-VN" sz="1500" b="0" i="0" u="none" strike="noStrike">
                          <a:solidFill>
                            <a:srgbClr val="000000"/>
                          </a:solidFill>
                          <a:effectLst/>
                          <a:latin typeface="Times New Roman" panose="02020603050405020304" pitchFamily="18" charset="0"/>
                          <a:ea typeface="ＭＳ Ｐゴシック" panose="020B0600070205080204" pitchFamily="34" charset="-128"/>
                        </a:rPr>
                        <a:t>Khu tái định cư, khu dân cư, khu đô thị</a:t>
                      </a:r>
                    </a:p>
                  </a:txBody>
                  <a:tcPr marL="9525" marR="9525" marT="9525" marB="0" anchor="ctr"/>
                </a:tc>
                <a:tc>
                  <a:txBody>
                    <a:bodyPr/>
                    <a:lstStyle/>
                    <a:p>
                      <a:pPr algn="ctr" fontAlgn="ctr"/>
                      <a:r>
                        <a:rPr lang="en-US" sz="1500" b="0" i="0" u="none" strike="noStrike">
                          <a:solidFill>
                            <a:srgbClr val="000000"/>
                          </a:solidFill>
                          <a:effectLst/>
                          <a:latin typeface="Times New Roman" panose="02020603050405020304" pitchFamily="18" charset="0"/>
                          <a:ea typeface="ＭＳ Ｐゴシック" panose="020B0600070205080204" pitchFamily="34" charset="-128"/>
                        </a:rPr>
                        <a:t>Khu</a:t>
                      </a:r>
                    </a:p>
                  </a:txBody>
                  <a:tcPr marL="9525" marR="9525" marT="9525" marB="0" anchor="ctr"/>
                </a:tc>
                <a:tc>
                  <a:txBody>
                    <a:bodyPr/>
                    <a:lstStyle/>
                    <a:p>
                      <a:pPr algn="ctr" fontAlgn="ctr"/>
                      <a:r>
                        <a:rPr lang="en-US" sz="1500" b="0" i="1" u="none" strike="noStrike" dirty="0">
                          <a:solidFill>
                            <a:srgbClr val="000000"/>
                          </a:solidFill>
                          <a:effectLst/>
                          <a:latin typeface="Times New Roman" panose="02020603050405020304" pitchFamily="18" charset="0"/>
                          <a:ea typeface="ＭＳ Ｐゴシック" panose="020B0600070205080204" pitchFamily="34" charset="-128"/>
                        </a:rPr>
                        <a:t>m2</a:t>
                      </a:r>
                    </a:p>
                  </a:txBody>
                  <a:tcPr marL="9525" marR="9525" marT="9525" marB="0" anchor="ctr"/>
                </a:tc>
                <a:extLst>
                  <a:ext uri="{0D108BD9-81ED-4DB2-BD59-A6C34878D82A}">
                    <a16:rowId xmlns:a16="http://schemas.microsoft.com/office/drawing/2014/main" xmlns="" val="1255394817"/>
                  </a:ext>
                </a:extLst>
              </a:tr>
            </a:tbl>
          </a:graphicData>
        </a:graphic>
      </p:graphicFrame>
    </p:spTree>
    <p:extLst>
      <p:ext uri="{BB962C8B-B14F-4D97-AF65-F5344CB8AC3E}">
        <p14:creationId xmlns:p14="http://schemas.microsoft.com/office/powerpoint/2010/main" val="50173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7046B2-9B8F-DE41-E752-4346E331201C}"/>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9FD0CBA4-69C4-1707-2FEF-B7FD6B13CF09}"/>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4D963829-8E4A-C012-7ECF-667A83F07E2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1D1875EA-F51F-4C12-1EEB-DA5AE7CD624F}"/>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EA27277A-4035-F626-7E4E-873064012B73}"/>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2A721F02-4147-57B5-EA2D-EEF10B349F2B}"/>
              </a:ext>
            </a:extLst>
          </p:cNvPr>
          <p:cNvSpPr txBox="1"/>
          <p:nvPr/>
        </p:nvSpPr>
        <p:spPr>
          <a:xfrm>
            <a:off x="945642" y="238084"/>
            <a:ext cx="777990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9BDC9D28-788A-24A3-E477-773B33D31C4D}"/>
              </a:ext>
            </a:extLst>
          </p:cNvPr>
          <p:cNvCxnSpPr>
            <a:cxnSpLocks/>
          </p:cNvCxnSpPr>
          <p:nvPr/>
        </p:nvCxnSpPr>
        <p:spPr>
          <a:xfrm>
            <a:off x="8725546" y="499693"/>
            <a:ext cx="3466454" cy="13106"/>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组合 6">
            <a:extLst>
              <a:ext uri="{FF2B5EF4-FFF2-40B4-BE49-F238E27FC236}">
                <a16:creationId xmlns:a16="http://schemas.microsoft.com/office/drawing/2014/main" xmlns="" id="{C288A9D7-417B-E39D-D2DD-87B2F60BCA6F}"/>
              </a:ext>
            </a:extLst>
          </p:cNvPr>
          <p:cNvGrpSpPr>
            <a:grpSpLocks/>
          </p:cNvGrpSpPr>
          <p:nvPr/>
        </p:nvGrpSpPr>
        <p:grpSpPr bwMode="auto">
          <a:xfrm>
            <a:off x="444994" y="1341743"/>
            <a:ext cx="500648" cy="500647"/>
            <a:chOff x="6381750" y="1592263"/>
            <a:chExt cx="798512" cy="798512"/>
          </a:xfrm>
        </p:grpSpPr>
        <p:sp>
          <p:nvSpPr>
            <p:cNvPr id="10" name="椭圆 30">
              <a:extLst>
                <a:ext uri="{FF2B5EF4-FFF2-40B4-BE49-F238E27FC236}">
                  <a16:creationId xmlns:a16="http://schemas.microsoft.com/office/drawing/2014/main" xmlns="" id="{8A6E9BB8-BE31-03F8-93C4-9ACD5F3C4F80}"/>
                </a:ext>
              </a:extLst>
            </p:cNvPr>
            <p:cNvSpPr/>
            <p:nvPr/>
          </p:nvSpPr>
          <p:spPr>
            <a:xfrm>
              <a:off x="6381750" y="1592263"/>
              <a:ext cx="798512" cy="7985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11" name="组合 10">
              <a:extLst>
                <a:ext uri="{FF2B5EF4-FFF2-40B4-BE49-F238E27FC236}">
                  <a16:creationId xmlns:a16="http://schemas.microsoft.com/office/drawing/2014/main" xmlns="" id="{B85DE7A6-3C64-2AF3-68C0-A5D0EEFEF85B}"/>
                </a:ext>
              </a:extLst>
            </p:cNvPr>
            <p:cNvGrpSpPr>
              <a:grpSpLocks/>
            </p:cNvGrpSpPr>
            <p:nvPr/>
          </p:nvGrpSpPr>
          <p:grpSpPr bwMode="auto">
            <a:xfrm>
              <a:off x="6558359" y="1829623"/>
              <a:ext cx="445294" cy="374279"/>
              <a:chOff x="8477250" y="2749366"/>
              <a:chExt cx="1047750" cy="880656"/>
            </a:xfrm>
          </p:grpSpPr>
          <p:cxnSp>
            <p:nvCxnSpPr>
              <p:cNvPr id="12" name="直接连接符 32">
                <a:extLst>
                  <a:ext uri="{FF2B5EF4-FFF2-40B4-BE49-F238E27FC236}">
                    <a16:creationId xmlns:a16="http://schemas.microsoft.com/office/drawing/2014/main" xmlns="" id="{96F379ED-02F1-1614-BA59-A0F4E1307318}"/>
                  </a:ext>
                </a:extLst>
              </p:cNvPr>
              <p:cNvCxnSpPr/>
              <p:nvPr/>
            </p:nvCxnSpPr>
            <p:spPr>
              <a:xfrm>
                <a:off x="8476318" y="3225547"/>
                <a:ext cx="534144" cy="40341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33">
                <a:extLst>
                  <a:ext uri="{FF2B5EF4-FFF2-40B4-BE49-F238E27FC236}">
                    <a16:creationId xmlns:a16="http://schemas.microsoft.com/office/drawing/2014/main" xmlns="" id="{CEB21560-5594-9BBE-372F-D61CAB6F8BA6}"/>
                  </a:ext>
                </a:extLst>
              </p:cNvPr>
              <p:cNvCxnSpPr/>
              <p:nvPr/>
            </p:nvCxnSpPr>
            <p:spPr>
              <a:xfrm flipV="1">
                <a:off x="9010463" y="2751166"/>
                <a:ext cx="515469" cy="877792"/>
              </a:xfrm>
              <a:prstGeom prst="line">
                <a:avLst/>
              </a:prstGeom>
              <a:ln w="79375" cap="rnd">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4" name="文本框 34">
            <a:extLst>
              <a:ext uri="{FF2B5EF4-FFF2-40B4-BE49-F238E27FC236}">
                <a16:creationId xmlns:a16="http://schemas.microsoft.com/office/drawing/2014/main" xmlns="" id="{810099C1-78DC-1549-5092-4A071A86957A}"/>
              </a:ext>
            </a:extLst>
          </p:cNvPr>
          <p:cNvSpPr txBox="1"/>
          <p:nvPr/>
        </p:nvSpPr>
        <p:spPr>
          <a:xfrm>
            <a:off x="1056124" y="1349125"/>
            <a:ext cx="10438069" cy="3293209"/>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r>
              <a:rPr lang="vi-VN" altLang="zh-CN" dirty="0">
                <a:solidFill>
                  <a:schemeClr val="tx1">
                    <a:lumMod val="75000"/>
                    <a:lumOff val="25000"/>
                  </a:schemeClr>
                </a:solidFill>
                <a:latin typeface="Montserrat" pitchFamily="2" charset="0"/>
                <a:sym typeface="Montserrat" pitchFamily="2" charset="0"/>
              </a:rPr>
              <a:t>+ Chỉ kiểm kê đối với TS KCHT cụm công nghiệp, khu công nghiệp, khu kinh tế do Nhà nước đầu tư, quản lý và do cơ quan nhà nước, ĐVSNCL trực tiếp quản lý, khai thác</a:t>
            </a:r>
            <a:r>
              <a:rPr lang="vi-VN" altLang="zh-CN" dirty="0">
                <a:solidFill>
                  <a:schemeClr val="tx1">
                    <a:lumMod val="75000"/>
                    <a:lumOff val="25000"/>
                  </a:schemeClr>
                </a:solidFill>
                <a:latin typeface="Montserrat" pitchFamily="2" charset="0"/>
                <a:sym typeface="Wingdings" pitchFamily="2" charset="2"/>
              </a:rPr>
              <a:t>.</a:t>
            </a:r>
            <a:endParaRPr lang="vi-VN" altLang="zh-CN" dirty="0">
              <a:solidFill>
                <a:schemeClr val="tx1">
                  <a:lumMod val="75000"/>
                  <a:lumOff val="25000"/>
                </a:schemeClr>
              </a:solidFill>
              <a:latin typeface="Montserrat" pitchFamily="2" charset="0"/>
              <a:sym typeface="Montserrat" pitchFamily="2" charset="0"/>
            </a:endParaRP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350168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DA2729C-CACE-8919-0C26-9D6D75D3A575}"/>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61D84FDF-840B-4D4C-9C3A-370D71DF284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68FAE88D-1EF0-2362-A435-1811058BCCB2}"/>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D612DAE5-01B7-5A32-7FDC-57674DDB845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D181FB59-CF04-65EE-31C3-791AF829BD2C}"/>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49043835-A91A-79E6-9546-EA6FD37D0E33}"/>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EA6F6B6A-731B-E6DC-753F-EE9BEEA816C6}"/>
              </a:ext>
            </a:extLst>
          </p:cNvPr>
          <p:cNvCxnSpPr>
            <a:cxnSpLocks/>
          </p:cNvCxnSpPr>
          <p:nvPr/>
        </p:nvCxnSpPr>
        <p:spPr>
          <a:xfrm>
            <a:off x="8869913" y="512799"/>
            <a:ext cx="3322087"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D7CFE91D-12FD-D701-0658-F077CFE45378}"/>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xmlns="" id="{695B8C13-E080-0DEB-12A5-54544DDF3AF7}"/>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xmlns="" id="{9A50593A-8FC8-CA76-1DFF-BA10D9AD6F05}"/>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ED043CA9-AC20-8B1A-2FF2-4FFA15FCD7E1}"/>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C8F92439-A028-5F4D-EC76-24E41D899050}"/>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xmlns="" id="{507345F2-C59B-D50C-C495-DDF72CD6DDEE}"/>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30DB0E30-03CC-B879-E73F-F768C9978665}"/>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77D3D95E-5CCE-0926-6047-441199B4A53B}"/>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A0D0C375-BDF8-E849-2E45-CB8DDF0EC68C}"/>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xmlns="" id="{40755758-0BDB-FB9A-3D81-24D0C2E7CC95}"/>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FA76D529-7D9F-7631-96AC-19DD4616F23D}"/>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5CB4D3C6-8791-9D4A-2D8F-F052220E231B}"/>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F6A45320-34BF-5143-2D08-74462A14B07D}"/>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B62D582A-E711-2A26-85BA-E735EF648634}"/>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xmlns="" id="{5D63AA94-F817-4660-99DE-DA58A0A5B5CF}"/>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32FE615D-2C6E-8543-0EA1-069A93A4863A}"/>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AC0AD2AB-7BEE-1F2B-45DF-FAE01E18F821}"/>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54334E8D-E504-402B-1A81-FB1AA41D86CD}"/>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xmlns="" id="{DE5A29A4-8562-39D3-5777-FCA591613343}"/>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67" name="Group 66">
            <a:extLst>
              <a:ext uri="{FF2B5EF4-FFF2-40B4-BE49-F238E27FC236}">
                <a16:creationId xmlns:a16="http://schemas.microsoft.com/office/drawing/2014/main" xmlns="" id="{66D1BBF7-6FC4-71ED-8F8F-8B859AA06CD7}"/>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xmlns="" id="{92C526BC-F0D1-C16E-91F5-A25BD4084E9C}"/>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69" name="Rounded Rectangle 5">
              <a:extLst>
                <a:ext uri="{FF2B5EF4-FFF2-40B4-BE49-F238E27FC236}">
                  <a16:creationId xmlns:a16="http://schemas.microsoft.com/office/drawing/2014/main" xmlns="" id="{E7CC21D9-7C7C-46E6-24E0-43AA9D62F618}"/>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xmlns="" id="{6DBA2EDA-66C3-B28A-2231-5614AA1B26DC}"/>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1" name="Group 70">
            <a:extLst>
              <a:ext uri="{FF2B5EF4-FFF2-40B4-BE49-F238E27FC236}">
                <a16:creationId xmlns:a16="http://schemas.microsoft.com/office/drawing/2014/main" xmlns="" id="{AE484880-FFBA-F72A-5671-EF822AB50DF2}"/>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xmlns="" id="{7C43E7F9-FC09-FD3B-D956-310AC1A64BDF}"/>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3" name="Rounded Rectangle 5">
              <a:extLst>
                <a:ext uri="{FF2B5EF4-FFF2-40B4-BE49-F238E27FC236}">
                  <a16:creationId xmlns:a16="http://schemas.microsoft.com/office/drawing/2014/main" xmlns="" id="{7D7794E6-1D3D-3756-C2F7-2C727BE55032}"/>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xmlns="" id="{A9EE4F25-C5DE-36A9-E6A8-4C1ACCA6FCCB}"/>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xmlns="" id="{1C47296B-43C8-D0BF-F2C6-3CA95CC1BE71}"/>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6" name="Group 75">
            <a:extLst>
              <a:ext uri="{FF2B5EF4-FFF2-40B4-BE49-F238E27FC236}">
                <a16:creationId xmlns:a16="http://schemas.microsoft.com/office/drawing/2014/main" xmlns="" id="{00BBA0C5-8266-C728-58F7-7E1398A27447}"/>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xmlns="" id="{4A7B00A0-73F6-C19D-1A41-480D7D86BD1E}"/>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8" name="Rounded Rectangle 5">
              <a:extLst>
                <a:ext uri="{FF2B5EF4-FFF2-40B4-BE49-F238E27FC236}">
                  <a16:creationId xmlns:a16="http://schemas.microsoft.com/office/drawing/2014/main" xmlns="" id="{925DC79B-BB27-DF61-C848-7F1EB6B878A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xmlns="" id="{DA40B0EB-7413-FD21-8045-1804E72D9029}"/>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xmlns="" id="{69F143F4-7404-9D42-2E39-BAE7E04BA0CF}"/>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1" name="Group 80">
            <a:extLst>
              <a:ext uri="{FF2B5EF4-FFF2-40B4-BE49-F238E27FC236}">
                <a16:creationId xmlns:a16="http://schemas.microsoft.com/office/drawing/2014/main" xmlns="" id="{241F7750-6A2A-42C3-007A-815B0AD6907F}"/>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xmlns="" id="{402D1298-1822-C52B-2EC7-72318D0EC575}"/>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3" name="Rounded Rectangle 5">
              <a:extLst>
                <a:ext uri="{FF2B5EF4-FFF2-40B4-BE49-F238E27FC236}">
                  <a16:creationId xmlns:a16="http://schemas.microsoft.com/office/drawing/2014/main" xmlns="" id="{E64B2041-D5A9-F5CF-1967-99BADC2748D9}"/>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xmlns="" id="{B345CEEE-083C-8C1B-E598-A4707ADC0D8A}"/>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5" name="Group 84">
            <a:extLst>
              <a:ext uri="{FF2B5EF4-FFF2-40B4-BE49-F238E27FC236}">
                <a16:creationId xmlns:a16="http://schemas.microsoft.com/office/drawing/2014/main" xmlns="" id="{1E96CF43-7A22-A28A-D97E-477C42DE2748}"/>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xmlns="" id="{3A375C9B-5379-B3A4-0375-7D06BEA086E4}"/>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7" name="Rounded Rectangle 5">
              <a:extLst>
                <a:ext uri="{FF2B5EF4-FFF2-40B4-BE49-F238E27FC236}">
                  <a16:creationId xmlns:a16="http://schemas.microsoft.com/office/drawing/2014/main" xmlns="" id="{44FF9842-B477-83FF-3610-37AA3309C37F}"/>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4232150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AA53C3-9E5D-4641-5ABB-E8C6B1CCC879}"/>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BACD2B28-AFB4-9A2D-4213-80FE8F75F78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CA6639D0-0A9A-50CD-3738-0F2E6B6B7FD9}"/>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720D8D66-12CE-0AE0-BEE7-C63BB915EA3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734C8186-1776-3126-C9D1-7A9AB80B73C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E732D1FA-5558-2A8F-C036-523AE7E7259E}"/>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7D7FCCD8-449A-BC89-3C53-0AB82C985712}"/>
              </a:ext>
            </a:extLst>
          </p:cNvPr>
          <p:cNvCxnSpPr>
            <a:cxnSpLocks/>
          </p:cNvCxnSpPr>
          <p:nvPr/>
        </p:nvCxnSpPr>
        <p:spPr>
          <a:xfrm>
            <a:off x="8880529" y="512799"/>
            <a:ext cx="3311471"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44">
            <a:extLst>
              <a:ext uri="{FF2B5EF4-FFF2-40B4-BE49-F238E27FC236}">
                <a16:creationId xmlns:a16="http://schemas.microsoft.com/office/drawing/2014/main" xmlns="" id="{1B693F4C-1B1E-BBFD-2104-E9B11C2DD975}"/>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4" name="Shape 1726">
            <a:extLst>
              <a:ext uri="{FF2B5EF4-FFF2-40B4-BE49-F238E27FC236}">
                <a16:creationId xmlns:a16="http://schemas.microsoft.com/office/drawing/2014/main" xmlns="" id="{17589489-2ABA-8A7D-8ACC-2C4D9D834BD8}"/>
              </a:ext>
            </a:extLst>
          </p:cNvPr>
          <p:cNvSpPr/>
          <p:nvPr/>
        </p:nvSpPr>
        <p:spPr>
          <a:xfrm>
            <a:off x="1045637" y="900250"/>
            <a:ext cx="665702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5" name="Shape 1729">
            <a:extLst>
              <a:ext uri="{FF2B5EF4-FFF2-40B4-BE49-F238E27FC236}">
                <a16:creationId xmlns:a16="http://schemas.microsoft.com/office/drawing/2014/main" xmlns="" id="{13B5095B-ABF8-FAEB-6F16-31B45B18459C}"/>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6" name="文本框 44">
            <a:extLst>
              <a:ext uri="{FF2B5EF4-FFF2-40B4-BE49-F238E27FC236}">
                <a16:creationId xmlns:a16="http://schemas.microsoft.com/office/drawing/2014/main" xmlns="" id="{E0B49A05-64E1-71E0-048D-10E09B78F684}"/>
              </a:ext>
            </a:extLst>
          </p:cNvPr>
          <p:cNvSpPr txBox="1"/>
          <p:nvPr/>
        </p:nvSpPr>
        <p:spPr>
          <a:xfrm>
            <a:off x="1549830" y="915075"/>
            <a:ext cx="596684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CỤM CN, KHU CN, KHU KT</a:t>
            </a:r>
            <a:r>
              <a:rPr lang="en-US" altLang="ja-JP" sz="1800" b="1" dirty="0">
                <a:solidFill>
                  <a:schemeClr val="bg1"/>
                </a:solidFill>
                <a:latin typeface="Montserrat" pitchFamily="2" charset="77"/>
                <a:cs typeface="Times New Roman" pitchFamily="18" charset="0"/>
              </a:rPr>
              <a:t> CHƯA THEO DÕI TRÊN SỔ KẾ TOÁN</a:t>
            </a:r>
            <a:endParaRPr lang="en-US" sz="1800" dirty="0">
              <a:solidFill>
                <a:schemeClr val="bg1"/>
              </a:solidFill>
              <a:latin typeface="Montserrat" pitchFamily="2" charset="77"/>
            </a:endParaRPr>
          </a:p>
        </p:txBody>
      </p:sp>
      <p:sp>
        <p:nvSpPr>
          <p:cNvPr id="27" name="文本框 44">
            <a:extLst>
              <a:ext uri="{FF2B5EF4-FFF2-40B4-BE49-F238E27FC236}">
                <a16:creationId xmlns:a16="http://schemas.microsoft.com/office/drawing/2014/main" xmlns="" id="{FF3BDD82-4FE0-43EE-1316-3BCFC7233E92}"/>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 name="Rectangle 1">
            <a:extLst>
              <a:ext uri="{FF2B5EF4-FFF2-40B4-BE49-F238E27FC236}">
                <a16:creationId xmlns:a16="http://schemas.microsoft.com/office/drawing/2014/main" xmlns="" id="{01E11059-ADB8-8236-47C5-5694B7A32261}"/>
              </a:ext>
            </a:extLst>
          </p:cNvPr>
          <p:cNvSpPr/>
          <p:nvPr/>
        </p:nvSpPr>
        <p:spPr>
          <a:xfrm>
            <a:off x="627837" y="1750913"/>
            <a:ext cx="10990916" cy="286232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ts val="2400"/>
              </a:lnSpc>
              <a:spcBef>
                <a:spcPts val="0"/>
              </a:spcBef>
              <a:spcAft>
                <a:spcPts val="0"/>
              </a:spcAft>
            </a:pPr>
            <a:r>
              <a:rPr lang="vi-VN" sz="2000" dirty="0">
                <a:solidFill>
                  <a:srgbClr val="000000"/>
                </a:solidFill>
                <a:latin typeface="Times New Roman" panose="02020603050405020304" pitchFamily="18" charset="0"/>
                <a:ea typeface="MS Mincho" panose="02020609040205080304" pitchFamily="49" charset="-128"/>
              </a:rPr>
              <a:t>TS</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CÓ hồ sơ xác định giá xây dựng </a:t>
            </a:r>
            <a:r>
              <a:rPr lang="en-US" sz="2000" dirty="0" err="1">
                <a:solidFill>
                  <a:srgbClr val="000000"/>
                </a:solidFill>
                <a:effectLst/>
                <a:latin typeface="Times New Roman" panose="02020603050405020304" pitchFamily="18" charset="0"/>
                <a:ea typeface="MS Mincho" panose="02020609040205080304" pitchFamily="49" charset="-128"/>
              </a:rPr>
              <a:t>của</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tài</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sản</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đó</a:t>
            </a:r>
            <a:r>
              <a:rPr lang="en-US" sz="2000" dirty="0">
                <a:solidFill>
                  <a:srgbClr val="000000"/>
                </a:solidFill>
                <a:effectLst/>
                <a:latin typeface="Times New Roman" panose="02020603050405020304" pitchFamily="18" charset="0"/>
                <a:ea typeface="MS Mincho" panose="02020609040205080304" pitchFamily="49" charset="-128"/>
              </a:rPr>
              <a:t> </a:t>
            </a:r>
            <a:r>
              <a:rPr lang="vi-VN" sz="2000" dirty="0">
                <a:solidFill>
                  <a:srgbClr val="000000"/>
                </a:solidFill>
                <a:effectLst/>
                <a:latin typeface="Times New Roman" panose="02020603050405020304" pitchFamily="18" charset="0"/>
                <a:ea typeface="MS Mincho" panose="02020609040205080304" pitchFamily="49" charset="-128"/>
              </a:rPr>
              <a:t>và </a:t>
            </a:r>
            <a:r>
              <a:rPr lang="vi-VN" sz="2000" b="1" dirty="0">
                <a:solidFill>
                  <a:srgbClr val="000000"/>
                </a:solidFill>
                <a:effectLst/>
                <a:latin typeface="Times New Roman" panose="02020603050405020304" pitchFamily="18" charset="0"/>
                <a:ea typeface="MS Mincho" panose="02020609040205080304" pitchFamily="49" charset="-128"/>
              </a:rPr>
              <a:t>thời điểm đưa tài sản vào sử dụng </a:t>
            </a:r>
            <a:r>
              <a:rPr lang="vi-VN" sz="2000" dirty="0">
                <a:solidFill>
                  <a:srgbClr val="000000"/>
                </a:solidFill>
                <a:effectLst/>
                <a:latin typeface="Times New Roman" panose="02020603050405020304" pitchFamily="18" charset="0"/>
                <a:ea typeface="MS Mincho" panose="02020609040205080304" pitchFamily="49" charset="-128"/>
              </a:rPr>
              <a:t>của tài sản đó </a:t>
            </a:r>
            <a:r>
              <a:rPr lang="vi-VN" sz="2000" dirty="0">
                <a:solidFill>
                  <a:srgbClr val="000000"/>
                </a:solidFill>
                <a:effectLst/>
                <a:latin typeface="Times New Roman" panose="02020603050405020304" pitchFamily="18" charset="0"/>
                <a:ea typeface="MS Mincho" panose="02020609040205080304" pitchFamily="49" charset="-128"/>
                <a:sym typeface="Wingdings" pitchFamily="2" charset="2"/>
              </a:rPr>
              <a:t> </a:t>
            </a:r>
            <a:r>
              <a:rPr lang="vi-VN" sz="2000" b="1" dirty="0">
                <a:solidFill>
                  <a:srgbClr val="000000"/>
                </a:solidFill>
                <a:effectLst/>
                <a:latin typeface="Times New Roman" panose="02020603050405020304" pitchFamily="18" charset="0"/>
                <a:ea typeface="MS Mincho" panose="02020609040205080304" pitchFamily="49" charset="-128"/>
                <a:sym typeface="Wingdings" pitchFamily="2" charset="2"/>
              </a:rPr>
              <a:t>N</a:t>
            </a:r>
            <a:r>
              <a:rPr lang="vi-VN" sz="2000" b="1" dirty="0">
                <a:solidFill>
                  <a:srgbClr val="000000"/>
                </a:solidFill>
                <a:effectLst/>
                <a:latin typeface="Times New Roman" panose="02020603050405020304" pitchFamily="18" charset="0"/>
                <a:ea typeface="MS Mincho" panose="02020609040205080304" pitchFamily="49" charset="-128"/>
              </a:rPr>
              <a:t>guyên giá </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Giá trị quyết toán</a:t>
            </a:r>
            <a:r>
              <a:rPr lang="en-US" sz="2000" dirty="0">
                <a:solidFill>
                  <a:srgbClr val="000000"/>
                </a:solidFill>
                <a:effectLst/>
                <a:latin typeface="Times New Roman" panose="02020603050405020304" pitchFamily="18" charset="0"/>
                <a:ea typeface="MS Mincho" panose="02020609040205080304" pitchFamily="49" charset="-128"/>
              </a:rPr>
              <a:t>.</a:t>
            </a:r>
          </a:p>
          <a:p>
            <a:pPr algn="just">
              <a:lnSpc>
                <a:spcPts val="2400"/>
              </a:lnSpc>
              <a:spcBef>
                <a:spcPts val="0"/>
              </a:spcBef>
              <a:spcAft>
                <a:spcPts val="0"/>
              </a:spcAft>
            </a:pPr>
            <a:r>
              <a:rPr lang="en-US" sz="2000" dirty="0">
                <a:solidFill>
                  <a:srgbClr val="000000"/>
                </a:solidFill>
                <a:effectLst/>
                <a:latin typeface="Times New Roman" panose="02020603050405020304" pitchFamily="18" charset="0"/>
                <a:ea typeface="MS Mincho" panose="02020609040205080304" pitchFamily="49" charset="-128"/>
              </a:rPr>
              <a:t> T</a:t>
            </a:r>
            <a:r>
              <a:rPr lang="nl-NL" sz="2000" dirty="0" err="1">
                <a:solidFill>
                  <a:srgbClr val="000000"/>
                </a:solidFill>
                <a:effectLst/>
                <a:latin typeface="Times New Roman" panose="02020603050405020304" pitchFamily="18" charset="0"/>
                <a:ea typeface="Calibri" panose="020F0502020204030204" pitchFamily="34" charset="0"/>
              </a:rPr>
              <a:t>rường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hợp</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đã</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hoàn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thành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nghiệm</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nhưng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chưa</a:t>
            </a:r>
            <a:r>
              <a:rPr lang="nl-NL" sz="2000" dirty="0">
                <a:solidFill>
                  <a:srgbClr val="000000"/>
                </a:solidFill>
                <a:effectLst/>
                <a:latin typeface="Times New Roman" panose="02020603050405020304" pitchFamily="18" charset="0"/>
                <a:ea typeface="Calibri" panose="020F0502020204030204" pitchFamily="34" charset="0"/>
              </a:rPr>
              <a:t> có </a:t>
            </a:r>
            <a:r>
              <a:rPr lang="nl-NL" sz="2000" dirty="0" err="1">
                <a:solidFill>
                  <a:srgbClr val="000000"/>
                </a:solidFill>
                <a:effectLst/>
                <a:latin typeface="Times New Roman" panose="02020603050405020304" pitchFamily="18" charset="0"/>
                <a:ea typeface="Calibri" panose="020F0502020204030204" pitchFamily="34" charset="0"/>
              </a:rPr>
              <a:t>quyết</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toán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thì</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xác</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định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theo</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thứ</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tự</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ưu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tiên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sau</a:t>
            </a:r>
            <a:r>
              <a:rPr lang="nl-NL" sz="2000" dirty="0">
                <a:solidFill>
                  <a:srgbClr val="000000"/>
                </a:solidFill>
                <a:effectLst/>
                <a:latin typeface="Times New Roman" panose="02020603050405020304" pitchFamily="18" charset="0"/>
                <a:ea typeface="Calibri" panose="020F0502020204030204" pitchFamily="34" charset="0"/>
              </a:rPr>
              <a:t>:</a:t>
            </a:r>
            <a:endParaRPr lang="x-none" sz="2000" dirty="0">
              <a:solidFill>
                <a:srgbClr val="000000"/>
              </a:solidFill>
              <a:effectLst/>
              <a:latin typeface="Times New Roman" panose="02020603050405020304" pitchFamily="18" charset="0"/>
              <a:ea typeface="MS Mincho" panose="02020609040205080304" pitchFamily="49" charset="-128"/>
            </a:endParaRPr>
          </a:p>
          <a:p>
            <a:pPr>
              <a:lnSpc>
                <a:spcPts val="2400"/>
              </a:lnSpc>
              <a:spcBef>
                <a:spcPts val="0"/>
              </a:spcBef>
              <a:spcAft>
                <a:spcPts val="0"/>
              </a:spcAft>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thẩm</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tra</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quyết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 </a:t>
            </a: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a:t>
            </a:r>
            <a:endParaRPr lang="x-none"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A-B;</a:t>
            </a:r>
            <a:endParaRPr lang="x-none"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a:t>
            </a:r>
            <a:endParaRPr lang="x-none" sz="2000" dirty="0">
              <a:effectLst/>
              <a:latin typeface="Times New Roman" panose="02020603050405020304" pitchFamily="18" charset="0"/>
              <a:ea typeface="Times New Roman" panose="02020603050405020304" pitchFamily="18" charset="0"/>
            </a:endParaRPr>
          </a:p>
          <a:p>
            <a:pPr algn="just">
              <a:lnSpc>
                <a:spcPts val="2400"/>
              </a:lnSpc>
              <a:spcBef>
                <a:spcPts val="0"/>
              </a:spcBef>
              <a:spcAft>
                <a:spcPts val="0"/>
              </a:spcAft>
            </a:pPr>
            <a:r>
              <a:rPr lang="vi-VN" sz="2000" dirty="0">
                <a:solidFill>
                  <a:srgbClr val="000000"/>
                </a:solidFill>
                <a:effectLst/>
                <a:latin typeface="Times New Roman" panose="02020603050405020304" pitchFamily="18" charset="0"/>
                <a:ea typeface="MS Mincho" panose="02020609040205080304" pitchFamily="49" charset="-128"/>
              </a:rPr>
              <a:t>- Giá trị tổng mức đầu tư hoặc dự toán dự án được phê duyệt hoặc dự toán dự án </a:t>
            </a:r>
            <a:r>
              <a:rPr lang="en-US" sz="2000" dirty="0" err="1">
                <a:solidFill>
                  <a:srgbClr val="000000"/>
                </a:solidFill>
                <a:effectLst/>
                <a:latin typeface="Times New Roman" panose="02020603050405020304" pitchFamily="18" charset="0"/>
                <a:ea typeface="MS Mincho" panose="02020609040205080304" pitchFamily="49" charset="-128"/>
              </a:rPr>
              <a:t>đ</a:t>
            </a:r>
            <a:r>
              <a:rPr lang="vi-VN" sz="2000" dirty="0">
                <a:solidFill>
                  <a:srgbClr val="000000"/>
                </a:solidFill>
                <a:effectLst/>
                <a:latin typeface="Times New Roman" panose="02020603050405020304" pitchFamily="18" charset="0"/>
                <a:ea typeface="MS Mincho" panose="02020609040205080304" pitchFamily="49" charset="-128"/>
              </a:rPr>
              <a:t>ược điều chỉnh l</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g</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nh</a:t>
            </a:r>
            <a:r>
              <a:rPr lang="en-US" sz="2000" dirty="0" err="1">
                <a:solidFill>
                  <a:srgbClr val="000000"/>
                </a:solidFill>
                <a:effectLst/>
                <a:latin typeface="Times New Roman" panose="02020603050405020304" pitchFamily="18" charset="0"/>
                <a:ea typeface="MS Mincho" panose="02020609040205080304" pitchFamily="49" charset="-128"/>
              </a:rPr>
              <a:t>ấ</a:t>
            </a:r>
            <a:r>
              <a:rPr lang="vi-VN" sz="2000" dirty="0">
                <a:solidFill>
                  <a:srgbClr val="000000"/>
                </a:solidFill>
                <a:effectLst/>
                <a:latin typeface="Times New Roman" panose="02020603050405020304" pitchFamily="18" charset="0"/>
                <a:ea typeface="MS Mincho" panose="02020609040205080304" pitchFamily="49" charset="-128"/>
              </a:rPr>
              <a:t>t (trong trường hợp dự toán dự án được điều chỉnh)</a:t>
            </a:r>
            <a:r>
              <a:rPr lang="en-US" sz="2000" dirty="0">
                <a:solidFill>
                  <a:srgbClr val="000000"/>
                </a:solidFill>
                <a:effectLst/>
                <a:latin typeface="Times New Roman" panose="02020603050405020304" pitchFamily="18" charset="0"/>
                <a:ea typeface="MS Mincho" panose="02020609040205080304" pitchFamily="49" charset="-128"/>
              </a:rPr>
              <a:t>.</a:t>
            </a:r>
            <a:endParaRPr lang="x-none" sz="2000" dirty="0">
              <a:solidFill>
                <a:srgbClr val="000000"/>
              </a:solidFill>
              <a:effectLst/>
              <a:latin typeface="Times New Roman" panose="02020603050405020304" pitchFamily="18" charset="0"/>
              <a:ea typeface="MS Mincho" panose="02020609040205080304" pitchFamily="49" charset="-128"/>
            </a:endParaRPr>
          </a:p>
        </p:txBody>
      </p:sp>
      <p:graphicFrame>
        <p:nvGraphicFramePr>
          <p:cNvPr id="13" name="Table 12">
            <a:extLst>
              <a:ext uri="{FF2B5EF4-FFF2-40B4-BE49-F238E27FC236}">
                <a16:creationId xmlns:a16="http://schemas.microsoft.com/office/drawing/2014/main" xmlns="" id="{47BD777E-8BC6-CBD8-3158-4ABA03DD3F56}"/>
              </a:ext>
            </a:extLst>
          </p:cNvPr>
          <p:cNvGraphicFramePr>
            <a:graphicFrameLocks noGrp="1"/>
          </p:cNvGraphicFramePr>
          <p:nvPr/>
        </p:nvGraphicFramePr>
        <p:xfrm>
          <a:off x="648903" y="5334896"/>
          <a:ext cx="11182880" cy="1463040"/>
        </p:xfrm>
        <a:graphic>
          <a:graphicData uri="http://schemas.openxmlformats.org/drawingml/2006/table">
            <a:tbl>
              <a:tblPr>
                <a:tableStyleId>{5C22544A-7EE6-4342-B048-85BDC9FD1C3A}</a:tableStyleId>
              </a:tblPr>
              <a:tblGrid>
                <a:gridCol w="1565788">
                  <a:extLst>
                    <a:ext uri="{9D8B030D-6E8A-4147-A177-3AD203B41FA5}">
                      <a16:colId xmlns:a16="http://schemas.microsoft.com/office/drawing/2014/main" xmlns="" val="3593234381"/>
                    </a:ext>
                  </a:extLst>
                </a:gridCol>
                <a:gridCol w="666314">
                  <a:extLst>
                    <a:ext uri="{9D8B030D-6E8A-4147-A177-3AD203B41FA5}">
                      <a16:colId xmlns:a16="http://schemas.microsoft.com/office/drawing/2014/main" xmlns="" val="901045681"/>
                    </a:ext>
                  </a:extLst>
                </a:gridCol>
                <a:gridCol w="1983843">
                  <a:extLst>
                    <a:ext uri="{9D8B030D-6E8A-4147-A177-3AD203B41FA5}">
                      <a16:colId xmlns:a16="http://schemas.microsoft.com/office/drawing/2014/main" xmlns="" val="1122960050"/>
                    </a:ext>
                  </a:extLst>
                </a:gridCol>
                <a:gridCol w="621767">
                  <a:extLst>
                    <a:ext uri="{9D8B030D-6E8A-4147-A177-3AD203B41FA5}">
                      <a16:colId xmlns:a16="http://schemas.microsoft.com/office/drawing/2014/main" xmlns="" val="1635853539"/>
                    </a:ext>
                  </a:extLst>
                </a:gridCol>
                <a:gridCol w="941894">
                  <a:extLst>
                    <a:ext uri="{9D8B030D-6E8A-4147-A177-3AD203B41FA5}">
                      <a16:colId xmlns:a16="http://schemas.microsoft.com/office/drawing/2014/main" xmlns="" val="1333645041"/>
                    </a:ext>
                  </a:extLst>
                </a:gridCol>
                <a:gridCol w="498764">
                  <a:extLst>
                    <a:ext uri="{9D8B030D-6E8A-4147-A177-3AD203B41FA5}">
                      <a16:colId xmlns:a16="http://schemas.microsoft.com/office/drawing/2014/main" xmlns="" val="2075343295"/>
                    </a:ext>
                  </a:extLst>
                </a:gridCol>
                <a:gridCol w="4904510">
                  <a:extLst>
                    <a:ext uri="{9D8B030D-6E8A-4147-A177-3AD203B41FA5}">
                      <a16:colId xmlns:a16="http://schemas.microsoft.com/office/drawing/2014/main" xmlns="" val="2348266351"/>
                    </a:ext>
                  </a:extLst>
                </a:gridCol>
              </a:tblGrid>
              <a:tr h="1128704">
                <a:tc>
                  <a:txBody>
                    <a:bodyPr/>
                    <a:lstStyle/>
                    <a:p>
                      <a:pPr algn="ctr"/>
                      <a:r>
                        <a:rPr lang="en-US" sz="1900" b="1" dirty="0" err="1">
                          <a:effectLst/>
                          <a:highlight>
                            <a:srgbClr val="FFFFFF"/>
                          </a:highlight>
                          <a:latin typeface="Times New Roman" panose="02020603050405020304" pitchFamily="18" charset="0"/>
                          <a:cs typeface="Times New Roman" panose="02020603050405020304" pitchFamily="18" charset="0"/>
                        </a:rPr>
                        <a:t>Giá</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trị</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còn</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lại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của</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tài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sản</a:t>
                      </a:r>
                      <a:endParaRPr lang="x-none" sz="19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err="1">
                          <a:effectLst/>
                          <a:highlight>
                            <a:srgbClr val="FFFFFF"/>
                          </a:highlight>
                          <a:latin typeface="Times New Roman" panose="02020603050405020304" pitchFamily="18" charset="0"/>
                          <a:cs typeface="Times New Roman" panose="02020603050405020304" pitchFamily="18" charset="0"/>
                        </a:rPr>
                        <a:t>Nguyên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giá</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xác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định</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x</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1</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endParaRPr lang="en-US"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sử</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dụng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 </a:t>
                      </a:r>
                      <a:endParaRPr lang="x-none"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tính</a:t>
                      </a:r>
                      <a:r>
                        <a:rPr lang="en-US" sz="1900" dirty="0">
                          <a:effectLst/>
                          <a:highlight>
                            <a:srgbClr val="FFFFFF"/>
                          </a:highlight>
                          <a:latin typeface="Times New Roman" panose="02020603050405020304" pitchFamily="18" charset="0"/>
                          <a:cs typeface="Times New Roman" panose="02020603050405020304" pitchFamily="18" charset="0"/>
                        </a:rPr>
                        <a:t> hao </a:t>
                      </a:r>
                      <a:r>
                        <a:rPr lang="en-US" sz="1900" dirty="0" err="1">
                          <a:effectLst/>
                          <a:highlight>
                            <a:srgbClr val="FFFFFF"/>
                          </a:highlight>
                          <a:latin typeface="Times New Roman" panose="02020603050405020304" pitchFamily="18" charset="0"/>
                          <a:cs typeface="Times New Roman" panose="02020603050405020304" pitchFamily="18" charset="0"/>
                        </a:rPr>
                        <a:t>mòn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Phụ</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lục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kèm</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Công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văn</a:t>
                      </a:r>
                      <a:r>
                        <a:rPr lang="en-US" sz="1900" dirty="0">
                          <a:effectLst/>
                          <a:highlight>
                            <a:srgbClr val="FFFFFF"/>
                          </a:highlight>
                          <a:latin typeface="Times New Roman" panose="02020603050405020304" pitchFamily="18" charset="0"/>
                          <a:cs typeface="Times New Roman" panose="02020603050405020304" pitchFamily="18" charset="0"/>
                        </a:rPr>
                        <a:t> 8131/BTC-QLCS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xmlns="" val="3982903854"/>
                  </a:ext>
                </a:extLst>
              </a:tr>
            </a:tbl>
          </a:graphicData>
        </a:graphic>
      </p:graphicFrame>
      <p:sp>
        <p:nvSpPr>
          <p:cNvPr id="14" name="Rectangle 13">
            <a:extLst>
              <a:ext uri="{FF2B5EF4-FFF2-40B4-BE49-F238E27FC236}">
                <a16:creationId xmlns:a16="http://schemas.microsoft.com/office/drawing/2014/main" xmlns="" id="{F87C10B1-3FCF-6AA6-1DEB-062F2889B4C1}"/>
              </a:ext>
            </a:extLst>
          </p:cNvPr>
          <p:cNvSpPr/>
          <p:nvPr/>
        </p:nvSpPr>
        <p:spPr>
          <a:xfrm>
            <a:off x="600541" y="4675605"/>
            <a:ext cx="10990917" cy="101566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2000" dirty="0">
                <a:effectLst/>
                <a:latin typeface="Times New Roman" panose="02020603050405020304" pitchFamily="18" charset="0"/>
                <a:ea typeface="Times New Roman" panose="02020603050405020304" pitchFamily="18" charset="0"/>
              </a:rPr>
              <a:t>TS </a:t>
            </a:r>
            <a:r>
              <a:rPr lang="en-US" sz="2000" b="1" dirty="0">
                <a:latin typeface="Times New Roman" panose="02020603050405020304" pitchFamily="18" charset="0"/>
                <a:ea typeface="Times New Roman" panose="02020603050405020304" pitchFamily="18" charset="0"/>
              </a:rPr>
              <a:t>KHÔNG CÓ </a:t>
            </a:r>
            <a:r>
              <a:rPr lang="en-US" sz="2000" b="1" dirty="0" err="1">
                <a:effectLst/>
                <a:latin typeface="Times New Roman" panose="02020603050405020304" pitchFamily="18" charset="0"/>
                <a:ea typeface="Times New Roman" panose="02020603050405020304" pitchFamily="18" charset="0"/>
              </a:rPr>
              <a:t>hồ</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để</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về</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quy</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mô</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cấp</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độ</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kỹ</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thuật</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tại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thời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điểm</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vào</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sử</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dụng</a:t>
            </a:r>
            <a:r>
              <a:rPr lang="nl-NL" sz="2000" dirty="0">
                <a:effectLst/>
                <a:latin typeface="Times New Roman" panose="02020603050405020304" pitchFamily="18" charset="0"/>
                <a:ea typeface="Calibri" panose="020F0502020204030204" pitchFamily="34" charset="0"/>
              </a:rPr>
              <a:t> </a:t>
            </a:r>
            <a:r>
              <a:rPr lang="nl-NL" sz="2000" dirty="0">
                <a:effectLst/>
                <a:latin typeface="Times New Roman" panose="02020603050405020304" pitchFamily="18" charset="0"/>
                <a:ea typeface="Calibri" panose="020F0502020204030204" pitchFamily="34" charset="0"/>
                <a:sym typeface="Wingdings" pitchFamily="2" charset="2"/>
              </a:rPr>
              <a:t></a:t>
            </a:r>
            <a:r>
              <a:rPr lang="nl-NL" sz="2000" dirty="0">
                <a:effectLst/>
                <a:latin typeface="Times New Roman" panose="02020603050405020304" pitchFamily="18" charset="0"/>
                <a:ea typeface="Calibri" panose="020F0502020204030204" pitchFamily="34" charset="0"/>
              </a:rPr>
              <a:t> </a:t>
            </a:r>
            <a:r>
              <a:rPr lang="nl-NL" sz="2000" b="1" dirty="0" err="1">
                <a:latin typeface="Times New Roman" panose="02020603050405020304" pitchFamily="18" charset="0"/>
                <a:ea typeface="Calibri" panose="020F0502020204030204" pitchFamily="34" charset="0"/>
              </a:rPr>
              <a:t>N</a:t>
            </a:r>
            <a:r>
              <a:rPr lang="nl-NL" sz="2000" b="1" dirty="0" err="1">
                <a:effectLst/>
                <a:latin typeface="Times New Roman" panose="02020603050405020304" pitchFamily="18" charset="0"/>
                <a:ea typeface="Calibri" panose="020F0502020204030204" pitchFamily="34" charset="0"/>
              </a:rPr>
              <a:t>guyên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dirty="0">
                <a:effectLst/>
                <a:latin typeface="Times New Roman" panose="02020603050405020304" pitchFamily="18" charset="0"/>
                <a:ea typeface="Calibri" panose="020F0502020204030204" pitchFamily="34" charset="0"/>
              </a:rPr>
              <a:t> =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endParaRPr lang="en-US" sz="2000" dirty="0">
              <a:solidFill>
                <a:srgbClr val="000000"/>
              </a:solidFill>
            </a:endParaRPr>
          </a:p>
        </p:txBody>
      </p:sp>
      <p:cxnSp>
        <p:nvCxnSpPr>
          <p:cNvPr id="16" name="Straight Connector 15">
            <a:extLst>
              <a:ext uri="{FF2B5EF4-FFF2-40B4-BE49-F238E27FC236}">
                <a16:creationId xmlns:a16="http://schemas.microsoft.com/office/drawing/2014/main" xmlns="" id="{2F9040E1-762D-D790-4C21-58EA6530F30F}"/>
              </a:ext>
            </a:extLst>
          </p:cNvPr>
          <p:cNvCxnSpPr/>
          <p:nvPr/>
        </p:nvCxnSpPr>
        <p:spPr>
          <a:xfrm>
            <a:off x="7074232" y="6121831"/>
            <a:ext cx="4606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034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99D1AD5-5653-D025-C9AC-A109A8A09954}"/>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395079F1-7AC5-5B4E-15AB-784F7D4F135F}"/>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8709B6B9-CBF1-308C-684F-37DAE149AC0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DD999147-D6C4-81A5-DC90-FC7DF22F8403}"/>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EEE35B0D-3E14-CD20-AB8B-051569C997B9}"/>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77929B5A-022E-E55E-EA61-C9002F70AE2D}"/>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CỤM CN, KHU CN, KHU KT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8DC45646-61B8-E6A7-03A7-010EDDB5BB4A}"/>
              </a:ext>
            </a:extLst>
          </p:cNvPr>
          <p:cNvCxnSpPr>
            <a:cxnSpLocks/>
          </p:cNvCxnSpPr>
          <p:nvPr/>
        </p:nvCxnSpPr>
        <p:spPr>
          <a:xfrm>
            <a:off x="8958020" y="512799"/>
            <a:ext cx="323398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52068C00-6B4B-BCCD-D13C-DE44461F7A79}"/>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xmlns="" id="{667FFF84-D28D-3A68-BFA7-2CCE8F8D4C8E}"/>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xmlns="" id="{BCF4761C-78EA-B82F-FE22-D4CED1FF3A43}"/>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xmlns="" id="{C2F1614E-ED9A-395F-E247-22061A83A86C}"/>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31" name="Rectangle 30">
            <a:extLst>
              <a:ext uri="{FF2B5EF4-FFF2-40B4-BE49-F238E27FC236}">
                <a16:creationId xmlns:a16="http://schemas.microsoft.com/office/drawing/2014/main" xmlns="" id="{3C8742F0-4C30-DDDF-90E3-81B671439BBA}"/>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30A90104-33F6-48FA-549D-A65052D63DDE}"/>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xmlns="" id="{9784A629-F212-D365-32BD-9648D527C286}"/>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xmlns="" id="{15B1FA0E-7525-CA1F-9CB8-25D0FF59D474}"/>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Shape 1726">
            <a:extLst>
              <a:ext uri="{FF2B5EF4-FFF2-40B4-BE49-F238E27FC236}">
                <a16:creationId xmlns:a16="http://schemas.microsoft.com/office/drawing/2014/main" xmlns="" id="{867F486A-66C9-686A-672F-7A1D2D0B770B}"/>
              </a:ext>
            </a:extLst>
          </p:cNvPr>
          <p:cNvSpPr/>
          <p:nvPr/>
        </p:nvSpPr>
        <p:spPr>
          <a:xfrm>
            <a:off x="1045636" y="900250"/>
            <a:ext cx="1021303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4" name="Shape 1729">
            <a:extLst>
              <a:ext uri="{FF2B5EF4-FFF2-40B4-BE49-F238E27FC236}">
                <a16:creationId xmlns:a16="http://schemas.microsoft.com/office/drawing/2014/main" xmlns="" id="{2D9A9726-CCF4-CE4B-A22B-D2654957EC74}"/>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6" name="文本框 44">
            <a:extLst>
              <a:ext uri="{FF2B5EF4-FFF2-40B4-BE49-F238E27FC236}">
                <a16:creationId xmlns:a16="http://schemas.microsoft.com/office/drawing/2014/main" xmlns="" id="{2BA67BB4-1B11-D0B8-FD0E-5968C4C1A535}"/>
              </a:ext>
            </a:extLst>
          </p:cNvPr>
          <p:cNvSpPr txBox="1"/>
          <p:nvPr/>
        </p:nvSpPr>
        <p:spPr>
          <a:xfrm>
            <a:off x="1549830" y="915075"/>
            <a:ext cx="934547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CỤM CN, KHU CN, KHU KT </a:t>
            </a:r>
            <a:r>
              <a:rPr lang="en-US" altLang="ja-JP" sz="1800" b="1" dirty="0">
                <a:solidFill>
                  <a:schemeClr val="bg1"/>
                </a:solidFill>
                <a:latin typeface="Montserrat" pitchFamily="2" charset="77"/>
                <a:cs typeface="Times New Roman" pitchFamily="18" charset="0"/>
              </a:rPr>
              <a:t>CHƯA THEO DÕI TRÊN SỔ KẾ TOÁN VÀ KHÔNG CÓ CĂN CỨ ĐỂ XÁC ĐỊNH NGUYÊN GIÁ, GTCL</a:t>
            </a:r>
            <a:endParaRPr lang="en-US" sz="1800" dirty="0">
              <a:solidFill>
                <a:schemeClr val="bg1"/>
              </a:solidFill>
              <a:latin typeface="Montserrat" pitchFamily="2" charset="77"/>
            </a:endParaRPr>
          </a:p>
        </p:txBody>
      </p:sp>
      <p:sp>
        <p:nvSpPr>
          <p:cNvPr id="17" name="文本框 44">
            <a:extLst>
              <a:ext uri="{FF2B5EF4-FFF2-40B4-BE49-F238E27FC236}">
                <a16:creationId xmlns:a16="http://schemas.microsoft.com/office/drawing/2014/main" xmlns="" id="{544BA8AC-52D1-805D-7708-088ED5811A00}"/>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2</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83120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CEAF521-4374-AFC5-341B-4E7AB8B4C268}"/>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04136AAA-3B2F-4F4A-E8DB-F566B3F31E02}"/>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ACD07782-BC7D-D29F-C633-D17AF78A5052}"/>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D2ADCDA2-46B0-3EF3-47CA-ED09BBDA20EE}"/>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84498D20-E6AD-339D-A4A4-FB3181E7A746}"/>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C52792C1-9196-357B-1200-3D23AF239164}"/>
              </a:ext>
            </a:extLst>
          </p:cNvPr>
          <p:cNvSpPr txBox="1"/>
          <p:nvPr/>
        </p:nvSpPr>
        <p:spPr>
          <a:xfrm>
            <a:off x="945642" y="238084"/>
            <a:ext cx="781090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ĐÊ ĐIỀU</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39A95DF7-D3B2-6FF6-97B5-79E9F42986E7}"/>
              </a:ext>
            </a:extLst>
          </p:cNvPr>
          <p:cNvCxnSpPr>
            <a:cxnSpLocks/>
          </p:cNvCxnSpPr>
          <p:nvPr/>
        </p:nvCxnSpPr>
        <p:spPr>
          <a:xfrm>
            <a:off x="5765369" y="512799"/>
            <a:ext cx="6426631"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xmlns="" id="{2193E78B-EC51-C263-69EF-EF66D2975A85}"/>
              </a:ext>
            </a:extLst>
          </p:cNvPr>
          <p:cNvGraphicFramePr>
            <a:graphicFrameLocks noGrp="1"/>
          </p:cNvGraphicFramePr>
          <p:nvPr>
            <p:extLst>
              <p:ext uri="{D42A27DB-BD31-4B8C-83A1-F6EECF244321}">
                <p14:modId xmlns:p14="http://schemas.microsoft.com/office/powerpoint/2010/main" val="3639680705"/>
              </p:ext>
            </p:extLst>
          </p:nvPr>
        </p:nvGraphicFramePr>
        <p:xfrm>
          <a:off x="2554147" y="1139034"/>
          <a:ext cx="7315200" cy="2261235"/>
        </p:xfrm>
        <a:graphic>
          <a:graphicData uri="http://schemas.openxmlformats.org/drawingml/2006/table">
            <a:tbl>
              <a:tblPr>
                <a:tableStyleId>{5C22544A-7EE6-4342-B048-85BDC9FD1C3A}</a:tableStyleId>
              </a:tblPr>
              <a:tblGrid>
                <a:gridCol w="2032000">
                  <a:extLst>
                    <a:ext uri="{9D8B030D-6E8A-4147-A177-3AD203B41FA5}">
                      <a16:colId xmlns:a16="http://schemas.microsoft.com/office/drawing/2014/main" xmlns="" val="2766618675"/>
                    </a:ext>
                  </a:extLst>
                </a:gridCol>
                <a:gridCol w="2565400">
                  <a:extLst>
                    <a:ext uri="{9D8B030D-6E8A-4147-A177-3AD203B41FA5}">
                      <a16:colId xmlns:a16="http://schemas.microsoft.com/office/drawing/2014/main" xmlns="" val="1466613520"/>
                    </a:ext>
                  </a:extLst>
                </a:gridCol>
                <a:gridCol w="2717800">
                  <a:extLst>
                    <a:ext uri="{9D8B030D-6E8A-4147-A177-3AD203B41FA5}">
                      <a16:colId xmlns:a16="http://schemas.microsoft.com/office/drawing/2014/main" xmlns="" val="1138869592"/>
                    </a:ext>
                  </a:extLst>
                </a:gridCol>
              </a:tblGrid>
              <a:tr h="190500">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718209146"/>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sông</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dirty="0" err="1">
                          <a:effectLst/>
                          <a:latin typeface="Times New Roman" panose="02020603050405020304" pitchFamily="18" charset="0"/>
                          <a:cs typeface="Times New Roman" panose="02020603050405020304" pitchFamily="18" charset="0"/>
                        </a:rPr>
                        <a:t>Đoạn</a:t>
                      </a:r>
                      <a:r>
                        <a:rPr lang="en-US" sz="1800" u="none" strike="noStrike" dirty="0">
                          <a:effectLst/>
                          <a:latin typeface="Times New Roman" panose="02020603050405020304" pitchFamily="18" charset="0"/>
                          <a:cs typeface="Times New Roman" panose="02020603050405020304" pitchFamily="18" charset="0"/>
                        </a:rPr>
                        <a:t>/</a:t>
                      </a:r>
                      <a:r>
                        <a:rPr lang="en-US" sz="1800" u="none" strike="noStrike" dirty="0" err="1">
                          <a:effectLst/>
                          <a:latin typeface="Times New Roman" panose="02020603050405020304" pitchFamily="18" charset="0"/>
                          <a:cs typeface="Times New Roman" panose="02020603050405020304" pitchFamily="18" charset="0"/>
                        </a:rPr>
                        <a:t>tuyến</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945014741"/>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biển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438038092"/>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cửa sông</a:t>
                      </a:r>
                      <a:endParaRPr lang="en-US" sz="1800" b="0"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739015878"/>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bối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620706822"/>
                  </a:ext>
                </a:extLst>
              </a:tr>
              <a:tr h="190500">
                <a:tc>
                  <a:txBody>
                    <a:bodyPr/>
                    <a:lstStyle/>
                    <a:p>
                      <a:pPr algn="l" fontAlgn="ctr"/>
                      <a:r>
                        <a:rPr lang="en-US" sz="1800" u="none" strike="noStrike" dirty="0" err="1">
                          <a:effectLst/>
                          <a:latin typeface="Times New Roman" panose="02020603050405020304" pitchFamily="18" charset="0"/>
                          <a:cs typeface="Times New Roman" panose="02020603050405020304" pitchFamily="18" charset="0"/>
                        </a:rPr>
                        <a:t>Đê</a:t>
                      </a:r>
                      <a:r>
                        <a:rPr lang="en-US" sz="1800" u="none" strike="noStrike" dirty="0">
                          <a:effectLst/>
                          <a:latin typeface="Times New Roman" panose="02020603050405020304" pitchFamily="18" charset="0"/>
                          <a:cs typeface="Times New Roman" panose="02020603050405020304" pitchFamily="18" charset="0"/>
                        </a:rPr>
                        <a:t> bao</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km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01848745"/>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Đê chuyên dùng</a:t>
                      </a:r>
                      <a:endParaRPr lang="en-US" sz="1800" b="0" i="0" u="none" strike="noStrike">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Đoạn/tuyến</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km</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995083584"/>
                  </a:ext>
                </a:extLst>
              </a:tr>
            </a:tbl>
          </a:graphicData>
        </a:graphic>
      </p:graphicFrame>
      <p:sp>
        <p:nvSpPr>
          <p:cNvPr id="3" name="文本框 34">
            <a:extLst>
              <a:ext uri="{FF2B5EF4-FFF2-40B4-BE49-F238E27FC236}">
                <a16:creationId xmlns:a16="http://schemas.microsoft.com/office/drawing/2014/main" xmlns="" id="{A1DCAA9B-4ED9-FF68-56AD-FBE50ED19594}"/>
              </a:ext>
            </a:extLst>
          </p:cNvPr>
          <p:cNvSpPr txBox="1"/>
          <p:nvPr/>
        </p:nvSpPr>
        <p:spPr>
          <a:xfrm>
            <a:off x="900115" y="3776244"/>
            <a:ext cx="10438069" cy="2739211"/>
          </a:xfrm>
          <a:prstGeom prst="rect">
            <a:avLst/>
          </a:prstGeom>
          <a:noFill/>
        </p:spPr>
        <p:txBody>
          <a:bodyPr wrap="square" rtlCol="0">
            <a:spAutoFit/>
          </a:bodyPr>
          <a:lstStyle/>
          <a:p>
            <a:pPr algn="just">
              <a:spcBef>
                <a:spcPts val="600"/>
              </a:spcBef>
            </a:pPr>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spTree>
    <p:extLst>
      <p:ext uri="{BB962C8B-B14F-4D97-AF65-F5344CB8AC3E}">
        <p14:creationId xmlns:p14="http://schemas.microsoft.com/office/powerpoint/2010/main" val="211928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319766-9BAC-4D50-E11A-77EB18761312}"/>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5BAC09C6-013B-6565-1136-814F4FD47D57}"/>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8EAFD964-A410-B097-7DD5-DE6F9181EEF9}"/>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6FC4A943-88AC-466A-0F14-E48DC513A2C5}"/>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47D8C69A-E74B-7CEC-0C6F-3F11C5DD8C1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93FF3F15-F5FB-4101-9419-B049DD6B42B6}"/>
              </a:ext>
            </a:extLst>
          </p:cNvPr>
          <p:cNvSpPr txBox="1"/>
          <p:nvPr/>
        </p:nvSpPr>
        <p:spPr>
          <a:xfrm>
            <a:off x="945641" y="238084"/>
            <a:ext cx="903173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THIẾT CHẾ VHTT CẤP XÃ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F6CBB201-4137-7C68-B157-7E48137EF5B9}"/>
              </a:ext>
            </a:extLst>
          </p:cNvPr>
          <p:cNvCxnSpPr>
            <a:cxnSpLocks/>
          </p:cNvCxnSpPr>
          <p:nvPr/>
        </p:nvCxnSpPr>
        <p:spPr>
          <a:xfrm>
            <a:off x="8669438" y="512799"/>
            <a:ext cx="352256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34">
            <a:extLst>
              <a:ext uri="{FF2B5EF4-FFF2-40B4-BE49-F238E27FC236}">
                <a16:creationId xmlns:a16="http://schemas.microsoft.com/office/drawing/2014/main" xmlns="" id="{FF52A307-6B7D-8866-1E01-F476C2FF1EA0}"/>
              </a:ext>
            </a:extLst>
          </p:cNvPr>
          <p:cNvSpPr txBox="1"/>
          <p:nvPr/>
        </p:nvSpPr>
        <p:spPr>
          <a:xfrm>
            <a:off x="900115" y="3625772"/>
            <a:ext cx="10438069" cy="3293209"/>
          </a:xfrm>
          <a:prstGeom prst="rect">
            <a:avLst/>
          </a:prstGeom>
          <a:noFill/>
        </p:spPr>
        <p:txBody>
          <a:bodyPr wrap="square" rtlCol="0">
            <a:spAutoFit/>
          </a:bodyPr>
          <a:lstStyle/>
          <a:p>
            <a:pPr algn="just"/>
            <a:r>
              <a:rPr lang="vi-VN" altLang="zh-CN" sz="1600" b="1" dirty="0">
                <a:solidFill>
                  <a:schemeClr val="tx1">
                    <a:lumMod val="75000"/>
                    <a:lumOff val="25000"/>
                  </a:schemeClr>
                </a:solidFill>
                <a:latin typeface="Montserrat" pitchFamily="2" charset="0"/>
                <a:sym typeface="Montserrat" pitchFamily="2" charset="0"/>
              </a:rPr>
              <a:t>Lưu ý:</a:t>
            </a:r>
          </a:p>
          <a:p>
            <a:pPr algn="just"/>
            <a:r>
              <a:rPr lang="vi-VN" altLang="zh-CN" sz="1600" dirty="0">
                <a:solidFill>
                  <a:schemeClr val="tx1">
                    <a:lumMod val="75000"/>
                    <a:lumOff val="25000"/>
                  </a:schemeClr>
                </a:solidFill>
                <a:latin typeface="Montserrat" pitchFamily="2" charset="0"/>
                <a:sym typeface="Montserrat" pitchFamily="2" charset="0"/>
              </a:rPr>
              <a:t>+ Đối tượng thực hiện kiểm kê: UBND xã/phường/thị trấn.</a:t>
            </a:r>
          </a:p>
          <a:p>
            <a:pPr algn="just"/>
            <a:r>
              <a:rPr lang="vi-VN" altLang="zh-CN" sz="1600" dirty="0">
                <a:solidFill>
                  <a:schemeClr val="tx1">
                    <a:lumMod val="75000"/>
                    <a:lumOff val="25000"/>
                  </a:schemeClr>
                </a:solidFill>
                <a:latin typeface="Montserrat" pitchFamily="2" charset="0"/>
                <a:sym typeface="Montserrat" pitchFamily="2" charset="0"/>
              </a:rPr>
              <a:t>+ Trung tâm văn hóa - thể thao cấp xã bao gồm: Trung tâm/Nhà văn hóa; Trung tâm/Sân thể thao; Trung tâm/Nhà văn hóa - thể thao.</a:t>
            </a:r>
          </a:p>
          <a:p>
            <a:pPr algn="just"/>
            <a:r>
              <a:rPr lang="vi-VN" altLang="zh-CN" sz="1600" dirty="0">
                <a:solidFill>
                  <a:schemeClr val="tx1">
                    <a:lumMod val="75000"/>
                    <a:lumOff val="25000"/>
                  </a:schemeClr>
                </a:solidFill>
                <a:latin typeface="Montserrat" pitchFamily="2" charset="0"/>
                <a:sym typeface="Montserrat" pitchFamily="2" charset="0"/>
              </a:rPr>
              <a:t>+ Trường hợp thư viện thuộc "Trung tâm văn hóa - thể thao cấp xã” thì kiểm kê vào Trung tâm văn hoá – thể thao cấp xã; không kiểm kê vào Thư viện công cộng cấp xã.</a:t>
            </a:r>
          </a:p>
          <a:p>
            <a:pPr algn="just"/>
            <a:r>
              <a:rPr lang="vi-VN" altLang="zh-CN" sz="1600"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r>
              <a:rPr lang="vi-VN" altLang="zh-CN" sz="1600"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graphicFrame>
        <p:nvGraphicFramePr>
          <p:cNvPr id="10" name="Table 9">
            <a:extLst>
              <a:ext uri="{FF2B5EF4-FFF2-40B4-BE49-F238E27FC236}">
                <a16:creationId xmlns:a16="http://schemas.microsoft.com/office/drawing/2014/main" xmlns="" id="{172A4E5B-D07F-2DA7-7356-12EF65792104}"/>
              </a:ext>
            </a:extLst>
          </p:cNvPr>
          <p:cNvGraphicFramePr>
            <a:graphicFrameLocks noGrp="1"/>
          </p:cNvGraphicFramePr>
          <p:nvPr>
            <p:extLst>
              <p:ext uri="{D42A27DB-BD31-4B8C-83A1-F6EECF244321}">
                <p14:modId xmlns:p14="http://schemas.microsoft.com/office/powerpoint/2010/main" val="1676813254"/>
              </p:ext>
            </p:extLst>
          </p:nvPr>
        </p:nvGraphicFramePr>
        <p:xfrm>
          <a:off x="900116" y="846625"/>
          <a:ext cx="10443075" cy="2795565"/>
        </p:xfrm>
        <a:graphic>
          <a:graphicData uri="http://schemas.openxmlformats.org/drawingml/2006/table">
            <a:tbl>
              <a:tblPr>
                <a:tableStyleId>{5C22544A-7EE6-4342-B048-85BDC9FD1C3A}</a:tableStyleId>
              </a:tblPr>
              <a:tblGrid>
                <a:gridCol w="6681303">
                  <a:extLst>
                    <a:ext uri="{9D8B030D-6E8A-4147-A177-3AD203B41FA5}">
                      <a16:colId xmlns:a16="http://schemas.microsoft.com/office/drawing/2014/main" xmlns="" val="2410878938"/>
                    </a:ext>
                  </a:extLst>
                </a:gridCol>
                <a:gridCol w="1863524">
                  <a:extLst>
                    <a:ext uri="{9D8B030D-6E8A-4147-A177-3AD203B41FA5}">
                      <a16:colId xmlns:a16="http://schemas.microsoft.com/office/drawing/2014/main" xmlns="" val="4066676828"/>
                    </a:ext>
                  </a:extLst>
                </a:gridCol>
                <a:gridCol w="1898248">
                  <a:extLst>
                    <a:ext uri="{9D8B030D-6E8A-4147-A177-3AD203B41FA5}">
                      <a16:colId xmlns:a16="http://schemas.microsoft.com/office/drawing/2014/main" xmlns="" val="1425145258"/>
                    </a:ext>
                  </a:extLst>
                </a:gridCol>
              </a:tblGrid>
              <a:tr h="190500">
                <a:tc>
                  <a:txBody>
                    <a:bodyPr/>
                    <a:lstStyle/>
                    <a:p>
                      <a:pPr algn="ctr" fontAlgn="ctr"/>
                      <a:r>
                        <a:rPr lang="en-US" sz="1600" b="1" u="none" strike="noStrike" dirty="0" err="1">
                          <a:effectLst/>
                          <a:latin typeface="Times New Roman" panose="02020603050405020304" pitchFamily="18" charset="0"/>
                          <a:cs typeface="Times New Roman" panose="02020603050405020304" pitchFamily="18" charset="0"/>
                        </a:rPr>
                        <a:t>Loại</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tài</a:t>
                      </a:r>
                      <a:r>
                        <a:rPr lang="en-US" sz="1600" b="1" u="none" strike="noStrike" dirty="0">
                          <a:effectLst/>
                          <a:latin typeface="Times New Roman" panose="02020603050405020304" pitchFamily="18" charset="0"/>
                          <a:cs typeface="Times New Roman" panose="02020603050405020304" pitchFamily="18" charset="0"/>
                        </a:rPr>
                        <a:t> </a:t>
                      </a:r>
                      <a:r>
                        <a:rPr lang="en-US" sz="1600" b="1" u="none" strike="noStrike" dirty="0" err="1">
                          <a:effectLst/>
                          <a:latin typeface="Times New Roman" panose="02020603050405020304" pitchFamily="18" charset="0"/>
                          <a:cs typeface="Times New Roman" panose="02020603050405020304" pitchFamily="18" charset="0"/>
                        </a:rPr>
                        <a:t>sản</a:t>
                      </a:r>
                      <a:endParaRPr lang="en-US"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600" b="1" u="none" strike="noStrike" dirty="0">
                          <a:effectLst/>
                          <a:latin typeface="Times New Roman" panose="02020603050405020304" pitchFamily="18" charset="0"/>
                          <a:cs typeface="Times New Roman" panose="02020603050405020304" pitchFamily="18" charset="0"/>
                        </a:rPr>
                        <a:t>Đơn vị tính Chỉ tiêu về số lượng</a:t>
                      </a:r>
                      <a:endParaRPr lang="vi-VN"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6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6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012658406"/>
                  </a:ext>
                </a:extLst>
              </a:tr>
              <a:tr h="190500">
                <a:tc>
                  <a:txBody>
                    <a:bodyPr/>
                    <a:lstStyle/>
                    <a:p>
                      <a:pPr algn="just" fontAlgn="ctr"/>
                      <a:r>
                        <a:rPr lang="en-US" sz="1600" u="none" strike="noStrike">
                          <a:effectLst/>
                          <a:latin typeface="Times New Roman" panose="02020603050405020304" pitchFamily="18" charset="0"/>
                          <a:cs typeface="Times New Roman" panose="02020603050405020304" pitchFamily="18" charset="0"/>
                        </a:rPr>
                        <a:t>Đất - Trung tâm văn hóa - thể thao cấp xã</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Khuôn viên</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m2</a:t>
                      </a:r>
                      <a:endParaRPr lang="en-US"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937229692"/>
                  </a:ext>
                </a:extLst>
              </a:tr>
              <a:tr h="190500">
                <a:tc>
                  <a:txBody>
                    <a:bodyPr/>
                    <a:lstStyle/>
                    <a:p>
                      <a:pPr algn="just" fontAlgn="ctr"/>
                      <a:r>
                        <a:rPr lang="en-US" sz="1600" u="none" strike="noStrike">
                          <a:effectLst/>
                          <a:latin typeface="Times New Roman" panose="02020603050405020304" pitchFamily="18" charset="0"/>
                          <a:cs typeface="Times New Roman" panose="02020603050405020304" pitchFamily="18" charset="0"/>
                        </a:rPr>
                        <a:t>Nhà - Trung tâm văn hóa - thể thao cấp xã</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865550003"/>
                  </a:ext>
                </a:extLst>
              </a:tr>
              <a:tr h="190500">
                <a:tc>
                  <a:txBody>
                    <a:bodyPr/>
                    <a:lstStyle/>
                    <a:p>
                      <a:pPr algn="just" fontAlgn="ctr"/>
                      <a:r>
                        <a:rPr lang="en-US" sz="1600" u="none" strike="noStrike">
                          <a:effectLst/>
                          <a:latin typeface="Times New Roman" panose="02020603050405020304" pitchFamily="18" charset="0"/>
                          <a:cs typeface="Times New Roman" panose="02020603050405020304" pitchFamily="18" charset="0"/>
                        </a:rPr>
                        <a:t>Công trình khác - Trung tâm văn hóa - thể thao cấp xã</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600" u="none" strike="noStrike">
                          <a:effectLst/>
                          <a:latin typeface="Times New Roman" panose="02020603050405020304" pitchFamily="18" charset="0"/>
                          <a:cs typeface="Times New Roman" panose="02020603050405020304" pitchFamily="18" charset="0"/>
                        </a:rPr>
                        <a:t>-</a:t>
                      </a:r>
                      <a:endParaRPr lang="x-none"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159916539"/>
                  </a:ext>
                </a:extLst>
              </a:tr>
              <a:tr h="245735">
                <a:tc>
                  <a:txBody>
                    <a:bodyPr/>
                    <a:lstStyle/>
                    <a:p>
                      <a:pPr algn="just" fontAlgn="ctr"/>
                      <a:r>
                        <a:rPr lang="vi-VN" sz="1600" u="none" strike="noStrike" dirty="0">
                          <a:effectLst/>
                          <a:latin typeface="Times New Roman" panose="02020603050405020304" pitchFamily="18" charset="0"/>
                          <a:cs typeface="Times New Roman" panose="02020603050405020304" pitchFamily="18" charset="0"/>
                        </a:rPr>
                        <a:t>Đất - Nhà văn hóa, khu thể thao thôn (làng, ấp, bản và tương đương)</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Khuôn viên</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693251739"/>
                  </a:ext>
                </a:extLst>
              </a:tr>
              <a:tr h="270162">
                <a:tc>
                  <a:txBody>
                    <a:bodyPr/>
                    <a:lstStyle/>
                    <a:p>
                      <a:pPr algn="just" fontAlgn="ctr"/>
                      <a:r>
                        <a:rPr lang="vi-VN" sz="1600" u="none" strike="noStrike">
                          <a:effectLst/>
                          <a:latin typeface="Times New Roman" panose="02020603050405020304" pitchFamily="18" charset="0"/>
                          <a:cs typeface="Times New Roman" panose="02020603050405020304" pitchFamily="18" charset="0"/>
                        </a:rPr>
                        <a:t>Nhà - Nhà văn hóa, khu thể thao thôn (làng, ấp, bản và tương đương)</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219413753"/>
                  </a:ext>
                </a:extLst>
              </a:tr>
              <a:tr h="254643">
                <a:tc>
                  <a:txBody>
                    <a:bodyPr/>
                    <a:lstStyle/>
                    <a:p>
                      <a:pPr algn="just" fontAlgn="ctr"/>
                      <a:r>
                        <a:rPr lang="vi-VN" sz="1600" u="none" strike="noStrike" dirty="0">
                          <a:effectLst/>
                          <a:latin typeface="Times New Roman" panose="02020603050405020304" pitchFamily="18" charset="0"/>
                          <a:cs typeface="Times New Roman" panose="02020603050405020304" pitchFamily="18" charset="0"/>
                        </a:rPr>
                        <a:t>Công trình khác - Nhà văn hóa, khu thể thao thôn (làng, ấp, bản và tương đương)</a:t>
                      </a:r>
                      <a:endParaRPr lang="vi-VN"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600" u="none" strike="noStrike">
                          <a:effectLst/>
                          <a:latin typeface="Times New Roman" panose="02020603050405020304" pitchFamily="18" charset="0"/>
                          <a:cs typeface="Times New Roman" panose="02020603050405020304" pitchFamily="18" charset="0"/>
                        </a:rPr>
                        <a:t>-</a:t>
                      </a:r>
                      <a:endParaRPr lang="x-none"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842589062"/>
                  </a:ext>
                </a:extLst>
              </a:tr>
              <a:tr h="190500">
                <a:tc>
                  <a:txBody>
                    <a:bodyPr/>
                    <a:lstStyle/>
                    <a:p>
                      <a:pPr algn="just" fontAlgn="ctr"/>
                      <a:r>
                        <a:rPr lang="vi-VN" sz="1600" u="none" strike="noStrike">
                          <a:effectLst/>
                          <a:latin typeface="Times New Roman" panose="02020603050405020304" pitchFamily="18" charset="0"/>
                          <a:cs typeface="Times New Roman" panose="02020603050405020304" pitchFamily="18" charset="0"/>
                        </a:rPr>
                        <a:t>Đất - Thư viện công cộng cấp xã</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Khuôn viên</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117101642"/>
                  </a:ext>
                </a:extLst>
              </a:tr>
              <a:tr h="190500">
                <a:tc>
                  <a:txBody>
                    <a:bodyPr/>
                    <a:lstStyle/>
                    <a:p>
                      <a:pPr algn="just" fontAlgn="ctr"/>
                      <a:r>
                        <a:rPr lang="vi-VN" sz="1600" u="none" strike="noStrike">
                          <a:effectLst/>
                          <a:latin typeface="Times New Roman" panose="02020603050405020304" pitchFamily="18" charset="0"/>
                          <a:cs typeface="Times New Roman" panose="02020603050405020304" pitchFamily="18" charset="0"/>
                        </a:rPr>
                        <a:t>Nhà - Thư viện công cộng cấp xã</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m2</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594384377"/>
                  </a:ext>
                </a:extLst>
              </a:tr>
              <a:tr h="190500">
                <a:tc>
                  <a:txBody>
                    <a:bodyPr/>
                    <a:lstStyle/>
                    <a:p>
                      <a:pPr algn="just" fontAlgn="ctr"/>
                      <a:r>
                        <a:rPr lang="vi-VN" sz="1600" u="none" strike="noStrike">
                          <a:effectLst/>
                          <a:latin typeface="Times New Roman" panose="02020603050405020304" pitchFamily="18" charset="0"/>
                          <a:cs typeface="Times New Roman" panose="02020603050405020304" pitchFamily="18" charset="0"/>
                        </a:rPr>
                        <a:t>Công trình khác - Thư viện công cộng cấp xã</a:t>
                      </a:r>
                      <a:endParaRPr lang="vi-VN"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Cái</a:t>
                      </a:r>
                      <a:endParaRPr lang="en-US" sz="16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x-none" sz="1600" u="none" strike="noStrike" dirty="0">
                          <a:effectLst/>
                          <a:latin typeface="Times New Roman" panose="02020603050405020304" pitchFamily="18" charset="0"/>
                          <a:cs typeface="Times New Roman" panose="02020603050405020304" pitchFamily="18" charset="0"/>
                        </a:rPr>
                        <a:t>-</a:t>
                      </a:r>
                      <a:endParaRPr lang="x-none" sz="16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741991712"/>
                  </a:ext>
                </a:extLst>
              </a:tr>
            </a:tbl>
          </a:graphicData>
        </a:graphic>
      </p:graphicFrame>
    </p:spTree>
    <p:extLst>
      <p:ext uri="{BB962C8B-B14F-4D97-AF65-F5344CB8AC3E}">
        <p14:creationId xmlns:p14="http://schemas.microsoft.com/office/powerpoint/2010/main" val="3763006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0EE02A5-275E-E436-A8A7-1CAB689F8B1B}"/>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3850A763-B43C-2B2C-10F1-9CCE71756A6C}"/>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7BA5C88A-D81E-D4B8-B02E-3D54231F9FD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3BB164CD-587A-5A17-6DA9-78F17EFECD5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D6CCD7E2-907B-3F17-DDA4-2882ED4058E0}"/>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B30AC091-6CE0-136E-A2D6-E4237C92495D}"/>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THIẾT CHẾ VHTT CẤP XÃ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67B4934B-D92A-5D76-0B86-5DCE9AA62274}"/>
              </a:ext>
            </a:extLst>
          </p:cNvPr>
          <p:cNvCxnSpPr>
            <a:cxnSpLocks/>
          </p:cNvCxnSpPr>
          <p:nvPr/>
        </p:nvCxnSpPr>
        <p:spPr>
          <a:xfrm>
            <a:off x="8869913" y="512799"/>
            <a:ext cx="3322087"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F2E0B622-F174-249E-7295-BC596AE1032F}"/>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xmlns="" id="{F5E83E16-EEBE-BD96-3DE9-F69B444C214B}"/>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xmlns="" id="{75FF7D1E-BC1D-598D-4360-DE384BB09937}"/>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5ABD3537-4AFC-6059-E349-25E740819DC2}"/>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380507FD-1267-427A-3F36-10CFD89BCB65}"/>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xmlns="" id="{CD867983-00B5-A6C4-DD9B-35DC7668F225}"/>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83F240B2-B4E9-9966-AACA-1418C99A2709}"/>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E1FD8A63-F12E-7DAE-E340-1A041D248051}"/>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3CE62DAE-1F67-6F76-B9EB-B0F271598349}"/>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xmlns="" id="{177A74EC-7752-1AAE-BFDC-074E8D4F0087}"/>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97ACC123-0342-73BD-705F-3E327E88D6A6}"/>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08800AF8-A33D-9779-354D-1D2A0F396326}"/>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8EEEE71B-9498-A219-D789-4401BD7B3DFD}"/>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722055F5-6BB0-CC89-A3E5-831A836CB237}"/>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xmlns="" id="{6D5881A8-8060-4CA9-A435-A55E6D3B32EB}"/>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5FECD1ED-5432-99C1-8D21-BFBC77AF7695}"/>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63770F17-3202-9724-FE86-AEDD750DF06E}"/>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AE9F0FEB-DF5D-6038-CF3F-944AEA0D1109}"/>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xmlns="" id="{A07FD71A-EEE2-CA88-004E-E711E20D2680}"/>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67" name="Group 66">
            <a:extLst>
              <a:ext uri="{FF2B5EF4-FFF2-40B4-BE49-F238E27FC236}">
                <a16:creationId xmlns:a16="http://schemas.microsoft.com/office/drawing/2014/main" xmlns="" id="{90B10891-C0A3-EC3B-B9D3-B70CBEA2D820}"/>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xmlns="" id="{2B0B6302-34F5-F4EF-15DB-A1063549349E}"/>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69" name="Rounded Rectangle 5">
              <a:extLst>
                <a:ext uri="{FF2B5EF4-FFF2-40B4-BE49-F238E27FC236}">
                  <a16:creationId xmlns:a16="http://schemas.microsoft.com/office/drawing/2014/main" xmlns="" id="{9D3EF019-BA5B-85AB-DF4C-85D9F7A2302E}"/>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xmlns="" id="{E07AAD6A-1D8A-4C41-09C6-7BA86373AC59}"/>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1" name="Group 70">
            <a:extLst>
              <a:ext uri="{FF2B5EF4-FFF2-40B4-BE49-F238E27FC236}">
                <a16:creationId xmlns:a16="http://schemas.microsoft.com/office/drawing/2014/main" xmlns="" id="{4FF01CC5-0014-1AC0-88BA-08CE1E46D74F}"/>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xmlns="" id="{4111C1F6-BF13-D0B2-7488-B5C4D1808F1E}"/>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3" name="Rounded Rectangle 5">
              <a:extLst>
                <a:ext uri="{FF2B5EF4-FFF2-40B4-BE49-F238E27FC236}">
                  <a16:creationId xmlns:a16="http://schemas.microsoft.com/office/drawing/2014/main" xmlns="" id="{18B025CA-48F1-0851-CFD8-B0EDDBAAA52B}"/>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xmlns="" id="{D077C783-EED3-09CE-1EE7-473BDE5B885E}"/>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xmlns="" id="{DB3D6AD6-1926-367B-EB71-81ED93D4C5E5}"/>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6" name="Group 75">
            <a:extLst>
              <a:ext uri="{FF2B5EF4-FFF2-40B4-BE49-F238E27FC236}">
                <a16:creationId xmlns:a16="http://schemas.microsoft.com/office/drawing/2014/main" xmlns="" id="{704ABB28-523B-2985-D245-EC94FBAF0C71}"/>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xmlns="" id="{A86A144F-7AC3-4BF4-C582-02F6E19783E0}"/>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8" name="Rounded Rectangle 5">
              <a:extLst>
                <a:ext uri="{FF2B5EF4-FFF2-40B4-BE49-F238E27FC236}">
                  <a16:creationId xmlns:a16="http://schemas.microsoft.com/office/drawing/2014/main" xmlns="" id="{A09E1FB3-E244-C65C-5E68-8FAF6D88CF2E}"/>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xmlns="" id="{86A2257A-9F34-DC48-5785-FA1480846EE5}"/>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xmlns="" id="{0C99100E-8EC1-F84C-BC40-01E5F04D8622}"/>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1" name="Group 80">
            <a:extLst>
              <a:ext uri="{FF2B5EF4-FFF2-40B4-BE49-F238E27FC236}">
                <a16:creationId xmlns:a16="http://schemas.microsoft.com/office/drawing/2014/main" xmlns="" id="{7B27D4DC-BD54-AD86-E84B-032C28CC5DA5}"/>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xmlns="" id="{000D7243-487B-548D-4DBB-77A320C4FF99}"/>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3" name="Rounded Rectangle 5">
              <a:extLst>
                <a:ext uri="{FF2B5EF4-FFF2-40B4-BE49-F238E27FC236}">
                  <a16:creationId xmlns:a16="http://schemas.microsoft.com/office/drawing/2014/main" xmlns="" id="{C5FEE895-6CFC-F393-E233-A9E25F214365}"/>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xmlns="" id="{A7155DB4-531E-BF36-3A20-C416B8CFDD40}"/>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5" name="Group 84">
            <a:extLst>
              <a:ext uri="{FF2B5EF4-FFF2-40B4-BE49-F238E27FC236}">
                <a16:creationId xmlns:a16="http://schemas.microsoft.com/office/drawing/2014/main" xmlns="" id="{B44E6155-0A52-E040-E193-05B7BF3CD605}"/>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xmlns="" id="{2B36C84E-39E4-90E8-04B2-5E47E2A19FC6}"/>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7" name="Rounded Rectangle 5">
              <a:extLst>
                <a:ext uri="{FF2B5EF4-FFF2-40B4-BE49-F238E27FC236}">
                  <a16:creationId xmlns:a16="http://schemas.microsoft.com/office/drawing/2014/main" xmlns="" id="{17EE8384-6581-6168-8FDC-00F9F341F0F6}"/>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393059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15A92E-FD21-6CDB-8AE2-DC8FF115D89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04A97EE1-CC26-4434-B181-40F489F3332C}"/>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7155FCF9-F81E-076E-3F1D-D414E7E81B95}"/>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2548535A-754A-2D10-B814-FE605A5E476F}"/>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4B68A555-13E6-2745-A90B-4F9D406D3DA6}"/>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9513D995-7152-88B1-A6D8-15958B6CF6BF}"/>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THIẾT CHẾ VHTT CẤP XÃ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951890F4-8742-1F60-8863-0E24E9651166}"/>
              </a:ext>
            </a:extLst>
          </p:cNvPr>
          <p:cNvCxnSpPr>
            <a:cxnSpLocks/>
          </p:cNvCxnSpPr>
          <p:nvPr/>
        </p:nvCxnSpPr>
        <p:spPr>
          <a:xfrm>
            <a:off x="8880529" y="512799"/>
            <a:ext cx="3311471"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44">
            <a:extLst>
              <a:ext uri="{FF2B5EF4-FFF2-40B4-BE49-F238E27FC236}">
                <a16:creationId xmlns:a16="http://schemas.microsoft.com/office/drawing/2014/main" xmlns="" id="{70319017-0AFE-F076-A2C9-8ECBA5A257B4}"/>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4" name="Shape 1726">
            <a:extLst>
              <a:ext uri="{FF2B5EF4-FFF2-40B4-BE49-F238E27FC236}">
                <a16:creationId xmlns:a16="http://schemas.microsoft.com/office/drawing/2014/main" xmlns="" id="{A71E19D7-A915-ECF4-5AB2-13CAD1B3D1E7}"/>
              </a:ext>
            </a:extLst>
          </p:cNvPr>
          <p:cNvSpPr/>
          <p:nvPr/>
        </p:nvSpPr>
        <p:spPr>
          <a:xfrm>
            <a:off x="1045637" y="900250"/>
            <a:ext cx="665702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5" name="Shape 1729">
            <a:extLst>
              <a:ext uri="{FF2B5EF4-FFF2-40B4-BE49-F238E27FC236}">
                <a16:creationId xmlns:a16="http://schemas.microsoft.com/office/drawing/2014/main" xmlns="" id="{C9649B84-F52C-A97B-2770-56A05695AC45}"/>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6" name="文本框 44">
            <a:extLst>
              <a:ext uri="{FF2B5EF4-FFF2-40B4-BE49-F238E27FC236}">
                <a16:creationId xmlns:a16="http://schemas.microsoft.com/office/drawing/2014/main" xmlns="" id="{CB226E1A-94C8-F6E0-BDF4-228BC14509FE}"/>
              </a:ext>
            </a:extLst>
          </p:cNvPr>
          <p:cNvSpPr txBox="1"/>
          <p:nvPr/>
        </p:nvSpPr>
        <p:spPr>
          <a:xfrm>
            <a:off x="1549830" y="915075"/>
            <a:ext cx="596684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THIẾT CHẾ VHTT CẤP XÃ</a:t>
            </a:r>
            <a:r>
              <a:rPr lang="en-US" altLang="ja-JP" sz="1800" b="1" dirty="0">
                <a:solidFill>
                  <a:schemeClr val="bg1"/>
                </a:solidFill>
                <a:latin typeface="Montserrat" pitchFamily="2" charset="77"/>
                <a:cs typeface="Times New Roman" pitchFamily="18" charset="0"/>
              </a:rPr>
              <a:t> CHƯA THEO DÕI TRÊN SỔ KẾ TOÁN</a:t>
            </a:r>
            <a:endParaRPr lang="en-US" sz="1800" dirty="0">
              <a:solidFill>
                <a:schemeClr val="bg1"/>
              </a:solidFill>
              <a:latin typeface="Montserrat" pitchFamily="2" charset="77"/>
            </a:endParaRPr>
          </a:p>
        </p:txBody>
      </p:sp>
      <p:sp>
        <p:nvSpPr>
          <p:cNvPr id="27" name="文本框 44">
            <a:extLst>
              <a:ext uri="{FF2B5EF4-FFF2-40B4-BE49-F238E27FC236}">
                <a16:creationId xmlns:a16="http://schemas.microsoft.com/office/drawing/2014/main" xmlns="" id="{21388702-9DDB-1537-A916-2CA536116D88}"/>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 name="Rectangle 1">
            <a:extLst>
              <a:ext uri="{FF2B5EF4-FFF2-40B4-BE49-F238E27FC236}">
                <a16:creationId xmlns:a16="http://schemas.microsoft.com/office/drawing/2014/main" xmlns="" id="{E90A3525-F06F-76F8-041B-F48B0C478717}"/>
              </a:ext>
            </a:extLst>
          </p:cNvPr>
          <p:cNvSpPr/>
          <p:nvPr/>
        </p:nvSpPr>
        <p:spPr>
          <a:xfrm>
            <a:off x="627837" y="1750913"/>
            <a:ext cx="10990916" cy="286232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ts val="2400"/>
              </a:lnSpc>
              <a:spcBef>
                <a:spcPts val="0"/>
              </a:spcBef>
              <a:spcAft>
                <a:spcPts val="0"/>
              </a:spcAft>
            </a:pPr>
            <a:r>
              <a:rPr lang="vi-VN" sz="2000" dirty="0">
                <a:solidFill>
                  <a:srgbClr val="000000"/>
                </a:solidFill>
                <a:latin typeface="Times New Roman" panose="02020603050405020304" pitchFamily="18" charset="0"/>
                <a:ea typeface="MS Mincho" panose="02020609040205080304" pitchFamily="49" charset="-128"/>
              </a:rPr>
              <a:t>TS</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CÓ hồ sơ xác định giá xây dựng </a:t>
            </a:r>
            <a:r>
              <a:rPr lang="en-US" sz="2000" dirty="0" err="1">
                <a:solidFill>
                  <a:srgbClr val="000000"/>
                </a:solidFill>
                <a:effectLst/>
                <a:latin typeface="Times New Roman" panose="02020603050405020304" pitchFamily="18" charset="0"/>
                <a:ea typeface="MS Mincho" panose="02020609040205080304" pitchFamily="49" charset="-128"/>
              </a:rPr>
              <a:t>của</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tài</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sản</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đó</a:t>
            </a:r>
            <a:r>
              <a:rPr lang="en-US" sz="2000" dirty="0">
                <a:solidFill>
                  <a:srgbClr val="000000"/>
                </a:solidFill>
                <a:effectLst/>
                <a:latin typeface="Times New Roman" panose="02020603050405020304" pitchFamily="18" charset="0"/>
                <a:ea typeface="MS Mincho" panose="02020609040205080304" pitchFamily="49" charset="-128"/>
              </a:rPr>
              <a:t> </a:t>
            </a:r>
            <a:r>
              <a:rPr lang="vi-VN" sz="2000" dirty="0">
                <a:solidFill>
                  <a:srgbClr val="000000"/>
                </a:solidFill>
                <a:effectLst/>
                <a:latin typeface="Times New Roman" panose="02020603050405020304" pitchFamily="18" charset="0"/>
                <a:ea typeface="MS Mincho" panose="02020609040205080304" pitchFamily="49" charset="-128"/>
              </a:rPr>
              <a:t>và </a:t>
            </a:r>
            <a:r>
              <a:rPr lang="vi-VN" sz="2000" b="1" dirty="0">
                <a:solidFill>
                  <a:srgbClr val="000000"/>
                </a:solidFill>
                <a:effectLst/>
                <a:latin typeface="Times New Roman" panose="02020603050405020304" pitchFamily="18" charset="0"/>
                <a:ea typeface="MS Mincho" panose="02020609040205080304" pitchFamily="49" charset="-128"/>
              </a:rPr>
              <a:t>thời điểm đưa tài sản vào sử dụng </a:t>
            </a:r>
            <a:r>
              <a:rPr lang="vi-VN" sz="2000" dirty="0">
                <a:solidFill>
                  <a:srgbClr val="000000"/>
                </a:solidFill>
                <a:effectLst/>
                <a:latin typeface="Times New Roman" panose="02020603050405020304" pitchFamily="18" charset="0"/>
                <a:ea typeface="MS Mincho" panose="02020609040205080304" pitchFamily="49" charset="-128"/>
              </a:rPr>
              <a:t>của tài sản đó </a:t>
            </a:r>
            <a:r>
              <a:rPr lang="vi-VN" sz="2000" dirty="0">
                <a:solidFill>
                  <a:srgbClr val="000000"/>
                </a:solidFill>
                <a:effectLst/>
                <a:latin typeface="Times New Roman" panose="02020603050405020304" pitchFamily="18" charset="0"/>
                <a:ea typeface="MS Mincho" panose="02020609040205080304" pitchFamily="49" charset="-128"/>
                <a:sym typeface="Wingdings" pitchFamily="2" charset="2"/>
              </a:rPr>
              <a:t> </a:t>
            </a:r>
            <a:r>
              <a:rPr lang="vi-VN" sz="2000" b="1" dirty="0">
                <a:solidFill>
                  <a:srgbClr val="000000"/>
                </a:solidFill>
                <a:effectLst/>
                <a:latin typeface="Times New Roman" panose="02020603050405020304" pitchFamily="18" charset="0"/>
                <a:ea typeface="MS Mincho" panose="02020609040205080304" pitchFamily="49" charset="-128"/>
                <a:sym typeface="Wingdings" pitchFamily="2" charset="2"/>
              </a:rPr>
              <a:t>N</a:t>
            </a:r>
            <a:r>
              <a:rPr lang="vi-VN" sz="2000" b="1" dirty="0">
                <a:solidFill>
                  <a:srgbClr val="000000"/>
                </a:solidFill>
                <a:effectLst/>
                <a:latin typeface="Times New Roman" panose="02020603050405020304" pitchFamily="18" charset="0"/>
                <a:ea typeface="MS Mincho" panose="02020609040205080304" pitchFamily="49" charset="-128"/>
              </a:rPr>
              <a:t>guyên giá </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Giá trị quyết toán</a:t>
            </a:r>
            <a:r>
              <a:rPr lang="en-US" sz="2000" dirty="0">
                <a:solidFill>
                  <a:srgbClr val="000000"/>
                </a:solidFill>
                <a:effectLst/>
                <a:latin typeface="Times New Roman" panose="02020603050405020304" pitchFamily="18" charset="0"/>
                <a:ea typeface="MS Mincho" panose="02020609040205080304" pitchFamily="49" charset="-128"/>
              </a:rPr>
              <a:t>.</a:t>
            </a:r>
          </a:p>
          <a:p>
            <a:pPr algn="just">
              <a:lnSpc>
                <a:spcPts val="2400"/>
              </a:lnSpc>
              <a:spcBef>
                <a:spcPts val="0"/>
              </a:spcBef>
              <a:spcAft>
                <a:spcPts val="0"/>
              </a:spcAft>
            </a:pPr>
            <a:r>
              <a:rPr lang="en-US" sz="2000" dirty="0">
                <a:solidFill>
                  <a:srgbClr val="000000"/>
                </a:solidFill>
                <a:effectLst/>
                <a:latin typeface="Times New Roman" panose="02020603050405020304" pitchFamily="18" charset="0"/>
                <a:ea typeface="MS Mincho" panose="02020609040205080304" pitchFamily="49" charset="-128"/>
              </a:rPr>
              <a:t> T</a:t>
            </a:r>
            <a:r>
              <a:rPr lang="nl-NL" sz="2000" dirty="0" err="1">
                <a:solidFill>
                  <a:srgbClr val="000000"/>
                </a:solidFill>
                <a:effectLst/>
                <a:latin typeface="Times New Roman" panose="02020603050405020304" pitchFamily="18" charset="0"/>
                <a:ea typeface="Calibri" panose="020F0502020204030204" pitchFamily="34" charset="0"/>
              </a:rPr>
              <a:t>rường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hợp</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đã</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hoàn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thành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nghiệm</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nhưng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chưa</a:t>
            </a:r>
            <a:r>
              <a:rPr lang="nl-NL" sz="2000" dirty="0">
                <a:solidFill>
                  <a:srgbClr val="000000"/>
                </a:solidFill>
                <a:effectLst/>
                <a:latin typeface="Times New Roman" panose="02020603050405020304" pitchFamily="18" charset="0"/>
                <a:ea typeface="Calibri" panose="020F0502020204030204" pitchFamily="34" charset="0"/>
              </a:rPr>
              <a:t> có </a:t>
            </a:r>
            <a:r>
              <a:rPr lang="nl-NL" sz="2000" dirty="0" err="1">
                <a:solidFill>
                  <a:srgbClr val="000000"/>
                </a:solidFill>
                <a:effectLst/>
                <a:latin typeface="Times New Roman" panose="02020603050405020304" pitchFamily="18" charset="0"/>
                <a:ea typeface="Calibri" panose="020F0502020204030204" pitchFamily="34" charset="0"/>
              </a:rPr>
              <a:t>quyết</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toán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thì</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xác</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định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theo</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thứ</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tự</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ưu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tiên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sau</a:t>
            </a:r>
            <a:r>
              <a:rPr lang="nl-NL" sz="2000" dirty="0">
                <a:solidFill>
                  <a:srgbClr val="000000"/>
                </a:solidFill>
                <a:effectLst/>
                <a:latin typeface="Times New Roman" panose="02020603050405020304" pitchFamily="18" charset="0"/>
                <a:ea typeface="Calibri" panose="020F0502020204030204" pitchFamily="34" charset="0"/>
              </a:rPr>
              <a:t>:</a:t>
            </a:r>
            <a:endParaRPr lang="x-none" sz="2000" dirty="0">
              <a:solidFill>
                <a:srgbClr val="000000"/>
              </a:solidFill>
              <a:effectLst/>
              <a:latin typeface="Times New Roman" panose="02020603050405020304" pitchFamily="18" charset="0"/>
              <a:ea typeface="MS Mincho" panose="02020609040205080304" pitchFamily="49" charset="-128"/>
            </a:endParaRPr>
          </a:p>
          <a:p>
            <a:pPr>
              <a:lnSpc>
                <a:spcPts val="2400"/>
              </a:lnSpc>
              <a:spcBef>
                <a:spcPts val="0"/>
              </a:spcBef>
              <a:spcAft>
                <a:spcPts val="0"/>
              </a:spcAft>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thẩm</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tra</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quyết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 </a:t>
            </a: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a:t>
            </a:r>
            <a:endParaRPr lang="x-none"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A-B;</a:t>
            </a:r>
            <a:endParaRPr lang="x-none"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a:t>
            </a:r>
            <a:endParaRPr lang="x-none" sz="2000" dirty="0">
              <a:effectLst/>
              <a:latin typeface="Times New Roman" panose="02020603050405020304" pitchFamily="18" charset="0"/>
              <a:ea typeface="Times New Roman" panose="02020603050405020304" pitchFamily="18" charset="0"/>
            </a:endParaRPr>
          </a:p>
          <a:p>
            <a:pPr algn="just">
              <a:lnSpc>
                <a:spcPts val="2400"/>
              </a:lnSpc>
              <a:spcBef>
                <a:spcPts val="0"/>
              </a:spcBef>
              <a:spcAft>
                <a:spcPts val="0"/>
              </a:spcAft>
            </a:pPr>
            <a:r>
              <a:rPr lang="vi-VN" sz="2000" dirty="0">
                <a:solidFill>
                  <a:srgbClr val="000000"/>
                </a:solidFill>
                <a:effectLst/>
                <a:latin typeface="Times New Roman" panose="02020603050405020304" pitchFamily="18" charset="0"/>
                <a:ea typeface="MS Mincho" panose="02020609040205080304" pitchFamily="49" charset="-128"/>
              </a:rPr>
              <a:t>- Giá trị tổng mức đầu tư hoặc dự toán dự án được phê duyệt hoặc dự toán dự án </a:t>
            </a:r>
            <a:r>
              <a:rPr lang="en-US" sz="2000" dirty="0" err="1">
                <a:solidFill>
                  <a:srgbClr val="000000"/>
                </a:solidFill>
                <a:effectLst/>
                <a:latin typeface="Times New Roman" panose="02020603050405020304" pitchFamily="18" charset="0"/>
                <a:ea typeface="MS Mincho" panose="02020609040205080304" pitchFamily="49" charset="-128"/>
              </a:rPr>
              <a:t>đ</a:t>
            </a:r>
            <a:r>
              <a:rPr lang="vi-VN" sz="2000" dirty="0">
                <a:solidFill>
                  <a:srgbClr val="000000"/>
                </a:solidFill>
                <a:effectLst/>
                <a:latin typeface="Times New Roman" panose="02020603050405020304" pitchFamily="18" charset="0"/>
                <a:ea typeface="MS Mincho" panose="02020609040205080304" pitchFamily="49" charset="-128"/>
              </a:rPr>
              <a:t>ược điều chỉnh l</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g</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nh</a:t>
            </a:r>
            <a:r>
              <a:rPr lang="en-US" sz="2000" dirty="0" err="1">
                <a:solidFill>
                  <a:srgbClr val="000000"/>
                </a:solidFill>
                <a:effectLst/>
                <a:latin typeface="Times New Roman" panose="02020603050405020304" pitchFamily="18" charset="0"/>
                <a:ea typeface="MS Mincho" panose="02020609040205080304" pitchFamily="49" charset="-128"/>
              </a:rPr>
              <a:t>ấ</a:t>
            </a:r>
            <a:r>
              <a:rPr lang="vi-VN" sz="2000" dirty="0">
                <a:solidFill>
                  <a:srgbClr val="000000"/>
                </a:solidFill>
                <a:effectLst/>
                <a:latin typeface="Times New Roman" panose="02020603050405020304" pitchFamily="18" charset="0"/>
                <a:ea typeface="MS Mincho" panose="02020609040205080304" pitchFamily="49" charset="-128"/>
              </a:rPr>
              <a:t>t (trong trường hợp dự toán dự án được điều chỉnh)</a:t>
            </a:r>
            <a:r>
              <a:rPr lang="en-US" sz="2000" dirty="0">
                <a:solidFill>
                  <a:srgbClr val="000000"/>
                </a:solidFill>
                <a:effectLst/>
                <a:latin typeface="Times New Roman" panose="02020603050405020304" pitchFamily="18" charset="0"/>
                <a:ea typeface="MS Mincho" panose="02020609040205080304" pitchFamily="49" charset="-128"/>
              </a:rPr>
              <a:t>.</a:t>
            </a:r>
            <a:endParaRPr lang="x-none" sz="2000" dirty="0">
              <a:solidFill>
                <a:srgbClr val="000000"/>
              </a:solidFill>
              <a:effectLst/>
              <a:latin typeface="Times New Roman" panose="02020603050405020304" pitchFamily="18" charset="0"/>
              <a:ea typeface="MS Mincho" panose="02020609040205080304" pitchFamily="49" charset="-128"/>
            </a:endParaRPr>
          </a:p>
        </p:txBody>
      </p:sp>
      <p:graphicFrame>
        <p:nvGraphicFramePr>
          <p:cNvPr id="13" name="Table 12">
            <a:extLst>
              <a:ext uri="{FF2B5EF4-FFF2-40B4-BE49-F238E27FC236}">
                <a16:creationId xmlns:a16="http://schemas.microsoft.com/office/drawing/2014/main" xmlns="" id="{304EC5A3-1AF5-3B10-1CA3-FFC654F83730}"/>
              </a:ext>
            </a:extLst>
          </p:cNvPr>
          <p:cNvGraphicFramePr>
            <a:graphicFrameLocks noGrp="1"/>
          </p:cNvGraphicFramePr>
          <p:nvPr/>
        </p:nvGraphicFramePr>
        <p:xfrm>
          <a:off x="648903" y="5334896"/>
          <a:ext cx="11182880" cy="1463040"/>
        </p:xfrm>
        <a:graphic>
          <a:graphicData uri="http://schemas.openxmlformats.org/drawingml/2006/table">
            <a:tbl>
              <a:tblPr>
                <a:tableStyleId>{5C22544A-7EE6-4342-B048-85BDC9FD1C3A}</a:tableStyleId>
              </a:tblPr>
              <a:tblGrid>
                <a:gridCol w="1565788">
                  <a:extLst>
                    <a:ext uri="{9D8B030D-6E8A-4147-A177-3AD203B41FA5}">
                      <a16:colId xmlns:a16="http://schemas.microsoft.com/office/drawing/2014/main" xmlns="" val="3593234381"/>
                    </a:ext>
                  </a:extLst>
                </a:gridCol>
                <a:gridCol w="666314">
                  <a:extLst>
                    <a:ext uri="{9D8B030D-6E8A-4147-A177-3AD203B41FA5}">
                      <a16:colId xmlns:a16="http://schemas.microsoft.com/office/drawing/2014/main" xmlns="" val="901045681"/>
                    </a:ext>
                  </a:extLst>
                </a:gridCol>
                <a:gridCol w="1983843">
                  <a:extLst>
                    <a:ext uri="{9D8B030D-6E8A-4147-A177-3AD203B41FA5}">
                      <a16:colId xmlns:a16="http://schemas.microsoft.com/office/drawing/2014/main" xmlns="" val="1122960050"/>
                    </a:ext>
                  </a:extLst>
                </a:gridCol>
                <a:gridCol w="621767">
                  <a:extLst>
                    <a:ext uri="{9D8B030D-6E8A-4147-A177-3AD203B41FA5}">
                      <a16:colId xmlns:a16="http://schemas.microsoft.com/office/drawing/2014/main" xmlns="" val="1635853539"/>
                    </a:ext>
                  </a:extLst>
                </a:gridCol>
                <a:gridCol w="941894">
                  <a:extLst>
                    <a:ext uri="{9D8B030D-6E8A-4147-A177-3AD203B41FA5}">
                      <a16:colId xmlns:a16="http://schemas.microsoft.com/office/drawing/2014/main" xmlns="" val="1333645041"/>
                    </a:ext>
                  </a:extLst>
                </a:gridCol>
                <a:gridCol w="498764">
                  <a:extLst>
                    <a:ext uri="{9D8B030D-6E8A-4147-A177-3AD203B41FA5}">
                      <a16:colId xmlns:a16="http://schemas.microsoft.com/office/drawing/2014/main" xmlns="" val="2075343295"/>
                    </a:ext>
                  </a:extLst>
                </a:gridCol>
                <a:gridCol w="4904510">
                  <a:extLst>
                    <a:ext uri="{9D8B030D-6E8A-4147-A177-3AD203B41FA5}">
                      <a16:colId xmlns:a16="http://schemas.microsoft.com/office/drawing/2014/main" xmlns="" val="2348266351"/>
                    </a:ext>
                  </a:extLst>
                </a:gridCol>
              </a:tblGrid>
              <a:tr h="1128704">
                <a:tc>
                  <a:txBody>
                    <a:bodyPr/>
                    <a:lstStyle/>
                    <a:p>
                      <a:pPr algn="ctr"/>
                      <a:r>
                        <a:rPr lang="en-US" sz="1900" b="1" dirty="0" err="1">
                          <a:effectLst/>
                          <a:highlight>
                            <a:srgbClr val="FFFFFF"/>
                          </a:highlight>
                          <a:latin typeface="Times New Roman" panose="02020603050405020304" pitchFamily="18" charset="0"/>
                          <a:cs typeface="Times New Roman" panose="02020603050405020304" pitchFamily="18" charset="0"/>
                        </a:rPr>
                        <a:t>Giá</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trị</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còn</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lại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của</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tài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sản</a:t>
                      </a:r>
                      <a:endParaRPr lang="x-none" sz="19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err="1">
                          <a:effectLst/>
                          <a:highlight>
                            <a:srgbClr val="FFFFFF"/>
                          </a:highlight>
                          <a:latin typeface="Times New Roman" panose="02020603050405020304" pitchFamily="18" charset="0"/>
                          <a:cs typeface="Times New Roman" panose="02020603050405020304" pitchFamily="18" charset="0"/>
                        </a:rPr>
                        <a:t>Nguyên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giá</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xác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định</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x</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1</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endParaRPr lang="en-US"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sử</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dụng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 </a:t>
                      </a:r>
                      <a:endParaRPr lang="x-none"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tính</a:t>
                      </a:r>
                      <a:r>
                        <a:rPr lang="en-US" sz="1900" dirty="0">
                          <a:effectLst/>
                          <a:highlight>
                            <a:srgbClr val="FFFFFF"/>
                          </a:highlight>
                          <a:latin typeface="Times New Roman" panose="02020603050405020304" pitchFamily="18" charset="0"/>
                          <a:cs typeface="Times New Roman" panose="02020603050405020304" pitchFamily="18" charset="0"/>
                        </a:rPr>
                        <a:t> hao </a:t>
                      </a:r>
                      <a:r>
                        <a:rPr lang="en-US" sz="1900" dirty="0" err="1">
                          <a:effectLst/>
                          <a:highlight>
                            <a:srgbClr val="FFFFFF"/>
                          </a:highlight>
                          <a:latin typeface="Times New Roman" panose="02020603050405020304" pitchFamily="18" charset="0"/>
                          <a:cs typeface="Times New Roman" panose="02020603050405020304" pitchFamily="18" charset="0"/>
                        </a:rPr>
                        <a:t>mòn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Phụ</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lục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kèm</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Công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văn</a:t>
                      </a:r>
                      <a:r>
                        <a:rPr lang="en-US" sz="1900" dirty="0">
                          <a:effectLst/>
                          <a:highlight>
                            <a:srgbClr val="FFFFFF"/>
                          </a:highlight>
                          <a:latin typeface="Times New Roman" panose="02020603050405020304" pitchFamily="18" charset="0"/>
                          <a:cs typeface="Times New Roman" panose="02020603050405020304" pitchFamily="18" charset="0"/>
                        </a:rPr>
                        <a:t> 8131/BTC-QLCS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xmlns="" val="3982903854"/>
                  </a:ext>
                </a:extLst>
              </a:tr>
            </a:tbl>
          </a:graphicData>
        </a:graphic>
      </p:graphicFrame>
      <p:sp>
        <p:nvSpPr>
          <p:cNvPr id="14" name="Rectangle 13">
            <a:extLst>
              <a:ext uri="{FF2B5EF4-FFF2-40B4-BE49-F238E27FC236}">
                <a16:creationId xmlns:a16="http://schemas.microsoft.com/office/drawing/2014/main" xmlns="" id="{22E4CDDD-03B6-FB31-FBF1-433AB241A954}"/>
              </a:ext>
            </a:extLst>
          </p:cNvPr>
          <p:cNvSpPr/>
          <p:nvPr/>
        </p:nvSpPr>
        <p:spPr>
          <a:xfrm>
            <a:off x="600541" y="4675605"/>
            <a:ext cx="10990917" cy="101566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2000" dirty="0">
                <a:effectLst/>
                <a:latin typeface="Times New Roman" panose="02020603050405020304" pitchFamily="18" charset="0"/>
                <a:ea typeface="Times New Roman" panose="02020603050405020304" pitchFamily="18" charset="0"/>
              </a:rPr>
              <a:t>TS </a:t>
            </a:r>
            <a:r>
              <a:rPr lang="en-US" sz="2000" b="1" dirty="0">
                <a:latin typeface="Times New Roman" panose="02020603050405020304" pitchFamily="18" charset="0"/>
                <a:ea typeface="Times New Roman" panose="02020603050405020304" pitchFamily="18" charset="0"/>
              </a:rPr>
              <a:t>KHÔNG CÓ </a:t>
            </a:r>
            <a:r>
              <a:rPr lang="en-US" sz="2000" b="1" dirty="0" err="1">
                <a:effectLst/>
                <a:latin typeface="Times New Roman" panose="02020603050405020304" pitchFamily="18" charset="0"/>
                <a:ea typeface="Times New Roman" panose="02020603050405020304" pitchFamily="18" charset="0"/>
              </a:rPr>
              <a:t>hồ</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để</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về</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quy</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mô</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cấp</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độ</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kỹ</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thuật</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tại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thời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điểm</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vào</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sử</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dụng</a:t>
            </a:r>
            <a:r>
              <a:rPr lang="nl-NL" sz="2000" dirty="0">
                <a:effectLst/>
                <a:latin typeface="Times New Roman" panose="02020603050405020304" pitchFamily="18" charset="0"/>
                <a:ea typeface="Calibri" panose="020F0502020204030204" pitchFamily="34" charset="0"/>
              </a:rPr>
              <a:t> </a:t>
            </a:r>
            <a:r>
              <a:rPr lang="nl-NL" sz="2000" dirty="0">
                <a:effectLst/>
                <a:latin typeface="Times New Roman" panose="02020603050405020304" pitchFamily="18" charset="0"/>
                <a:ea typeface="Calibri" panose="020F0502020204030204" pitchFamily="34" charset="0"/>
                <a:sym typeface="Wingdings" pitchFamily="2" charset="2"/>
              </a:rPr>
              <a:t></a:t>
            </a:r>
            <a:r>
              <a:rPr lang="nl-NL" sz="2000" dirty="0">
                <a:effectLst/>
                <a:latin typeface="Times New Roman" panose="02020603050405020304" pitchFamily="18" charset="0"/>
                <a:ea typeface="Calibri" panose="020F0502020204030204" pitchFamily="34" charset="0"/>
              </a:rPr>
              <a:t> </a:t>
            </a:r>
            <a:r>
              <a:rPr lang="nl-NL" sz="2000" b="1" dirty="0" err="1">
                <a:latin typeface="Times New Roman" panose="02020603050405020304" pitchFamily="18" charset="0"/>
                <a:ea typeface="Calibri" panose="020F0502020204030204" pitchFamily="34" charset="0"/>
              </a:rPr>
              <a:t>N</a:t>
            </a:r>
            <a:r>
              <a:rPr lang="nl-NL" sz="2000" b="1" dirty="0" err="1">
                <a:effectLst/>
                <a:latin typeface="Times New Roman" panose="02020603050405020304" pitchFamily="18" charset="0"/>
                <a:ea typeface="Calibri" panose="020F0502020204030204" pitchFamily="34" charset="0"/>
              </a:rPr>
              <a:t>guyên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dirty="0">
                <a:effectLst/>
                <a:latin typeface="Times New Roman" panose="02020603050405020304" pitchFamily="18" charset="0"/>
                <a:ea typeface="Calibri" panose="020F0502020204030204" pitchFamily="34" charset="0"/>
              </a:rPr>
              <a:t> =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endParaRPr lang="en-US" sz="2000" dirty="0">
              <a:solidFill>
                <a:srgbClr val="000000"/>
              </a:solidFill>
            </a:endParaRPr>
          </a:p>
        </p:txBody>
      </p:sp>
      <p:cxnSp>
        <p:nvCxnSpPr>
          <p:cNvPr id="16" name="Straight Connector 15">
            <a:extLst>
              <a:ext uri="{FF2B5EF4-FFF2-40B4-BE49-F238E27FC236}">
                <a16:creationId xmlns:a16="http://schemas.microsoft.com/office/drawing/2014/main" xmlns="" id="{B0711178-B362-DBD7-EE34-7E0EE4DB5C12}"/>
              </a:ext>
            </a:extLst>
          </p:cNvPr>
          <p:cNvCxnSpPr/>
          <p:nvPr/>
        </p:nvCxnSpPr>
        <p:spPr>
          <a:xfrm>
            <a:off x="7074232" y="6121831"/>
            <a:ext cx="4606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724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184D9B2-E070-C8AB-F887-50292F1D8BE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9CF43DD9-F688-D522-26BC-C6F77721F010}"/>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F9AB742D-8881-5645-C084-F99153E97528}"/>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EFDE5A75-CABA-A038-BA4E-C8B9095F6B9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6ABA4DBB-838C-90DB-7C2C-FA347BBCB63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0135D0D1-F1E3-96D4-B6FA-AF0F4BADA248}"/>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THIẾT CHẾ VHTT CẤP XÃ</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498886E1-B21F-CA55-ED0D-A3E1858F3FB2}"/>
              </a:ext>
            </a:extLst>
          </p:cNvPr>
          <p:cNvCxnSpPr>
            <a:cxnSpLocks/>
          </p:cNvCxnSpPr>
          <p:nvPr/>
        </p:nvCxnSpPr>
        <p:spPr>
          <a:xfrm>
            <a:off x="8958020" y="512799"/>
            <a:ext cx="323398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B015F987-0FF9-1867-E422-7CF6E61AB6F9}"/>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xmlns="" id="{70980B27-BDD1-5C07-53B5-89022F994BA5}"/>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xmlns="" id="{1955D8D4-9CC3-3A31-300A-3CA3D74177E6}"/>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xmlns="" id="{263F129F-4FE0-380F-9377-7F8CC158639C}"/>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31" name="Rectangle 30">
            <a:extLst>
              <a:ext uri="{FF2B5EF4-FFF2-40B4-BE49-F238E27FC236}">
                <a16:creationId xmlns:a16="http://schemas.microsoft.com/office/drawing/2014/main" xmlns="" id="{A56F169B-C013-56E8-054F-C42B72FB10CB}"/>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AB221B92-BA30-84BF-A494-B0CC627E1182}"/>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xmlns="" id="{BBF2A8AD-2A61-729D-7E42-62BD4440A931}"/>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xmlns="" id="{416B5FA1-5C47-A09F-25EB-2D72B89BD8C8}"/>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Shape 1726">
            <a:extLst>
              <a:ext uri="{FF2B5EF4-FFF2-40B4-BE49-F238E27FC236}">
                <a16:creationId xmlns:a16="http://schemas.microsoft.com/office/drawing/2014/main" xmlns="" id="{5AD645FC-C9BE-0227-3F53-E2023AB89176}"/>
              </a:ext>
            </a:extLst>
          </p:cNvPr>
          <p:cNvSpPr/>
          <p:nvPr/>
        </p:nvSpPr>
        <p:spPr>
          <a:xfrm>
            <a:off x="1045636" y="900250"/>
            <a:ext cx="1021303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4" name="Shape 1729">
            <a:extLst>
              <a:ext uri="{FF2B5EF4-FFF2-40B4-BE49-F238E27FC236}">
                <a16:creationId xmlns:a16="http://schemas.microsoft.com/office/drawing/2014/main" xmlns="" id="{ECC3FA7A-76BC-93E1-50AB-C47C514CDA2A}"/>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6" name="文本框 44">
            <a:extLst>
              <a:ext uri="{FF2B5EF4-FFF2-40B4-BE49-F238E27FC236}">
                <a16:creationId xmlns:a16="http://schemas.microsoft.com/office/drawing/2014/main" xmlns="" id="{D46B990D-049C-0567-156A-D34FCC5402A3}"/>
              </a:ext>
            </a:extLst>
          </p:cNvPr>
          <p:cNvSpPr txBox="1"/>
          <p:nvPr/>
        </p:nvSpPr>
        <p:spPr>
          <a:xfrm>
            <a:off x="1549830" y="915075"/>
            <a:ext cx="934547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THIẾT CHẾ VHTT CẤP XÃ </a:t>
            </a:r>
            <a:r>
              <a:rPr lang="en-US" altLang="ja-JP" sz="1800" b="1" dirty="0">
                <a:solidFill>
                  <a:schemeClr val="bg1"/>
                </a:solidFill>
                <a:latin typeface="Montserrat" pitchFamily="2" charset="77"/>
                <a:cs typeface="Times New Roman" pitchFamily="18" charset="0"/>
              </a:rPr>
              <a:t>CHƯA THEO DÕI TRÊN SỔ KẾ TOÁN VÀ KHÔNG CÓ CĂN CỨ ĐỂ XÁC ĐỊNH NGUYÊN GIÁ, GTCL</a:t>
            </a:r>
            <a:endParaRPr lang="en-US" sz="1800" dirty="0">
              <a:solidFill>
                <a:schemeClr val="bg1"/>
              </a:solidFill>
              <a:latin typeface="Montserrat" pitchFamily="2" charset="77"/>
            </a:endParaRPr>
          </a:p>
        </p:txBody>
      </p:sp>
      <p:sp>
        <p:nvSpPr>
          <p:cNvPr id="17" name="文本框 44">
            <a:extLst>
              <a:ext uri="{FF2B5EF4-FFF2-40B4-BE49-F238E27FC236}">
                <a16:creationId xmlns:a16="http://schemas.microsoft.com/office/drawing/2014/main" xmlns="" id="{3FD064A1-2329-A0A0-277A-C2B3C365D78B}"/>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2</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2527977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35DB6C6-77DD-F285-A5B5-046910C55B29}"/>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0B8D7F1F-0F3B-4D9D-8852-AF561B8154E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D55B6914-9DA5-AD2C-07FF-7115C24F7AA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075AE1E9-0521-E3EE-E95B-BCB514A5D9BA}"/>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190C25A8-B354-9EF8-4FEA-CA6E3816820E}"/>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389ED955-9E6E-6F8C-F429-34DF25BA51F9}"/>
              </a:ext>
            </a:extLst>
          </p:cNvPr>
          <p:cNvSpPr txBox="1"/>
          <p:nvPr/>
        </p:nvSpPr>
        <p:spPr>
          <a:xfrm>
            <a:off x="945641" y="238082"/>
            <a:ext cx="6570145"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ĐỐI TƯỢNG THỰC HIỆN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CB362DD2-23BA-05F1-5334-0EFBDFAB3811}"/>
              </a:ext>
            </a:extLst>
          </p:cNvPr>
          <p:cNvCxnSpPr>
            <a:cxnSpLocks/>
          </p:cNvCxnSpPr>
          <p:nvPr/>
        </p:nvCxnSpPr>
        <p:spPr>
          <a:xfrm>
            <a:off x="7109460" y="512797"/>
            <a:ext cx="5082540"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3" name="组合 82">
            <a:extLst>
              <a:ext uri="{FF2B5EF4-FFF2-40B4-BE49-F238E27FC236}">
                <a16:creationId xmlns:a16="http://schemas.microsoft.com/office/drawing/2014/main" xmlns="" id="{EC22335B-A704-B4E0-015F-C797B25A8D4D}"/>
              </a:ext>
            </a:extLst>
          </p:cNvPr>
          <p:cNvGrpSpPr/>
          <p:nvPr/>
        </p:nvGrpSpPr>
        <p:grpSpPr>
          <a:xfrm>
            <a:off x="6554299" y="1477576"/>
            <a:ext cx="4997128" cy="3976162"/>
            <a:chOff x="4273579" y="1677604"/>
            <a:chExt cx="4997128" cy="3976162"/>
          </a:xfrm>
        </p:grpSpPr>
        <p:grpSp>
          <p:nvGrpSpPr>
            <p:cNvPr id="61" name="Group 7">
              <a:extLst>
                <a:ext uri="{FF2B5EF4-FFF2-40B4-BE49-F238E27FC236}">
                  <a16:creationId xmlns:a16="http://schemas.microsoft.com/office/drawing/2014/main" xmlns="" id="{02AB47D1-A52D-77DA-5DC3-D61353AF20ED}"/>
                </a:ext>
              </a:extLst>
            </p:cNvPr>
            <p:cNvGrpSpPr/>
            <p:nvPr/>
          </p:nvGrpSpPr>
          <p:grpSpPr>
            <a:xfrm>
              <a:off x="4854739" y="2043061"/>
              <a:ext cx="4415968" cy="3610705"/>
              <a:chOff x="1531211" y="1808709"/>
              <a:chExt cx="4143984" cy="3388297"/>
            </a:xfrm>
          </p:grpSpPr>
          <p:cxnSp>
            <p:nvCxnSpPr>
              <p:cNvPr id="62" name="Straight Connector 8">
                <a:extLst>
                  <a:ext uri="{FF2B5EF4-FFF2-40B4-BE49-F238E27FC236}">
                    <a16:creationId xmlns:a16="http://schemas.microsoft.com/office/drawing/2014/main" xmlns="" id="{FC83F6C8-AC74-7480-24D8-ECEDA4E11E8B}"/>
                  </a:ext>
                </a:extLst>
              </p:cNvPr>
              <p:cNvCxnSpPr/>
              <p:nvPr/>
            </p:nvCxnSpPr>
            <p:spPr>
              <a:xfrm>
                <a:off x="1531211" y="2460622"/>
                <a:ext cx="0" cy="2736384"/>
              </a:xfrm>
              <a:prstGeom prst="line">
                <a:avLst/>
              </a:prstGeom>
              <a:solidFill>
                <a:schemeClr val="bg1"/>
              </a:solidFill>
              <a:ln>
                <a:solidFill>
                  <a:schemeClr val="tx1">
                    <a:lumMod val="50000"/>
                    <a:lumOff val="50000"/>
                  </a:schemeClr>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cxnSp>
          <p:sp>
            <p:nvSpPr>
              <p:cNvPr id="63" name="speed">
                <a:extLst>
                  <a:ext uri="{FF2B5EF4-FFF2-40B4-BE49-F238E27FC236}">
                    <a16:creationId xmlns:a16="http://schemas.microsoft.com/office/drawing/2014/main" xmlns="" id="{D3901D45-676C-85EA-4A96-CF8561071520}"/>
                  </a:ext>
                </a:extLst>
              </p:cNvPr>
              <p:cNvSpPr txBox="1">
                <a:spLocks noChangeArrowheads="1"/>
              </p:cNvSpPr>
              <p:nvPr/>
            </p:nvSpPr>
            <p:spPr bwMode="auto">
              <a:xfrm>
                <a:off x="1759730" y="3321295"/>
                <a:ext cx="3602146" cy="103974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just" latinLnBrk="0">
                  <a:buClr>
                    <a:prstClr val="white"/>
                  </a:buClr>
                  <a:defRPr/>
                </a:pPr>
                <a:r>
                  <a:rPr lang="en-US" dirty="0" err="1">
                    <a:latin typeface="Montserrat" pitchFamily="2" charset="77"/>
                    <a:cs typeface="Times New Roman" panose="02020603050405020304" pitchFamily="18" charset="0"/>
                  </a:rPr>
                  <a:t>Đối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tượng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cơ</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quan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đơn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vị</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doanh</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nghiệp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và</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đối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tượng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khác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đang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quản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lý</a:t>
                </a:r>
                <a:r>
                  <a:rPr lang="en-US" dirty="0">
                    <a:latin typeface="Montserrat" pitchFamily="2" charset="77"/>
                    <a:cs typeface="Times New Roman" panose="02020603050405020304" pitchFamily="18" charset="0"/>
                  </a:rPr>
                  <a:t>/</a:t>
                </a:r>
                <a:r>
                  <a:rPr lang="en-US" dirty="0" err="1">
                    <a:latin typeface="Montserrat" pitchFamily="2" charset="77"/>
                    <a:cs typeface="Times New Roman" panose="02020603050405020304" pitchFamily="18" charset="0"/>
                  </a:rPr>
                  <a:t>tạm</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quản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lý</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tài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sản</a:t>
                </a:r>
                <a:r>
                  <a:rPr lang="en-US" dirty="0">
                    <a:latin typeface="Montserrat" pitchFamily="2" charset="77"/>
                    <a:cs typeface="Times New Roman" panose="02020603050405020304" pitchFamily="18" charset="0"/>
                  </a:rPr>
                  <a:t>…</a:t>
                </a:r>
                <a:r>
                  <a:rPr lang="en-US" altLang="zh-CN" dirty="0">
                    <a:solidFill>
                      <a:schemeClr val="tx1">
                        <a:lumMod val="75000"/>
                        <a:lumOff val="25000"/>
                      </a:schemeClr>
                    </a:solidFill>
                    <a:latin typeface="Montserrat" pitchFamily="2" charset="77"/>
                    <a:sym typeface="Montserrat" pitchFamily="2" charset="0"/>
                  </a:rPr>
                  <a:t> </a:t>
                </a:r>
              </a:p>
            </p:txBody>
          </p:sp>
          <p:sp>
            <p:nvSpPr>
              <p:cNvPr id="64" name="텍스트 개체 틀 3">
                <a:extLst>
                  <a:ext uri="{FF2B5EF4-FFF2-40B4-BE49-F238E27FC236}">
                    <a16:creationId xmlns:a16="http://schemas.microsoft.com/office/drawing/2014/main" xmlns="" id="{3976A369-A169-974E-AD19-6595781F2B67}"/>
                  </a:ext>
                </a:extLst>
              </p:cNvPr>
              <p:cNvSpPr txBox="1"/>
              <p:nvPr/>
            </p:nvSpPr>
            <p:spPr>
              <a:xfrm>
                <a:off x="1987068" y="2655212"/>
                <a:ext cx="3688127" cy="779810"/>
              </a:xfrm>
              <a:prstGeom prst="rect">
                <a:avLst/>
              </a:prstGeom>
            </p:spPr>
            <p:txBody>
              <a:bodyPr vert="horz" wrap="squar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1800" b="1" dirty="0" err="1">
                    <a:solidFill>
                      <a:schemeClr val="accent2">
                        <a:lumMod val="50000"/>
                      </a:schemeClr>
                    </a:solidFill>
                    <a:latin typeface="Montserrat" pitchFamily="2" charset="77"/>
                    <a:cs typeface="Times New Roman" panose="02020603050405020304" pitchFamily="18" charset="0"/>
                  </a:rPr>
                  <a:t>Tài</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sản</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kết</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cấu</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hạ</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tầng</a:t>
                </a:r>
                <a:r>
                  <a:rPr lang="en-US" sz="1800" b="1" dirty="0">
                    <a:solidFill>
                      <a:schemeClr val="accent2">
                        <a:lumMod val="50000"/>
                      </a:schemeClr>
                    </a:solidFill>
                    <a:latin typeface="Montserrat" pitchFamily="2" charset="77"/>
                    <a:cs typeface="Times New Roman" panose="02020603050405020304" pitchFamily="18" charset="0"/>
                  </a:rPr>
                  <a:t> do </a:t>
                </a:r>
                <a:r>
                  <a:rPr lang="en-US" sz="1800" b="1" dirty="0" err="1">
                    <a:solidFill>
                      <a:schemeClr val="accent2">
                        <a:lumMod val="50000"/>
                      </a:schemeClr>
                    </a:solidFill>
                    <a:latin typeface="Montserrat" pitchFamily="2" charset="77"/>
                    <a:cs typeface="Times New Roman" panose="02020603050405020304" pitchFamily="18" charset="0"/>
                  </a:rPr>
                  <a:t>Nhà</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nước</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đầu</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tư</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quản</a:t>
                </a:r>
                <a:r>
                  <a:rPr lang="en-US" sz="1800" b="1" dirty="0">
                    <a:solidFill>
                      <a:schemeClr val="accent2">
                        <a:lumMod val="50000"/>
                      </a:schemeClr>
                    </a:solidFill>
                    <a:latin typeface="Montserrat" pitchFamily="2" charset="77"/>
                    <a:cs typeface="Times New Roman" panose="02020603050405020304" pitchFamily="18" charset="0"/>
                  </a:rPr>
                  <a:t> </a:t>
                </a:r>
                <a:r>
                  <a:rPr lang="en-US" sz="1800" b="1" dirty="0" err="1">
                    <a:solidFill>
                      <a:schemeClr val="accent2">
                        <a:lumMod val="50000"/>
                      </a:schemeClr>
                    </a:solidFill>
                    <a:latin typeface="Montserrat" pitchFamily="2" charset="77"/>
                    <a:cs typeface="Times New Roman" panose="02020603050405020304" pitchFamily="18" charset="0"/>
                  </a:rPr>
                  <a:t>lý</a:t>
                </a:r>
                <a:endParaRPr lang="en-US" sz="1800" b="1" dirty="0">
                  <a:solidFill>
                    <a:schemeClr val="accent2">
                      <a:lumMod val="50000"/>
                    </a:schemeClr>
                  </a:solidFill>
                  <a:latin typeface="Montserrat" pitchFamily="2" charset="77"/>
                  <a:cs typeface="Times New Roman" panose="02020603050405020304" pitchFamily="18" charset="0"/>
                </a:endParaRPr>
              </a:p>
              <a:p>
                <a:endParaRPr lang="en-US" altLang="ko-KR" sz="1800" b="1" dirty="0">
                  <a:solidFill>
                    <a:schemeClr val="tx1">
                      <a:lumMod val="75000"/>
                      <a:lumOff val="25000"/>
                    </a:schemeClr>
                  </a:solidFill>
                  <a:latin typeface="Montserrat" pitchFamily="2" charset="77"/>
                  <a:sym typeface="Montserrat" pitchFamily="2" charset="0"/>
                </a:endParaRPr>
              </a:p>
            </p:txBody>
          </p:sp>
          <p:sp>
            <p:nvSpPr>
              <p:cNvPr id="65" name="텍스트 개체 틀 3">
                <a:extLst>
                  <a:ext uri="{FF2B5EF4-FFF2-40B4-BE49-F238E27FC236}">
                    <a16:creationId xmlns:a16="http://schemas.microsoft.com/office/drawing/2014/main" xmlns="" id="{08C82409-08F6-F009-2B5D-F126A6A13CC8}"/>
                  </a:ext>
                </a:extLst>
              </p:cNvPr>
              <p:cNvSpPr txBox="1"/>
              <p:nvPr/>
            </p:nvSpPr>
            <p:spPr>
              <a:xfrm>
                <a:off x="2287980" y="1808709"/>
                <a:ext cx="550564" cy="519874"/>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ko-KR" sz="3600" b="1" dirty="0">
                    <a:solidFill>
                      <a:schemeClr val="tx1">
                        <a:lumMod val="50000"/>
                        <a:lumOff val="50000"/>
                      </a:schemeClr>
                    </a:solidFill>
                    <a:latin typeface="Montserrat" pitchFamily="2" charset="0"/>
                    <a:sym typeface="Montserrat" pitchFamily="2" charset="0"/>
                  </a:rPr>
                  <a:t>02</a:t>
                </a:r>
              </a:p>
            </p:txBody>
          </p:sp>
          <p:sp>
            <p:nvSpPr>
              <p:cNvPr id="66" name="speed">
                <a:extLst>
                  <a:ext uri="{FF2B5EF4-FFF2-40B4-BE49-F238E27FC236}">
                    <a16:creationId xmlns:a16="http://schemas.microsoft.com/office/drawing/2014/main" xmlns="" id="{EB1FE92A-730C-9999-97A9-88BA3228A168}"/>
                  </a:ext>
                </a:extLst>
              </p:cNvPr>
              <p:cNvSpPr txBox="1">
                <a:spLocks noChangeArrowheads="1"/>
              </p:cNvSpPr>
              <p:nvPr/>
            </p:nvSpPr>
            <p:spPr bwMode="auto">
              <a:xfrm>
                <a:off x="1666854" y="4136675"/>
                <a:ext cx="2343378" cy="202173"/>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just" latinLnBrk="0">
                  <a:buClr>
                    <a:prstClr val="white"/>
                  </a:buClr>
                  <a:defRPr/>
                </a:pPr>
                <a:endParaRPr lang="en-US" altLang="zh-CN" sz="1400" dirty="0">
                  <a:solidFill>
                    <a:schemeClr val="tx1">
                      <a:lumMod val="75000"/>
                      <a:lumOff val="25000"/>
                    </a:schemeClr>
                  </a:solidFill>
                  <a:latin typeface="Montserrat" pitchFamily="2" charset="0"/>
                  <a:sym typeface="Montserrat" pitchFamily="2" charset="0"/>
                </a:endParaRPr>
              </a:p>
            </p:txBody>
          </p:sp>
        </p:grpSp>
        <p:sp>
          <p:nvSpPr>
            <p:cNvPr id="68" name="Oval 32">
              <a:extLst>
                <a:ext uri="{FF2B5EF4-FFF2-40B4-BE49-F238E27FC236}">
                  <a16:creationId xmlns:a16="http://schemas.microsoft.com/office/drawing/2014/main" xmlns="" id="{A910DBFF-269A-82D6-D345-624E7D132ED9}"/>
                </a:ext>
              </a:extLst>
            </p:cNvPr>
            <p:cNvSpPr/>
            <p:nvPr/>
          </p:nvSpPr>
          <p:spPr>
            <a:xfrm>
              <a:off x="4273579" y="1677604"/>
              <a:ext cx="1162320" cy="116232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sz="2000" dirty="0">
                <a:solidFill>
                  <a:schemeClr val="tx1">
                    <a:lumMod val="75000"/>
                    <a:lumOff val="25000"/>
                  </a:schemeClr>
                </a:solidFill>
                <a:latin typeface="Montserrat" pitchFamily="2" charset="0"/>
                <a:sym typeface="Montserrat" pitchFamily="2" charset="0"/>
              </a:endParaRPr>
            </a:p>
          </p:txBody>
        </p:sp>
        <p:pic>
          <p:nvPicPr>
            <p:cNvPr id="80" name="图形 79" descr="信封">
              <a:extLst>
                <a:ext uri="{FF2B5EF4-FFF2-40B4-BE49-F238E27FC236}">
                  <a16:creationId xmlns:a16="http://schemas.microsoft.com/office/drawing/2014/main" xmlns="" id="{58C7E74E-C8D7-E656-311D-CB2059C2EF4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93665" y="2018541"/>
              <a:ext cx="522147" cy="522147"/>
            </a:xfrm>
            <a:prstGeom prst="rect">
              <a:avLst/>
            </a:prstGeom>
          </p:spPr>
        </p:pic>
      </p:grpSp>
      <p:grpSp>
        <p:nvGrpSpPr>
          <p:cNvPr id="82" name="组合 81">
            <a:extLst>
              <a:ext uri="{FF2B5EF4-FFF2-40B4-BE49-F238E27FC236}">
                <a16:creationId xmlns:a16="http://schemas.microsoft.com/office/drawing/2014/main" xmlns="" id="{BA10BA2E-A986-2DE2-F999-67F6B5C3AF80}"/>
              </a:ext>
            </a:extLst>
          </p:cNvPr>
          <p:cNvGrpSpPr/>
          <p:nvPr/>
        </p:nvGrpSpPr>
        <p:grpSpPr>
          <a:xfrm>
            <a:off x="739546" y="1406142"/>
            <a:ext cx="5356450" cy="4792847"/>
            <a:chOff x="739546" y="1406142"/>
            <a:chExt cx="5356450" cy="4792847"/>
          </a:xfrm>
        </p:grpSpPr>
        <p:grpSp>
          <p:nvGrpSpPr>
            <p:cNvPr id="3" name="Group 7">
              <a:extLst>
                <a:ext uri="{FF2B5EF4-FFF2-40B4-BE49-F238E27FC236}">
                  <a16:creationId xmlns:a16="http://schemas.microsoft.com/office/drawing/2014/main" xmlns="" id="{13F382CE-0495-18DB-367F-1F14A4D5D795}"/>
                </a:ext>
              </a:extLst>
            </p:cNvPr>
            <p:cNvGrpSpPr/>
            <p:nvPr/>
          </p:nvGrpSpPr>
          <p:grpSpPr>
            <a:xfrm>
              <a:off x="1320706" y="1731151"/>
              <a:ext cx="4775290" cy="4467838"/>
              <a:chOff x="1531211" y="1516011"/>
              <a:chExt cx="4481175" cy="4192635"/>
            </a:xfrm>
          </p:grpSpPr>
          <p:cxnSp>
            <p:nvCxnSpPr>
              <p:cNvPr id="10" name="Straight Connector 8">
                <a:extLst>
                  <a:ext uri="{FF2B5EF4-FFF2-40B4-BE49-F238E27FC236}">
                    <a16:creationId xmlns:a16="http://schemas.microsoft.com/office/drawing/2014/main" xmlns="" id="{E2220BC4-B0E7-10CC-141A-09C402ED1CBE}"/>
                  </a:ext>
                </a:extLst>
              </p:cNvPr>
              <p:cNvCxnSpPr/>
              <p:nvPr/>
            </p:nvCxnSpPr>
            <p:spPr>
              <a:xfrm>
                <a:off x="1531211" y="2272916"/>
                <a:ext cx="0" cy="2736384"/>
              </a:xfrm>
              <a:prstGeom prst="line">
                <a:avLst/>
              </a:prstGeom>
              <a:solidFill>
                <a:schemeClr val="bg1"/>
              </a:solidFill>
              <a:ln>
                <a:solidFill>
                  <a:schemeClr val="tx1">
                    <a:lumMod val="50000"/>
                    <a:lumOff val="50000"/>
                  </a:schemeClr>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cxnSp>
          <p:sp>
            <p:nvSpPr>
              <p:cNvPr id="11" name="speed">
                <a:extLst>
                  <a:ext uri="{FF2B5EF4-FFF2-40B4-BE49-F238E27FC236}">
                    <a16:creationId xmlns:a16="http://schemas.microsoft.com/office/drawing/2014/main" xmlns="" id="{1913268E-E156-5890-6391-B8664EC923E5}"/>
                  </a:ext>
                </a:extLst>
              </p:cNvPr>
              <p:cNvSpPr txBox="1">
                <a:spLocks noChangeArrowheads="1"/>
              </p:cNvSpPr>
              <p:nvPr/>
            </p:nvSpPr>
            <p:spPr bwMode="auto">
              <a:xfrm>
                <a:off x="1666853" y="3109279"/>
                <a:ext cx="4345533" cy="25993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lvl="0" algn="just"/>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Cơ</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quan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nhà</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nước</a:t>
                </a:r>
                <a:r>
                  <a:rPr lang="en-US" dirty="0">
                    <a:latin typeface="Montserrat" pitchFamily="2" charset="77"/>
                    <a:cs typeface="Times New Roman" panose="02020603050405020304" pitchFamily="18" charset="0"/>
                  </a:rPr>
                  <a:t>, </a:t>
                </a:r>
              </a:p>
              <a:p>
                <a:pPr lvl="0" algn="just"/>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Đơn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vị</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sự</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nghiệp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công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lập</a:t>
                </a:r>
                <a:r>
                  <a:rPr lang="en-US" dirty="0">
                    <a:latin typeface="Montserrat" pitchFamily="2" charset="77"/>
                    <a:cs typeface="Times New Roman" panose="02020603050405020304" pitchFamily="18" charset="0"/>
                  </a:rPr>
                  <a:t>, </a:t>
                </a:r>
              </a:p>
              <a:p>
                <a:pPr lvl="0" algn="just"/>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Đơn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vị</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lực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lượng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vũ</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trang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nhân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dân</a:t>
                </a:r>
                <a:r>
                  <a:rPr lang="en-US" dirty="0">
                    <a:latin typeface="Montserrat" pitchFamily="2" charset="77"/>
                    <a:cs typeface="Times New Roman" panose="02020603050405020304" pitchFamily="18" charset="0"/>
                  </a:rPr>
                  <a:t>, </a:t>
                </a:r>
              </a:p>
              <a:p>
                <a:pPr lvl="0" algn="just"/>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Cơ</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quan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Đảng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Cộng</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sản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Việt</a:t>
                </a:r>
                <a:r>
                  <a:rPr lang="en-US" dirty="0">
                    <a:latin typeface="Montserrat" pitchFamily="2" charset="77"/>
                    <a:cs typeface="Times New Roman" panose="02020603050405020304" pitchFamily="18" charset="0"/>
                  </a:rPr>
                  <a:t> Nam, </a:t>
                </a:r>
              </a:p>
              <a:p>
                <a:pPr marL="285750" lvl="0" indent="-285750" algn="just">
                  <a:buFontTx/>
                  <a:buChar char="-"/>
                </a:pPr>
                <a:r>
                  <a:rPr lang="en-US" dirty="0" err="1">
                    <a:latin typeface="Montserrat" pitchFamily="2" charset="77"/>
                    <a:cs typeface="Times New Roman" panose="02020603050405020304" pitchFamily="18" charset="0"/>
                  </a:rPr>
                  <a:t>Mặt</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trận</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quốc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Việt</a:t>
                </a:r>
                <a:r>
                  <a:rPr lang="en-US" dirty="0">
                    <a:latin typeface="Montserrat" pitchFamily="2" charset="77"/>
                    <a:cs typeface="Times New Roman" panose="02020603050405020304" pitchFamily="18" charset="0"/>
                  </a:rPr>
                  <a:t> Nam,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p>
              <a:p>
                <a:pPr lvl="0" algn="just"/>
                <a:r>
                  <a:rPr lang="en-US" dirty="0" err="1">
                    <a:latin typeface="Montserrat" pitchFamily="2" charset="77"/>
                    <a:cs typeface="Times New Roman" panose="02020603050405020304" pitchFamily="18" charset="0"/>
                  </a:rPr>
                  <a:t>chính</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trị</a:t>
                </a:r>
                <a:r>
                  <a:rPr lang="en-US" dirty="0">
                    <a:latin typeface="Montserrat" pitchFamily="2" charset="77"/>
                    <a:cs typeface="Times New Roman" panose="02020603050405020304" pitchFamily="18" charset="0"/>
                  </a:rPr>
                  <a:t> - </a:t>
                </a:r>
                <a:r>
                  <a:rPr lang="en-US" dirty="0" err="1">
                    <a:latin typeface="Montserrat" pitchFamily="2" charset="77"/>
                    <a:cs typeface="Times New Roman" panose="02020603050405020304" pitchFamily="18" charset="0"/>
                  </a:rPr>
                  <a:t>xã</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hội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xã</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hội</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xã</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hội</a:t>
                </a:r>
                <a:r>
                  <a:rPr lang="en-US" dirty="0">
                    <a:latin typeface="Montserrat" pitchFamily="2" charset="77"/>
                    <a:cs typeface="Times New Roman" panose="02020603050405020304" pitchFamily="18" charset="0"/>
                  </a:rPr>
                  <a:t> - </a:t>
                </a:r>
                <a:r>
                  <a:rPr lang="en-US" dirty="0" err="1">
                    <a:latin typeface="Montserrat" pitchFamily="2" charset="77"/>
                    <a:cs typeface="Times New Roman" panose="02020603050405020304" pitchFamily="18" charset="0"/>
                  </a:rPr>
                  <a:t>nghề</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nghiệp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và</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các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tổ</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chức</a:t>
                </a:r>
                <a:r>
                  <a:rPr lang="en-US" dirty="0">
                    <a:latin typeface="Montserrat" pitchFamily="2" charset="77"/>
                    <a:cs typeface="Times New Roman" panose="02020603050405020304" pitchFamily="18" charset="0"/>
                  </a:rPr>
                  <a:t> </a:t>
                </a:r>
              </a:p>
              <a:p>
                <a:pPr lvl="0" algn="just"/>
                <a:r>
                  <a:rPr lang="en-US" dirty="0" err="1">
                    <a:latin typeface="Montserrat" pitchFamily="2" charset="77"/>
                    <a:cs typeface="Times New Roman" panose="02020603050405020304" pitchFamily="18" charset="0"/>
                  </a:rPr>
                  <a:t>khác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được</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thành</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lập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theo</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quy</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định</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của</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pháp</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luật</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về</a:t>
                </a:r>
                <a:r>
                  <a:rPr lang="en-US" dirty="0">
                    <a:latin typeface="Montserrat" pitchFamily="2" charset="77"/>
                    <a:cs typeface="Times New Roman" panose="02020603050405020304" pitchFamily="18" charset="0"/>
                  </a:rPr>
                  <a:t> </a:t>
                </a:r>
                <a:r>
                  <a:rPr lang="en-US" dirty="0" err="1">
                    <a:latin typeface="Montserrat" pitchFamily="2" charset="77"/>
                    <a:cs typeface="Times New Roman" panose="02020603050405020304" pitchFamily="18" charset="0"/>
                  </a:rPr>
                  <a:t>hội</a:t>
                </a:r>
                <a:endParaRPr lang="en-US" dirty="0">
                  <a:latin typeface="Montserrat" pitchFamily="2" charset="77"/>
                </a:endParaRPr>
              </a:p>
              <a:p>
                <a:pPr algn="just" latinLnBrk="0">
                  <a:buClr>
                    <a:prstClr val="white"/>
                  </a:buClr>
                  <a:defRPr/>
                </a:pPr>
                <a:r>
                  <a:rPr lang="en-US" altLang="zh-CN" dirty="0">
                    <a:solidFill>
                      <a:schemeClr val="tx1">
                        <a:lumMod val="75000"/>
                        <a:lumOff val="25000"/>
                      </a:schemeClr>
                    </a:solidFill>
                    <a:latin typeface="Montserrat" pitchFamily="2" charset="77"/>
                    <a:sym typeface="Montserrat" pitchFamily="2" charset="0"/>
                  </a:rPr>
                  <a:t>. </a:t>
                </a:r>
              </a:p>
            </p:txBody>
          </p:sp>
          <p:sp>
            <p:nvSpPr>
              <p:cNvPr id="12" name="텍스트 개체 틀 3">
                <a:extLst>
                  <a:ext uri="{FF2B5EF4-FFF2-40B4-BE49-F238E27FC236}">
                    <a16:creationId xmlns:a16="http://schemas.microsoft.com/office/drawing/2014/main" xmlns="" id="{37E47C46-42DE-63FD-312A-A576B29465A3}"/>
                  </a:ext>
                </a:extLst>
              </p:cNvPr>
              <p:cNvSpPr txBox="1"/>
              <p:nvPr/>
            </p:nvSpPr>
            <p:spPr>
              <a:xfrm>
                <a:off x="1721476" y="2460622"/>
                <a:ext cx="4235331" cy="519874"/>
              </a:xfrm>
              <a:prstGeom prst="rect">
                <a:avLst/>
              </a:prstGeom>
            </p:spPr>
            <p:txBody>
              <a:bodyPr vert="horz" wrap="squar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lgn="just"/>
                <a:r>
                  <a:rPr lang="en-US" sz="1800" b="1" dirty="0" err="1">
                    <a:solidFill>
                      <a:schemeClr val="accent1">
                        <a:lumMod val="50000"/>
                      </a:schemeClr>
                    </a:solidFill>
                    <a:latin typeface="Montserrat" pitchFamily="2" charset="77"/>
                    <a:cs typeface="Times New Roman" panose="02020603050405020304" pitchFamily="18" charset="0"/>
                  </a:rPr>
                  <a:t>Tài</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sản</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công</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tại</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cơ</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quan</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tổ</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chức</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đơn</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vị</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đang</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quản</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lý</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sử</a:t>
                </a:r>
                <a:r>
                  <a:rPr lang="en-US" sz="1800" b="1" dirty="0">
                    <a:solidFill>
                      <a:schemeClr val="accent1">
                        <a:lumMod val="50000"/>
                      </a:schemeClr>
                    </a:solidFill>
                    <a:latin typeface="Montserrat" pitchFamily="2" charset="77"/>
                    <a:cs typeface="Times New Roman" panose="02020603050405020304" pitchFamily="18" charset="0"/>
                  </a:rPr>
                  <a:t> </a:t>
                </a:r>
                <a:r>
                  <a:rPr lang="en-US" sz="1800" b="1" dirty="0" err="1">
                    <a:solidFill>
                      <a:schemeClr val="accent1">
                        <a:lumMod val="50000"/>
                      </a:schemeClr>
                    </a:solidFill>
                    <a:latin typeface="Montserrat" pitchFamily="2" charset="77"/>
                    <a:cs typeface="Times New Roman" panose="02020603050405020304" pitchFamily="18" charset="0"/>
                  </a:rPr>
                  <a:t>dụng</a:t>
                </a:r>
                <a:endParaRPr lang="en-US" sz="1800" b="1" dirty="0">
                  <a:solidFill>
                    <a:schemeClr val="accent1">
                      <a:lumMod val="50000"/>
                    </a:schemeClr>
                  </a:solidFill>
                  <a:latin typeface="Montserrat" pitchFamily="2" charset="77"/>
                  <a:cs typeface="Times New Roman" panose="02020603050405020304" pitchFamily="18" charset="0"/>
                </a:endParaRPr>
              </a:p>
            </p:txBody>
          </p:sp>
          <p:sp>
            <p:nvSpPr>
              <p:cNvPr id="13" name="텍스트 개체 틀 3">
                <a:extLst>
                  <a:ext uri="{FF2B5EF4-FFF2-40B4-BE49-F238E27FC236}">
                    <a16:creationId xmlns:a16="http://schemas.microsoft.com/office/drawing/2014/main" xmlns="" id="{54924575-40E5-1C76-825B-D84D6300C85A}"/>
                  </a:ext>
                </a:extLst>
              </p:cNvPr>
              <p:cNvSpPr txBox="1"/>
              <p:nvPr/>
            </p:nvSpPr>
            <p:spPr>
              <a:xfrm>
                <a:off x="2144538" y="1516011"/>
                <a:ext cx="464820" cy="519877"/>
              </a:xfrm>
              <a:prstGeom prst="rect">
                <a:avLst/>
              </a:prstGeom>
            </p:spPr>
            <p:txBody>
              <a:bodyPr vert="horz" wrap="none" lIns="0" tIns="0" rIns="0" bIns="0" rtlCol="0" anchor="t" anchorCtr="0">
                <a:spAutoFit/>
              </a:bodyPr>
              <a:lstStyle>
                <a:defPPr>
                  <a:defRPr lang="ko-KR"/>
                </a:defPPr>
                <a:lvl1pPr indent="0">
                  <a:spcBef>
                    <a:spcPts val="0"/>
                  </a:spcBef>
                  <a:buFont typeface="Arial" panose="020B0604020202020204" pitchFamily="34" charset="0"/>
                  <a:buNone/>
                  <a:defRPr sz="1000" b="0" i="0" baseline="0">
                    <a:effectLst/>
                    <a:latin typeface="Tahoma" panose="020B0604030504040204" pitchFamily="34" charset="0"/>
                    <a:ea typeface="+mj-ea"/>
                    <a:cs typeface="Tahoma" panose="020B0604030504040204" pitchFamily="34"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ko-KR" sz="3600" b="1" dirty="0">
                    <a:solidFill>
                      <a:schemeClr val="tx1">
                        <a:lumMod val="50000"/>
                        <a:lumOff val="50000"/>
                      </a:schemeClr>
                    </a:solidFill>
                    <a:latin typeface="Montserrat" pitchFamily="2" charset="0"/>
                    <a:sym typeface="Montserrat" pitchFamily="2" charset="0"/>
                  </a:rPr>
                  <a:t>01</a:t>
                </a:r>
              </a:p>
            </p:txBody>
          </p:sp>
          <p:sp>
            <p:nvSpPr>
              <p:cNvPr id="60" name="speed">
                <a:extLst>
                  <a:ext uri="{FF2B5EF4-FFF2-40B4-BE49-F238E27FC236}">
                    <a16:creationId xmlns:a16="http://schemas.microsoft.com/office/drawing/2014/main" xmlns="" id="{0DC8893D-6D0A-C55A-A1E5-BE2CD096E6C5}"/>
                  </a:ext>
                </a:extLst>
              </p:cNvPr>
              <p:cNvSpPr txBox="1">
                <a:spLocks noChangeArrowheads="1"/>
              </p:cNvSpPr>
              <p:nvPr/>
            </p:nvSpPr>
            <p:spPr bwMode="auto">
              <a:xfrm>
                <a:off x="1666854" y="4136675"/>
                <a:ext cx="2343378" cy="202173"/>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1pPr>
                <a:lvl2pPr marL="4572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2pPr>
                <a:lvl3pPr marL="9144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3pPr>
                <a:lvl4pPr marL="13716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4pPr>
                <a:lvl5pPr marL="1828800" algn="l" rtl="0" fontAlgn="base" latinLnBrk="1">
                  <a:spcBef>
                    <a:spcPct val="0"/>
                  </a:spcBef>
                  <a:spcAft>
                    <a:spcPct val="0"/>
                  </a:spcAft>
                  <a:defRPr kumimoji="1" kern="1200">
                    <a:solidFill>
                      <a:schemeClr val="tx1"/>
                    </a:solidFill>
                    <a:latin typeface="Gulim" panose="020B0600000101010101" pitchFamily="50" charset="-127"/>
                    <a:ea typeface="Gulim" panose="020B0600000101010101" pitchFamily="50" charset="-127"/>
                    <a:cs typeface="+mn-cs"/>
                  </a:defRPr>
                </a:lvl5pPr>
                <a:lvl6pPr marL="22860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6pPr>
                <a:lvl7pPr marL="27432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7pPr>
                <a:lvl8pPr marL="32004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8pPr>
                <a:lvl9pPr marL="3657600" algn="l" defTabSz="914400" rtl="0" eaLnBrk="1" latinLnBrk="1" hangingPunct="1">
                  <a:defRPr kumimoji="1" kern="1200">
                    <a:solidFill>
                      <a:schemeClr val="tx1"/>
                    </a:solidFill>
                    <a:latin typeface="Gulim" panose="020B0600000101010101" pitchFamily="50" charset="-127"/>
                    <a:ea typeface="Gulim" panose="020B0600000101010101" pitchFamily="50" charset="-127"/>
                    <a:cs typeface="+mn-cs"/>
                  </a:defRPr>
                </a:lvl9pPr>
              </a:lstStyle>
              <a:p>
                <a:pPr algn="just" latinLnBrk="0">
                  <a:buClr>
                    <a:prstClr val="white"/>
                  </a:buClr>
                  <a:defRPr/>
                </a:pPr>
                <a:endParaRPr lang="en-US" altLang="zh-CN" sz="1400" dirty="0">
                  <a:solidFill>
                    <a:schemeClr val="tx1">
                      <a:lumMod val="75000"/>
                      <a:lumOff val="25000"/>
                    </a:schemeClr>
                  </a:solidFill>
                  <a:latin typeface="Montserrat" pitchFamily="2" charset="0"/>
                  <a:sym typeface="Montserrat" pitchFamily="2" charset="0"/>
                </a:endParaRPr>
              </a:p>
            </p:txBody>
          </p:sp>
        </p:grpSp>
        <p:sp>
          <p:nvSpPr>
            <p:cNvPr id="34" name="Oval 32">
              <a:extLst>
                <a:ext uri="{FF2B5EF4-FFF2-40B4-BE49-F238E27FC236}">
                  <a16:creationId xmlns:a16="http://schemas.microsoft.com/office/drawing/2014/main" xmlns="" id="{A98BF9F3-34D6-52C3-082D-3C30022E8252}"/>
                </a:ext>
              </a:extLst>
            </p:cNvPr>
            <p:cNvSpPr/>
            <p:nvPr/>
          </p:nvSpPr>
          <p:spPr>
            <a:xfrm>
              <a:off x="739546" y="1406142"/>
              <a:ext cx="1162320" cy="1162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sz="2000" dirty="0">
                <a:solidFill>
                  <a:schemeClr val="tx1">
                    <a:lumMod val="75000"/>
                    <a:lumOff val="25000"/>
                  </a:schemeClr>
                </a:solidFill>
                <a:latin typeface="Montserrat" pitchFamily="2" charset="0"/>
                <a:sym typeface="Montserrat" pitchFamily="2" charset="0"/>
              </a:endParaRPr>
            </a:p>
          </p:txBody>
        </p:sp>
        <p:pic>
          <p:nvPicPr>
            <p:cNvPr id="81" name="图形 80" descr="从云中下载">
              <a:extLst>
                <a:ext uri="{FF2B5EF4-FFF2-40B4-BE49-F238E27FC236}">
                  <a16:creationId xmlns:a16="http://schemas.microsoft.com/office/drawing/2014/main" xmlns="" id="{6B9B2731-501C-B6BD-4BE6-039DF51FA4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59632" y="1747079"/>
              <a:ext cx="522147" cy="522147"/>
            </a:xfrm>
            <a:prstGeom prst="rect">
              <a:avLst/>
            </a:prstGeom>
          </p:spPr>
        </p:pic>
      </p:grpSp>
    </p:spTree>
    <p:extLst>
      <p:ext uri="{BB962C8B-B14F-4D97-AF65-F5344CB8AC3E}">
        <p14:creationId xmlns:p14="http://schemas.microsoft.com/office/powerpoint/2010/main" val="2018451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anim calcmode="lin" valueType="num">
                                      <p:cBhvr>
                                        <p:cTn id="13" dur="1000" fill="hold"/>
                                        <p:tgtEl>
                                          <p:spTgt spid="83"/>
                                        </p:tgtEl>
                                        <p:attrNameLst>
                                          <p:attrName>ppt_x</p:attrName>
                                        </p:attrNameLst>
                                      </p:cBhvr>
                                      <p:tavLst>
                                        <p:tav tm="0">
                                          <p:val>
                                            <p:strVal val="#ppt_x"/>
                                          </p:val>
                                        </p:tav>
                                        <p:tav tm="100000">
                                          <p:val>
                                            <p:strVal val="#ppt_x"/>
                                          </p:val>
                                        </p:tav>
                                      </p:tavLst>
                                    </p:anim>
                                    <p:anim calcmode="lin" valueType="num">
                                      <p:cBhvr>
                                        <p:cTn id="1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D913E9-963E-1D76-4086-2A9317D4818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DA917E3A-41F2-AE7F-D74D-3B7F1D7E0AE8}"/>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0F70EA4F-129E-0437-D6DC-CACBDBE92808}"/>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87E053F0-7A56-15BC-D001-891D872A3239}"/>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34F78C08-EE3E-D9B2-0F7F-D3DD64EFE075}"/>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F8D27035-A75F-4380-D170-8AA758D55497}"/>
              </a:ext>
            </a:extLst>
          </p:cNvPr>
          <p:cNvSpPr txBox="1"/>
          <p:nvPr/>
        </p:nvSpPr>
        <p:spPr>
          <a:xfrm>
            <a:off x="945641" y="238084"/>
            <a:ext cx="903173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LÀ CÔNG TRÌNH NGẦM ĐÔ THỊ</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053B9FDA-FDBF-C6C2-5E64-83BC99CAD16B}"/>
              </a:ext>
            </a:extLst>
          </p:cNvPr>
          <p:cNvCxnSpPr>
            <a:cxnSpLocks/>
          </p:cNvCxnSpPr>
          <p:nvPr/>
        </p:nvCxnSpPr>
        <p:spPr>
          <a:xfrm>
            <a:off x="9583838" y="512799"/>
            <a:ext cx="260816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文本框 34">
            <a:extLst>
              <a:ext uri="{FF2B5EF4-FFF2-40B4-BE49-F238E27FC236}">
                <a16:creationId xmlns:a16="http://schemas.microsoft.com/office/drawing/2014/main" xmlns="" id="{6F33FD41-4DA4-163D-EE53-337120948A4C}"/>
              </a:ext>
            </a:extLst>
          </p:cNvPr>
          <p:cNvSpPr txBox="1"/>
          <p:nvPr/>
        </p:nvSpPr>
        <p:spPr>
          <a:xfrm>
            <a:off x="900115" y="3625772"/>
            <a:ext cx="10438069" cy="2739211"/>
          </a:xfrm>
          <a:prstGeom prst="rect">
            <a:avLst/>
          </a:prstGeom>
          <a:noFill/>
        </p:spPr>
        <p:txBody>
          <a:bodyPr wrap="square" rtlCol="0">
            <a:spAutoFit/>
          </a:bodyPr>
          <a:lstStyle/>
          <a:p>
            <a:pPr algn="just"/>
            <a:r>
              <a:rPr lang="vi-VN" altLang="zh-CN" b="1" dirty="0">
                <a:solidFill>
                  <a:schemeClr val="tx1">
                    <a:lumMod val="75000"/>
                    <a:lumOff val="25000"/>
                  </a:schemeClr>
                </a:solidFill>
                <a:latin typeface="Montserrat" pitchFamily="2" charset="0"/>
                <a:sym typeface="Montserrat" pitchFamily="2" charset="0"/>
              </a:rPr>
              <a:t>Lưu ý:</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p>
          <a:p>
            <a:pPr algn="just">
              <a:spcBef>
                <a:spcPts val="600"/>
              </a:spcBef>
            </a:pPr>
            <a:r>
              <a:rPr lang="vi-VN" altLang="zh-CN" dirty="0">
                <a:solidFill>
                  <a:schemeClr val="tx1">
                    <a:lumMod val="75000"/>
                    <a:lumOff val="25000"/>
                  </a:schemeClr>
                </a:solidFill>
                <a:latin typeface="Montserrat" pitchFamily="2" charset="0"/>
                <a:sym typeface="Montserrat" pitchFamily="2" charset="0"/>
              </a:rPr>
              <a:t>+ Trường hợp một hệ thống được giao cho nhiều cơ quan quản lý thì đối tượng ghi sổ kế toán là phần tài sản được giao cho từng cơ quan.</a:t>
            </a:r>
          </a:p>
        </p:txBody>
      </p:sp>
      <p:graphicFrame>
        <p:nvGraphicFramePr>
          <p:cNvPr id="2" name="Table 1">
            <a:extLst>
              <a:ext uri="{FF2B5EF4-FFF2-40B4-BE49-F238E27FC236}">
                <a16:creationId xmlns:a16="http://schemas.microsoft.com/office/drawing/2014/main" xmlns="" id="{68DD6C59-E448-63D1-5BB2-14FBEAF99A59}"/>
              </a:ext>
            </a:extLst>
          </p:cNvPr>
          <p:cNvGraphicFramePr>
            <a:graphicFrameLocks noGrp="1"/>
          </p:cNvGraphicFramePr>
          <p:nvPr>
            <p:extLst>
              <p:ext uri="{D42A27DB-BD31-4B8C-83A1-F6EECF244321}">
                <p14:modId xmlns:p14="http://schemas.microsoft.com/office/powerpoint/2010/main" val="224046154"/>
              </p:ext>
            </p:extLst>
          </p:nvPr>
        </p:nvGraphicFramePr>
        <p:xfrm>
          <a:off x="980366" y="1247004"/>
          <a:ext cx="10198100" cy="2189930"/>
        </p:xfrm>
        <a:graphic>
          <a:graphicData uri="http://schemas.openxmlformats.org/drawingml/2006/table">
            <a:tbl>
              <a:tblPr>
                <a:tableStyleId>{5C22544A-7EE6-4342-B048-85BDC9FD1C3A}</a:tableStyleId>
              </a:tblPr>
              <a:tblGrid>
                <a:gridCol w="5219700">
                  <a:extLst>
                    <a:ext uri="{9D8B030D-6E8A-4147-A177-3AD203B41FA5}">
                      <a16:colId xmlns:a16="http://schemas.microsoft.com/office/drawing/2014/main" xmlns="" val="3640107275"/>
                    </a:ext>
                  </a:extLst>
                </a:gridCol>
                <a:gridCol w="2489200">
                  <a:extLst>
                    <a:ext uri="{9D8B030D-6E8A-4147-A177-3AD203B41FA5}">
                      <a16:colId xmlns:a16="http://schemas.microsoft.com/office/drawing/2014/main" xmlns="" val="4292463010"/>
                    </a:ext>
                  </a:extLst>
                </a:gridCol>
                <a:gridCol w="2489200">
                  <a:extLst>
                    <a:ext uri="{9D8B030D-6E8A-4147-A177-3AD203B41FA5}">
                      <a16:colId xmlns:a16="http://schemas.microsoft.com/office/drawing/2014/main" xmlns="" val="3777984509"/>
                    </a:ext>
                  </a:extLst>
                </a:gridCol>
              </a:tblGrid>
              <a:tr h="190500">
                <a:tc>
                  <a:txBody>
                    <a:bodyPr/>
                    <a:lstStyle/>
                    <a:p>
                      <a:pPr algn="ctr" fontAlgn="ctr"/>
                      <a:r>
                        <a:rPr lang="en-US" sz="1800" b="1" u="none" strike="noStrike" dirty="0" err="1">
                          <a:effectLst/>
                          <a:latin typeface="Times New Roman" panose="02020603050405020304" pitchFamily="18" charset="0"/>
                          <a:cs typeface="Times New Roman" panose="02020603050405020304" pitchFamily="18" charset="0"/>
                        </a:rPr>
                        <a:t>Loại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tài</a:t>
                      </a:r>
                      <a:r>
                        <a:rPr lang="en-US" sz="1800" b="1" u="none" strike="noStrike" dirty="0">
                          <a:effectLst/>
                          <a:latin typeface="Times New Roman" panose="02020603050405020304" pitchFamily="18" charset="0"/>
                          <a:cs typeface="Times New Roman" panose="02020603050405020304" pitchFamily="18" charset="0"/>
                        </a:rPr>
                        <a:t> </a:t>
                      </a:r>
                      <a:r>
                        <a:rPr lang="en-US" sz="1800" b="1" u="none" strike="noStrike" dirty="0" err="1">
                          <a:effectLst/>
                          <a:latin typeface="Times New Roman" panose="02020603050405020304" pitchFamily="18" charset="0"/>
                          <a:cs typeface="Times New Roman" panose="02020603050405020304" pitchFamily="18" charset="0"/>
                        </a:rPr>
                        <a:t>sản</a:t>
                      </a:r>
                      <a:endParaRPr lang="en-US"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số lượng</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vi-VN" sz="1800" b="1" u="none" strike="noStrike" dirty="0">
                          <a:effectLst/>
                          <a:latin typeface="Times New Roman" panose="02020603050405020304" pitchFamily="18" charset="0"/>
                          <a:cs typeface="Times New Roman" panose="02020603050405020304" pitchFamily="18" charset="0"/>
                        </a:rPr>
                        <a:t>Đơn vị tính của Chỉ tiêu Về hiện vật</a:t>
                      </a:r>
                      <a:endParaRPr lang="vi-VN" sz="1800" b="1"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2423795782"/>
                  </a:ext>
                </a:extLst>
              </a:tr>
              <a:tr h="190500">
                <a:tc>
                  <a:txBody>
                    <a:bodyPr/>
                    <a:lstStyle/>
                    <a:p>
                      <a:pPr algn="l" fontAlgn="ctr"/>
                      <a:r>
                        <a:rPr lang="en-US" sz="1800" u="none" strike="noStrike">
                          <a:effectLst/>
                          <a:latin typeface="Times New Roman" panose="02020603050405020304" pitchFamily="18" charset="0"/>
                          <a:cs typeface="Times New Roman" panose="02020603050405020304" pitchFamily="18" charset="0"/>
                        </a:rPr>
                        <a:t>Công trình công cộng ngầm (không phải là phần ngầm của các công trình trên đất)</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Công trình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432873020"/>
                  </a:ext>
                </a:extLst>
              </a:tr>
              <a:tr h="326334">
                <a:tc>
                  <a:txBody>
                    <a:bodyPr/>
                    <a:lstStyle/>
                    <a:p>
                      <a:pPr algn="l" fontAlgn="ctr"/>
                      <a:r>
                        <a:rPr lang="vi-VN" sz="1800" u="none" strike="noStrike">
                          <a:effectLst/>
                          <a:latin typeface="Times New Roman" panose="02020603050405020304" pitchFamily="18" charset="0"/>
                          <a:cs typeface="Times New Roman" panose="02020603050405020304" pitchFamily="18" charset="0"/>
                        </a:rPr>
                        <a:t>Công trình đường dây, cáp, đường ống kỹ thuật ngầm</a:t>
                      </a:r>
                      <a:endParaRPr lang="vi-VN"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Công trình</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m</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1658815749"/>
                  </a:ext>
                </a:extLst>
              </a:tr>
              <a:tr h="353509">
                <a:tc>
                  <a:txBody>
                    <a:bodyPr/>
                    <a:lstStyle/>
                    <a:p>
                      <a:pPr algn="l" fontAlgn="ctr"/>
                      <a:r>
                        <a:rPr lang="en-US" sz="1800" u="none" strike="noStrike">
                          <a:effectLst/>
                          <a:latin typeface="Times New Roman" panose="02020603050405020304" pitchFamily="18" charset="0"/>
                          <a:cs typeface="Times New Roman" panose="02020603050405020304" pitchFamily="18" charset="0"/>
                        </a:rPr>
                        <a:t>Hào kỹ thuật</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Cái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m2</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3773395970"/>
                  </a:ext>
                </a:extLst>
              </a:tr>
              <a:tr h="393757">
                <a:tc>
                  <a:txBody>
                    <a:bodyPr/>
                    <a:lstStyle/>
                    <a:p>
                      <a:pPr algn="l" fontAlgn="ctr"/>
                      <a:r>
                        <a:rPr lang="en-US" sz="1800" u="none" strike="noStrike">
                          <a:effectLst/>
                          <a:latin typeface="Times New Roman" panose="02020603050405020304" pitchFamily="18" charset="0"/>
                          <a:cs typeface="Times New Roman" panose="02020603050405020304" pitchFamily="18" charset="0"/>
                        </a:rPr>
                        <a:t>Tuynel kỹ thuật</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a:effectLst/>
                          <a:latin typeface="Times New Roman" panose="02020603050405020304" pitchFamily="18" charset="0"/>
                          <a:cs typeface="Times New Roman" panose="02020603050405020304" pitchFamily="18" charset="0"/>
                        </a:rPr>
                        <a:t>Cái</a:t>
                      </a:r>
                      <a:endParaRPr lang="en-US" sz="1800" b="0" i="0" u="none" strike="noStrike">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tc>
                  <a:txBody>
                    <a:bodyPr/>
                    <a:lstStyle/>
                    <a:p>
                      <a:pPr algn="ctr" fontAlgn="ctr"/>
                      <a:r>
                        <a:rPr lang="en-US" sz="1800" u="none" strike="noStrike" dirty="0">
                          <a:effectLst/>
                          <a:latin typeface="Times New Roman" panose="02020603050405020304" pitchFamily="18" charset="0"/>
                          <a:cs typeface="Times New Roman" panose="02020603050405020304" pitchFamily="18" charset="0"/>
                        </a:rPr>
                        <a:t>m2</a:t>
                      </a:r>
                      <a:endParaRPr lang="en-US" sz="1800" b="0" i="0" u="none" strike="noStrike" dirty="0">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txBody>
                  <a:tcPr marL="9525" marR="9525" marT="9525" marB="0" anchor="ctr"/>
                </a:tc>
                <a:extLst>
                  <a:ext uri="{0D108BD9-81ED-4DB2-BD59-A6C34878D82A}">
                    <a16:rowId xmlns:a16="http://schemas.microsoft.com/office/drawing/2014/main" xmlns="" val="746939824"/>
                  </a:ext>
                </a:extLst>
              </a:tr>
            </a:tbl>
          </a:graphicData>
        </a:graphic>
      </p:graphicFrame>
    </p:spTree>
    <p:extLst>
      <p:ext uri="{BB962C8B-B14F-4D97-AF65-F5344CB8AC3E}">
        <p14:creationId xmlns:p14="http://schemas.microsoft.com/office/powerpoint/2010/main" val="2028655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3AC7D80-AD08-885A-C6A7-B2AB6C5EC790}"/>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7A5C19A9-1AC9-D1EE-495B-C15CC0A20A1D}"/>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2A83A809-3E7E-A765-8E89-8E0E160BEC58}"/>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0ECB3B25-09C2-62BD-D797-23AC2B100A3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46C44A4D-B133-2A3F-D278-5910A22E1E2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6B833C83-FD9D-9C08-7E32-4BDCF240F7E7}"/>
              </a:ext>
            </a:extLst>
          </p:cNvPr>
          <p:cNvSpPr txBox="1"/>
          <p:nvPr/>
        </p:nvSpPr>
        <p:spPr>
          <a:xfrm>
            <a:off x="945642" y="238084"/>
            <a:ext cx="9063684"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LÀ CÔNG TRÌNH NGẦM ĐÔ THỊ</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61667DFF-62D9-DB28-959B-59688105794D}"/>
              </a:ext>
            </a:extLst>
          </p:cNvPr>
          <p:cNvCxnSpPr>
            <a:cxnSpLocks/>
          </p:cNvCxnSpPr>
          <p:nvPr/>
        </p:nvCxnSpPr>
        <p:spPr>
          <a:xfrm>
            <a:off x="9595413" y="512799"/>
            <a:ext cx="2596587"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DA25783C-079D-03B8-70A5-548930950EED}"/>
              </a:ext>
            </a:extLst>
          </p:cNvPr>
          <p:cNvSpPr/>
          <p:nvPr/>
        </p:nvSpPr>
        <p:spPr>
          <a:xfrm>
            <a:off x="3504765" y="4500680"/>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49" name="Rectangle 48">
            <a:extLst>
              <a:ext uri="{FF2B5EF4-FFF2-40B4-BE49-F238E27FC236}">
                <a16:creationId xmlns:a16="http://schemas.microsoft.com/office/drawing/2014/main" xmlns="" id="{DE51A242-2072-1971-5389-45C76EC05861}"/>
              </a:ext>
            </a:extLst>
          </p:cNvPr>
          <p:cNvSpPr/>
          <p:nvPr/>
        </p:nvSpPr>
        <p:spPr>
          <a:xfrm>
            <a:off x="9098697" y="4574848"/>
            <a:ext cx="2974476" cy="2308324"/>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r>
              <a:rPr lang="nl-NL" altLang="ja-JP" sz="2400" dirty="0">
                <a:solidFill>
                  <a:srgbClr val="000000"/>
                </a:solidFill>
                <a:latin typeface="Times New Roman" pitchFamily="18" charset="0"/>
                <a:ea typeface="Calibri" pitchFamily="34" charset="0"/>
                <a:cs typeface="Times New Roman" pitchFamily="18" charset="0"/>
              </a:rPr>
              <a:t> +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đầu</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tư</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nâng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cấp</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mở</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rộng</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cải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tạo</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từ</a:t>
            </a:r>
            <a:r>
              <a:rPr lang="nl-NL" altLang="ja-JP" sz="2400" dirty="0">
                <a:solidFill>
                  <a:srgbClr val="000000"/>
                </a:solidFill>
                <a:latin typeface="Times New Roman" pitchFamily="18" charset="0"/>
                <a:ea typeface="Calibri" pitchFamily="34" charset="0"/>
                <a:cs typeface="Times New Roman" pitchFamily="18" charset="0"/>
              </a:rPr>
              <a:t> 01/01/2018 </a:t>
            </a:r>
            <a:r>
              <a:rPr lang="nl-NL" altLang="ja-JP" sz="2400" dirty="0" err="1">
                <a:solidFill>
                  <a:srgbClr val="000000"/>
                </a:solidFill>
                <a:latin typeface="Times New Roman" pitchFamily="18" charset="0"/>
                <a:ea typeface="Calibri" pitchFamily="34" charset="0"/>
                <a:cs typeface="Times New Roman" pitchFamily="18" charset="0"/>
              </a:rPr>
              <a:t>đến</a:t>
            </a:r>
            <a:r>
              <a:rPr lang="nl-NL" altLang="ja-JP" sz="2400" dirty="0">
                <a:solidFill>
                  <a:srgbClr val="000000"/>
                </a:solidFill>
                <a:latin typeface="Times New Roman" pitchFamily="18" charset="0"/>
                <a:ea typeface="Calibri" pitchFamily="34" charset="0"/>
                <a:cs typeface="Times New Roman" pitchFamily="18" charset="0"/>
              </a:rPr>
              <a:t> 31/12/2024</a:t>
            </a:r>
            <a:endParaRPr lang="en-US" sz="2400" dirty="0"/>
          </a:p>
        </p:txBody>
      </p:sp>
      <p:sp>
        <p:nvSpPr>
          <p:cNvPr id="50" name="Rectangle 49">
            <a:extLst>
              <a:ext uri="{FF2B5EF4-FFF2-40B4-BE49-F238E27FC236}">
                <a16:creationId xmlns:a16="http://schemas.microsoft.com/office/drawing/2014/main" xmlns="" id="{C706A492-E74B-6362-B2D2-0D26E1F751BA}"/>
              </a:ext>
            </a:extLst>
          </p:cNvPr>
          <p:cNvSpPr/>
          <p:nvPr/>
        </p:nvSpPr>
        <p:spPr>
          <a:xfrm>
            <a:off x="5453056" y="4313831"/>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xmlns="" id="{25CFA799-0708-D496-0C3C-3B3E84F4D5D8}"/>
              </a:ext>
            </a:extLst>
          </p:cNvPr>
          <p:cNvSpPr/>
          <p:nvPr/>
        </p:nvSpPr>
        <p:spPr>
          <a:xfrm>
            <a:off x="7348566" y="4565645"/>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xmlns="" id="{481BFE3D-3C6F-C5D7-933A-9241B12ED04E}"/>
              </a:ext>
            </a:extLst>
          </p:cNvPr>
          <p:cNvSpPr/>
          <p:nvPr/>
        </p:nvSpPr>
        <p:spPr>
          <a:xfrm>
            <a:off x="906495" y="3451665"/>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53" name="Straight Connector 52">
            <a:extLst>
              <a:ext uri="{FF2B5EF4-FFF2-40B4-BE49-F238E27FC236}">
                <a16:creationId xmlns:a16="http://schemas.microsoft.com/office/drawing/2014/main" xmlns="" id="{4DA888A7-7D37-9743-8DB5-2E3414DB01CC}"/>
              </a:ext>
            </a:extLst>
          </p:cNvPr>
          <p:cNvCxnSpPr>
            <a:cxnSpLocks/>
          </p:cNvCxnSpPr>
          <p:nvPr/>
        </p:nvCxnSpPr>
        <p:spPr>
          <a:xfrm>
            <a:off x="1915728" y="1882460"/>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F694FA2-1E66-30E3-1C98-0DDC86509C2A}"/>
              </a:ext>
            </a:extLst>
          </p:cNvPr>
          <p:cNvCxnSpPr>
            <a:cxnSpLocks/>
          </p:cNvCxnSpPr>
          <p:nvPr/>
        </p:nvCxnSpPr>
        <p:spPr>
          <a:xfrm>
            <a:off x="1921437" y="2867143"/>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31905088-064D-861C-4DF5-1AC68C26C0FA}"/>
              </a:ext>
            </a:extLst>
          </p:cNvPr>
          <p:cNvCxnSpPr>
            <a:cxnSpLocks/>
          </p:cNvCxnSpPr>
          <p:nvPr/>
        </p:nvCxnSpPr>
        <p:spPr>
          <a:xfrm flipV="1">
            <a:off x="6258178" y="1854751"/>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001061E8-37A4-7F07-2530-65FD5E2CC492}"/>
              </a:ext>
            </a:extLst>
          </p:cNvPr>
          <p:cNvSpPr/>
          <p:nvPr/>
        </p:nvSpPr>
        <p:spPr>
          <a:xfrm>
            <a:off x="3170990" y="1623403"/>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57" name="Straight Arrow Connector 56">
            <a:extLst>
              <a:ext uri="{FF2B5EF4-FFF2-40B4-BE49-F238E27FC236}">
                <a16:creationId xmlns:a16="http://schemas.microsoft.com/office/drawing/2014/main" xmlns="" id="{E9FFF2C1-282F-176E-C39B-8EC7B0449A2A}"/>
              </a:ext>
            </a:extLst>
          </p:cNvPr>
          <p:cNvCxnSpPr/>
          <p:nvPr/>
        </p:nvCxnSpPr>
        <p:spPr>
          <a:xfrm>
            <a:off x="4662663" y="3008844"/>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A00A1DFC-9CBF-31A1-D5B5-727D3F45D97B}"/>
              </a:ext>
            </a:extLst>
          </p:cNvPr>
          <p:cNvCxnSpPr>
            <a:cxnSpLocks/>
          </p:cNvCxnSpPr>
          <p:nvPr/>
        </p:nvCxnSpPr>
        <p:spPr>
          <a:xfrm>
            <a:off x="4662663" y="3031602"/>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684519A6-3BA9-A516-B715-8768C35F1392}"/>
              </a:ext>
            </a:extLst>
          </p:cNvPr>
          <p:cNvCxnSpPr>
            <a:cxnSpLocks/>
          </p:cNvCxnSpPr>
          <p:nvPr/>
        </p:nvCxnSpPr>
        <p:spPr>
          <a:xfrm flipV="1">
            <a:off x="8545589" y="3019409"/>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8B6AEBD0-9B19-BB88-1132-165AD2409424}"/>
              </a:ext>
            </a:extLst>
          </p:cNvPr>
          <p:cNvCxnSpPr>
            <a:cxnSpLocks/>
          </p:cNvCxnSpPr>
          <p:nvPr/>
        </p:nvCxnSpPr>
        <p:spPr>
          <a:xfrm>
            <a:off x="10009327" y="2996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997ECDE9-2491-5DD4-6109-4ACF1D4E812D}"/>
              </a:ext>
            </a:extLst>
          </p:cNvPr>
          <p:cNvSpPr/>
          <p:nvPr/>
        </p:nvSpPr>
        <p:spPr>
          <a:xfrm>
            <a:off x="5765074" y="2808321"/>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62" name="Straight Arrow Connector 61">
            <a:extLst>
              <a:ext uri="{FF2B5EF4-FFF2-40B4-BE49-F238E27FC236}">
                <a16:creationId xmlns:a16="http://schemas.microsoft.com/office/drawing/2014/main" xmlns="" id="{CC44B59F-D5E2-7F3D-3018-8C8CBE24E675}"/>
              </a:ext>
            </a:extLst>
          </p:cNvPr>
          <p:cNvCxnSpPr>
            <a:cxnSpLocks/>
          </p:cNvCxnSpPr>
          <p:nvPr/>
        </p:nvCxnSpPr>
        <p:spPr>
          <a:xfrm>
            <a:off x="4662663" y="396183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0CBBB5BB-8734-C0EE-922C-82DAF95653D1}"/>
              </a:ext>
            </a:extLst>
          </p:cNvPr>
          <p:cNvCxnSpPr>
            <a:cxnSpLocks/>
          </p:cNvCxnSpPr>
          <p:nvPr/>
        </p:nvCxnSpPr>
        <p:spPr>
          <a:xfrm>
            <a:off x="10009327" y="3918068"/>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A152783F-9D1D-01E9-D461-FE09938C34F8}"/>
              </a:ext>
            </a:extLst>
          </p:cNvPr>
          <p:cNvCxnSpPr>
            <a:cxnSpLocks/>
            <a:stCxn id="48" idx="3"/>
            <a:endCxn id="50" idx="1"/>
          </p:cNvCxnSpPr>
          <p:nvPr/>
        </p:nvCxnSpPr>
        <p:spPr>
          <a:xfrm flipV="1">
            <a:off x="5188685" y="5283000"/>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496A2D44-D455-5229-3CC0-B894F871CD97}"/>
              </a:ext>
            </a:extLst>
          </p:cNvPr>
          <p:cNvCxnSpPr>
            <a:cxnSpLocks/>
            <a:stCxn id="49" idx="1"/>
          </p:cNvCxnSpPr>
          <p:nvPr/>
        </p:nvCxnSpPr>
        <p:spPr>
          <a:xfrm flipH="1">
            <a:off x="8774141" y="5729010"/>
            <a:ext cx="324556" cy="97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xmlns="" id="{1277E80D-9E67-5791-65C3-16EDFE2372E9}"/>
              </a:ext>
            </a:extLst>
          </p:cNvPr>
          <p:cNvSpPr/>
          <p:nvPr/>
        </p:nvSpPr>
        <p:spPr>
          <a:xfrm>
            <a:off x="3778014" y="865875"/>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67" name="Group 66">
            <a:extLst>
              <a:ext uri="{FF2B5EF4-FFF2-40B4-BE49-F238E27FC236}">
                <a16:creationId xmlns:a16="http://schemas.microsoft.com/office/drawing/2014/main" xmlns="" id="{FEF0D15A-6C61-4F53-E1D7-461728B59B19}"/>
              </a:ext>
            </a:extLst>
          </p:cNvPr>
          <p:cNvGrpSpPr/>
          <p:nvPr/>
        </p:nvGrpSpPr>
        <p:grpSpPr>
          <a:xfrm>
            <a:off x="3889644" y="964821"/>
            <a:ext cx="2103057" cy="510520"/>
            <a:chOff x="5706260" y="17463"/>
            <a:chExt cx="2103057" cy="1326264"/>
          </a:xfrm>
        </p:grpSpPr>
        <p:sp>
          <p:nvSpPr>
            <p:cNvPr id="68" name="Rounded Rectangle 67">
              <a:extLst>
                <a:ext uri="{FF2B5EF4-FFF2-40B4-BE49-F238E27FC236}">
                  <a16:creationId xmlns:a16="http://schemas.microsoft.com/office/drawing/2014/main" xmlns="" id="{56725FBE-0D9F-C2D0-63D0-7A9E2B6D4425}"/>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69" name="Rounded Rectangle 5">
              <a:extLst>
                <a:ext uri="{FF2B5EF4-FFF2-40B4-BE49-F238E27FC236}">
                  <a16:creationId xmlns:a16="http://schemas.microsoft.com/office/drawing/2014/main" xmlns="" id="{5E83BE7C-810E-5588-7612-93D266BF149F}"/>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sp>
        <p:nvSpPr>
          <p:cNvPr id="70" name="Rounded Rectangle 69">
            <a:extLst>
              <a:ext uri="{FF2B5EF4-FFF2-40B4-BE49-F238E27FC236}">
                <a16:creationId xmlns:a16="http://schemas.microsoft.com/office/drawing/2014/main" xmlns="" id="{ED4C6357-B030-849A-3E62-60D272483AEC}"/>
              </a:ext>
            </a:extLst>
          </p:cNvPr>
          <p:cNvSpPr/>
          <p:nvPr/>
        </p:nvSpPr>
        <p:spPr>
          <a:xfrm>
            <a:off x="925527" y="2174809"/>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1" name="Group 70">
            <a:extLst>
              <a:ext uri="{FF2B5EF4-FFF2-40B4-BE49-F238E27FC236}">
                <a16:creationId xmlns:a16="http://schemas.microsoft.com/office/drawing/2014/main" xmlns="" id="{A7958104-1B21-C12E-58A3-8FD6DDE3DA26}"/>
              </a:ext>
            </a:extLst>
          </p:cNvPr>
          <p:cNvGrpSpPr/>
          <p:nvPr/>
        </p:nvGrpSpPr>
        <p:grpSpPr>
          <a:xfrm>
            <a:off x="1037157" y="2273755"/>
            <a:ext cx="2103057" cy="539808"/>
            <a:chOff x="5706260" y="17463"/>
            <a:chExt cx="2103057" cy="1402351"/>
          </a:xfrm>
        </p:grpSpPr>
        <p:sp>
          <p:nvSpPr>
            <p:cNvPr id="72" name="Rounded Rectangle 71">
              <a:extLst>
                <a:ext uri="{FF2B5EF4-FFF2-40B4-BE49-F238E27FC236}">
                  <a16:creationId xmlns:a16="http://schemas.microsoft.com/office/drawing/2014/main" xmlns="" id="{5837C9E3-4570-98D3-914C-0F072EC564C5}"/>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3" name="Rounded Rectangle 5">
              <a:extLst>
                <a:ext uri="{FF2B5EF4-FFF2-40B4-BE49-F238E27FC236}">
                  <a16:creationId xmlns:a16="http://schemas.microsoft.com/office/drawing/2014/main" xmlns="" id="{B0BCD0CB-2A88-6B03-2AA0-513F2C852130}"/>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74" name="Straight Arrow Connector 73">
            <a:extLst>
              <a:ext uri="{FF2B5EF4-FFF2-40B4-BE49-F238E27FC236}">
                <a16:creationId xmlns:a16="http://schemas.microsoft.com/office/drawing/2014/main" xmlns="" id="{EEFD5D1C-02CE-D496-4A69-211A21078F64}"/>
              </a:ext>
            </a:extLst>
          </p:cNvPr>
          <p:cNvCxnSpPr>
            <a:cxnSpLocks/>
          </p:cNvCxnSpPr>
          <p:nvPr/>
        </p:nvCxnSpPr>
        <p:spPr>
          <a:xfrm>
            <a:off x="1947396" y="185969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xmlns="" id="{4A5AD110-D26E-350A-6ED4-D8205F2AFF3F}"/>
              </a:ext>
            </a:extLst>
          </p:cNvPr>
          <p:cNvSpPr/>
          <p:nvPr/>
        </p:nvSpPr>
        <p:spPr>
          <a:xfrm>
            <a:off x="6520867" y="213930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76" name="Group 75">
            <a:extLst>
              <a:ext uri="{FF2B5EF4-FFF2-40B4-BE49-F238E27FC236}">
                <a16:creationId xmlns:a16="http://schemas.microsoft.com/office/drawing/2014/main" xmlns="" id="{C96763C7-6439-33FD-15AE-A474488405D3}"/>
              </a:ext>
            </a:extLst>
          </p:cNvPr>
          <p:cNvGrpSpPr/>
          <p:nvPr/>
        </p:nvGrpSpPr>
        <p:grpSpPr>
          <a:xfrm>
            <a:off x="6617001" y="2238251"/>
            <a:ext cx="2103057" cy="539808"/>
            <a:chOff x="5706260" y="17463"/>
            <a:chExt cx="2103057" cy="1402351"/>
          </a:xfrm>
        </p:grpSpPr>
        <p:sp>
          <p:nvSpPr>
            <p:cNvPr id="77" name="Rounded Rectangle 76">
              <a:extLst>
                <a:ext uri="{FF2B5EF4-FFF2-40B4-BE49-F238E27FC236}">
                  <a16:creationId xmlns:a16="http://schemas.microsoft.com/office/drawing/2014/main" xmlns="" id="{A3DCC1AB-30BB-CF8F-6E30-D174B96E861C}"/>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78" name="Rounded Rectangle 5">
              <a:extLst>
                <a:ext uri="{FF2B5EF4-FFF2-40B4-BE49-F238E27FC236}">
                  <a16:creationId xmlns:a16="http://schemas.microsoft.com/office/drawing/2014/main" xmlns="" id="{157DCB5C-7D60-AA1D-9F2F-18C07B9BCAD8}"/>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79" name="Straight Arrow Connector 78">
            <a:extLst>
              <a:ext uri="{FF2B5EF4-FFF2-40B4-BE49-F238E27FC236}">
                <a16:creationId xmlns:a16="http://schemas.microsoft.com/office/drawing/2014/main" xmlns="" id="{38A69CF5-E423-0FF1-4E7B-2981C74EF7C0}"/>
              </a:ext>
            </a:extLst>
          </p:cNvPr>
          <p:cNvCxnSpPr>
            <a:cxnSpLocks/>
          </p:cNvCxnSpPr>
          <p:nvPr/>
        </p:nvCxnSpPr>
        <p:spPr>
          <a:xfrm>
            <a:off x="7708058" y="1831993"/>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xmlns="" id="{BEDCA5E6-8DF8-A885-6C60-EF93546196E5}"/>
              </a:ext>
            </a:extLst>
          </p:cNvPr>
          <p:cNvSpPr/>
          <p:nvPr/>
        </p:nvSpPr>
        <p:spPr>
          <a:xfrm>
            <a:off x="3533920" y="3410968"/>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1" name="Group 80">
            <a:extLst>
              <a:ext uri="{FF2B5EF4-FFF2-40B4-BE49-F238E27FC236}">
                <a16:creationId xmlns:a16="http://schemas.microsoft.com/office/drawing/2014/main" xmlns="" id="{A3623336-5F11-950E-9A57-AF7F98178C93}"/>
              </a:ext>
            </a:extLst>
          </p:cNvPr>
          <p:cNvGrpSpPr/>
          <p:nvPr/>
        </p:nvGrpSpPr>
        <p:grpSpPr>
          <a:xfrm>
            <a:off x="3630054" y="3509914"/>
            <a:ext cx="2103057" cy="539808"/>
            <a:chOff x="5706260" y="17463"/>
            <a:chExt cx="2103057" cy="1402351"/>
          </a:xfrm>
        </p:grpSpPr>
        <p:sp>
          <p:nvSpPr>
            <p:cNvPr id="82" name="Rounded Rectangle 81">
              <a:extLst>
                <a:ext uri="{FF2B5EF4-FFF2-40B4-BE49-F238E27FC236}">
                  <a16:creationId xmlns:a16="http://schemas.microsoft.com/office/drawing/2014/main" xmlns="" id="{79F6CCC0-A033-A9E9-F727-64E7BA0CE3D4}"/>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3" name="Rounded Rectangle 5">
              <a:extLst>
                <a:ext uri="{FF2B5EF4-FFF2-40B4-BE49-F238E27FC236}">
                  <a16:creationId xmlns:a16="http://schemas.microsoft.com/office/drawing/2014/main" xmlns="" id="{42F41C0A-33D5-07D0-0E5A-BD20DE95D6A4}"/>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84" name="Rounded Rectangle 83">
            <a:extLst>
              <a:ext uri="{FF2B5EF4-FFF2-40B4-BE49-F238E27FC236}">
                <a16:creationId xmlns:a16="http://schemas.microsoft.com/office/drawing/2014/main" xmlns="" id="{5CEC19A8-3EAB-7E86-38FD-D22715FC5335}"/>
              </a:ext>
            </a:extLst>
          </p:cNvPr>
          <p:cNvSpPr/>
          <p:nvPr/>
        </p:nvSpPr>
        <p:spPr>
          <a:xfrm>
            <a:off x="8869913" y="3355265"/>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x-none"/>
          </a:p>
        </p:txBody>
      </p:sp>
      <p:grpSp>
        <p:nvGrpSpPr>
          <p:cNvPr id="85" name="Group 84">
            <a:extLst>
              <a:ext uri="{FF2B5EF4-FFF2-40B4-BE49-F238E27FC236}">
                <a16:creationId xmlns:a16="http://schemas.microsoft.com/office/drawing/2014/main" xmlns="" id="{D9C93A77-3ED7-3AFE-906F-08C5AD2667F1}"/>
              </a:ext>
            </a:extLst>
          </p:cNvPr>
          <p:cNvGrpSpPr/>
          <p:nvPr/>
        </p:nvGrpSpPr>
        <p:grpSpPr>
          <a:xfrm>
            <a:off x="8966047" y="3454211"/>
            <a:ext cx="2103057" cy="539808"/>
            <a:chOff x="5706260" y="17463"/>
            <a:chExt cx="2103057" cy="1402351"/>
          </a:xfrm>
        </p:grpSpPr>
        <p:sp>
          <p:nvSpPr>
            <p:cNvPr id="86" name="Rounded Rectangle 85">
              <a:extLst>
                <a:ext uri="{FF2B5EF4-FFF2-40B4-BE49-F238E27FC236}">
                  <a16:creationId xmlns:a16="http://schemas.microsoft.com/office/drawing/2014/main" xmlns="" id="{C490D479-35D2-63A3-F6C5-0E168EA75E1E}"/>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x-none"/>
            </a:p>
          </p:txBody>
        </p:sp>
        <p:sp>
          <p:nvSpPr>
            <p:cNvPr id="87" name="Rounded Rectangle 5">
              <a:extLst>
                <a:ext uri="{FF2B5EF4-FFF2-40B4-BE49-F238E27FC236}">
                  <a16:creationId xmlns:a16="http://schemas.microsoft.com/office/drawing/2014/main" xmlns="" id="{D2C2CCA9-54C7-04AD-AD72-B47CFBC6A5E5}"/>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1053985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strips(downLeft)">
                                      <p:cBhvr>
                                        <p:cTn id="15" dur="500"/>
                                        <p:tgtEl>
                                          <p:spTgt spid="53"/>
                                        </p:tgtEl>
                                      </p:cBhvr>
                                    </p:animEffect>
                                  </p:childTnLst>
                                </p:cTn>
                              </p:par>
                              <p:par>
                                <p:cTn id="16" presetID="18" presetClass="entr" presetSubtype="12" fill="hold"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500"/>
                                        <p:tgtEl>
                                          <p:spTgt spid="74"/>
                                        </p:tgtEl>
                                      </p:cBhvr>
                                    </p:animEffect>
                                  </p:childTnLst>
                                </p:cTn>
                              </p:par>
                              <p:par>
                                <p:cTn id="19" presetID="18" presetClass="entr" presetSubtype="12"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strips(downLeft)">
                                      <p:cBhvr>
                                        <p:cTn id="21" dur="500"/>
                                        <p:tgtEl>
                                          <p:spTgt spid="71"/>
                                        </p:tgtEl>
                                      </p:cBhvr>
                                    </p:animEffect>
                                  </p:childTnLst>
                                </p:cTn>
                              </p:par>
                              <p:par>
                                <p:cTn id="22" presetID="18" presetClass="entr" presetSubtype="1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strips(downLeft)">
                                      <p:cBhvr>
                                        <p:cTn id="24" dur="500"/>
                                        <p:tgtEl>
                                          <p:spTgt spid="5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downLeft)">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strips(downLeft)">
                                      <p:cBhvr>
                                        <p:cTn id="32" dur="500"/>
                                        <p:tgtEl>
                                          <p:spTgt spid="55"/>
                                        </p:tgtEl>
                                      </p:cBhvr>
                                    </p:animEffect>
                                  </p:childTnLst>
                                </p:cTn>
                              </p:par>
                              <p:par>
                                <p:cTn id="33" presetID="18" presetClass="entr" presetSubtype="12" fill="hold"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strips(downLeft)">
                                      <p:cBhvr>
                                        <p:cTn id="35" dur="500"/>
                                        <p:tgtEl>
                                          <p:spTgt spid="79"/>
                                        </p:tgtEl>
                                      </p:cBhvr>
                                    </p:animEffect>
                                  </p:childTnLst>
                                </p:cTn>
                              </p:par>
                              <p:par>
                                <p:cTn id="36" presetID="18" presetClass="entr" presetSubtype="12"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strips(downLeft)">
                                      <p:cBhvr>
                                        <p:cTn id="38" dur="500"/>
                                        <p:tgtEl>
                                          <p:spTgt spid="76"/>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strips(downLeft)">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par>
                                <p:cTn id="49" presetID="53" presetClass="entr" presetSubtype="16" fill="hold"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fill="hold"/>
                                        <p:tgtEl>
                                          <p:spTgt spid="48"/>
                                        </p:tgtEl>
                                        <p:attrNameLst>
                                          <p:attrName>ppt_w</p:attrName>
                                        </p:attrNameLst>
                                      </p:cBhvr>
                                      <p:tavLst>
                                        <p:tav tm="0">
                                          <p:val>
                                            <p:fltVal val="0"/>
                                          </p:val>
                                        </p:tav>
                                        <p:tav tm="100000">
                                          <p:val>
                                            <p:strVal val="#ppt_w"/>
                                          </p:val>
                                        </p:tav>
                                      </p:tavLst>
                                    </p:anim>
                                    <p:anim calcmode="lin" valueType="num">
                                      <p:cBhvr>
                                        <p:cTn id="62" dur="500" fill="hold"/>
                                        <p:tgtEl>
                                          <p:spTgt spid="48"/>
                                        </p:tgtEl>
                                        <p:attrNameLst>
                                          <p:attrName>ppt_h</p:attrName>
                                        </p:attrNameLst>
                                      </p:cBhvr>
                                      <p:tavLst>
                                        <p:tav tm="0">
                                          <p:val>
                                            <p:fltVal val="0"/>
                                          </p:val>
                                        </p:tav>
                                        <p:tav tm="100000">
                                          <p:val>
                                            <p:strVal val="#ppt_h"/>
                                          </p:val>
                                        </p:tav>
                                      </p:tavLst>
                                    </p:anim>
                                    <p:animEffect transition="in" filter="fade">
                                      <p:cBhvr>
                                        <p:cTn id="63" dur="500"/>
                                        <p:tgtEl>
                                          <p:spTgt spid="48"/>
                                        </p:tgtEl>
                                      </p:cBhvr>
                                    </p:animEffect>
                                  </p:childTnLst>
                                </p:cTn>
                              </p:par>
                              <p:par>
                                <p:cTn id="64" presetID="53" presetClass="entr" presetSubtype="16" fill="hold" nodeType="with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ppt_w</p:attrName>
                                        </p:attrNameLst>
                                      </p:cBhvr>
                                      <p:tavLst>
                                        <p:tav tm="0">
                                          <p:val>
                                            <p:fltVal val="0"/>
                                          </p:val>
                                        </p:tav>
                                        <p:tav tm="100000">
                                          <p:val>
                                            <p:strVal val="#ppt_w"/>
                                          </p:val>
                                        </p:tav>
                                      </p:tavLst>
                                    </p:anim>
                                    <p:anim calcmode="lin" valueType="num">
                                      <p:cBhvr>
                                        <p:cTn id="67" dur="500" fill="hold"/>
                                        <p:tgtEl>
                                          <p:spTgt spid="64"/>
                                        </p:tgtEl>
                                        <p:attrNameLst>
                                          <p:attrName>ppt_h</p:attrName>
                                        </p:attrNameLst>
                                      </p:cBhvr>
                                      <p:tavLst>
                                        <p:tav tm="0">
                                          <p:val>
                                            <p:fltVal val="0"/>
                                          </p:val>
                                        </p:tav>
                                        <p:tav tm="100000">
                                          <p:val>
                                            <p:strVal val="#ppt_h"/>
                                          </p:val>
                                        </p:tav>
                                      </p:tavLst>
                                    </p:anim>
                                    <p:animEffect transition="in" filter="fade">
                                      <p:cBhvr>
                                        <p:cTn id="68" dur="500"/>
                                        <p:tgtEl>
                                          <p:spTgt spid="6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 calcmode="lin" valueType="num">
                                      <p:cBhvr>
                                        <p:cTn id="83" dur="500" fill="hold"/>
                                        <p:tgtEl>
                                          <p:spTgt spid="60"/>
                                        </p:tgtEl>
                                        <p:attrNameLst>
                                          <p:attrName>ppt_w</p:attrName>
                                        </p:attrNameLst>
                                      </p:cBhvr>
                                      <p:tavLst>
                                        <p:tav tm="0">
                                          <p:val>
                                            <p:fltVal val="0"/>
                                          </p:val>
                                        </p:tav>
                                        <p:tav tm="100000">
                                          <p:val>
                                            <p:strVal val="#ppt_w"/>
                                          </p:val>
                                        </p:tav>
                                      </p:tavLst>
                                    </p:anim>
                                    <p:anim calcmode="lin" valueType="num">
                                      <p:cBhvr>
                                        <p:cTn id="84" dur="500" fill="hold"/>
                                        <p:tgtEl>
                                          <p:spTgt spid="60"/>
                                        </p:tgtEl>
                                        <p:attrNameLst>
                                          <p:attrName>ppt_h</p:attrName>
                                        </p:attrNameLst>
                                      </p:cBhvr>
                                      <p:tavLst>
                                        <p:tav tm="0">
                                          <p:val>
                                            <p:fltVal val="0"/>
                                          </p:val>
                                        </p:tav>
                                        <p:tav tm="100000">
                                          <p:val>
                                            <p:strVal val="#ppt_h"/>
                                          </p:val>
                                        </p:tav>
                                      </p:tavLst>
                                    </p:anim>
                                    <p:animEffect transition="in" filter="fade">
                                      <p:cBhvr>
                                        <p:cTn id="85" dur="500"/>
                                        <p:tgtEl>
                                          <p:spTgt spid="60"/>
                                        </p:tgtEl>
                                      </p:cBhvr>
                                    </p:animEffect>
                                  </p:childTnLst>
                                </p:cTn>
                              </p:par>
                              <p:par>
                                <p:cTn id="86" presetID="53" presetClass="entr" presetSubtype="16"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 calcmode="lin" valueType="num">
                                      <p:cBhvr>
                                        <p:cTn id="88" dur="500" fill="hold"/>
                                        <p:tgtEl>
                                          <p:spTgt spid="63"/>
                                        </p:tgtEl>
                                        <p:attrNameLst>
                                          <p:attrName>ppt_w</p:attrName>
                                        </p:attrNameLst>
                                      </p:cBhvr>
                                      <p:tavLst>
                                        <p:tav tm="0">
                                          <p:val>
                                            <p:fltVal val="0"/>
                                          </p:val>
                                        </p:tav>
                                        <p:tav tm="100000">
                                          <p:val>
                                            <p:strVal val="#ppt_w"/>
                                          </p:val>
                                        </p:tav>
                                      </p:tavLst>
                                    </p:anim>
                                    <p:anim calcmode="lin" valueType="num">
                                      <p:cBhvr>
                                        <p:cTn id="89" dur="500" fill="hold"/>
                                        <p:tgtEl>
                                          <p:spTgt spid="63"/>
                                        </p:tgtEl>
                                        <p:attrNameLst>
                                          <p:attrName>ppt_h</p:attrName>
                                        </p:attrNameLst>
                                      </p:cBhvr>
                                      <p:tavLst>
                                        <p:tav tm="0">
                                          <p:val>
                                            <p:fltVal val="0"/>
                                          </p:val>
                                        </p:tav>
                                        <p:tav tm="100000">
                                          <p:val>
                                            <p:strVal val="#ppt_h"/>
                                          </p:val>
                                        </p:tav>
                                      </p:tavLst>
                                    </p:anim>
                                    <p:animEffect transition="in" filter="fade">
                                      <p:cBhvr>
                                        <p:cTn id="90" dur="500"/>
                                        <p:tgtEl>
                                          <p:spTgt spid="63"/>
                                        </p:tgtEl>
                                      </p:cBhvr>
                                    </p:animEffect>
                                  </p:childTnLst>
                                </p:cTn>
                              </p:par>
                              <p:par>
                                <p:cTn id="91" presetID="53" presetClass="entr" presetSubtype="16" fill="hold"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p:cTn id="93" dur="500" fill="hold"/>
                                        <p:tgtEl>
                                          <p:spTgt spid="85"/>
                                        </p:tgtEl>
                                        <p:attrNameLst>
                                          <p:attrName>ppt_w</p:attrName>
                                        </p:attrNameLst>
                                      </p:cBhvr>
                                      <p:tavLst>
                                        <p:tav tm="0">
                                          <p:val>
                                            <p:fltVal val="0"/>
                                          </p:val>
                                        </p:tav>
                                        <p:tav tm="100000">
                                          <p:val>
                                            <p:strVal val="#ppt_w"/>
                                          </p:val>
                                        </p:tav>
                                      </p:tavLst>
                                    </p:anim>
                                    <p:anim calcmode="lin" valueType="num">
                                      <p:cBhvr>
                                        <p:cTn id="94" dur="500" fill="hold"/>
                                        <p:tgtEl>
                                          <p:spTgt spid="85"/>
                                        </p:tgtEl>
                                        <p:attrNameLst>
                                          <p:attrName>ppt_h</p:attrName>
                                        </p:attrNameLst>
                                      </p:cBhvr>
                                      <p:tavLst>
                                        <p:tav tm="0">
                                          <p:val>
                                            <p:fltVal val="0"/>
                                          </p:val>
                                        </p:tav>
                                        <p:tav tm="100000">
                                          <p:val>
                                            <p:strVal val="#ppt_h"/>
                                          </p:val>
                                        </p:tav>
                                      </p:tavLst>
                                    </p:anim>
                                    <p:animEffect transition="in" filter="fade">
                                      <p:cBhvr>
                                        <p:cTn id="95" dur="500"/>
                                        <p:tgtEl>
                                          <p:spTgt spid="8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par>
                                <p:cTn id="101" presetID="53" presetClass="entr" presetSubtype="16"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6" grpId="0" animBg="1"/>
      <p:bldP spid="6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6667A3-3894-E389-0D41-DCD50D18C884}"/>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2C6A71DF-ED71-36B3-7DC2-496F0157E483}"/>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9666A590-2646-7EA3-A0E7-BCCBCB16E1B3}"/>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EE40694E-0A01-439E-A544-F999DA4DA9CF}"/>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A2E93D56-6E7F-7444-60A2-5E566FF18211}"/>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5DE1BDB9-0FA3-34F7-9476-1694A992A172}"/>
              </a:ext>
            </a:extLst>
          </p:cNvPr>
          <p:cNvSpPr txBox="1"/>
          <p:nvPr/>
        </p:nvSpPr>
        <p:spPr>
          <a:xfrm>
            <a:off x="945641" y="238084"/>
            <a:ext cx="922124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LÀ CÔNG TRÌNH NGẦM ĐÔ THỊ</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5812E275-C3EB-CE95-ECEA-3111F5DD2AF2}"/>
              </a:ext>
            </a:extLst>
          </p:cNvPr>
          <p:cNvCxnSpPr>
            <a:cxnSpLocks/>
          </p:cNvCxnSpPr>
          <p:nvPr/>
        </p:nvCxnSpPr>
        <p:spPr>
          <a:xfrm>
            <a:off x="9641711" y="512799"/>
            <a:ext cx="2550289"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文本框 44">
            <a:extLst>
              <a:ext uri="{FF2B5EF4-FFF2-40B4-BE49-F238E27FC236}">
                <a16:creationId xmlns:a16="http://schemas.microsoft.com/office/drawing/2014/main" xmlns="" id="{5EA2B4C9-7733-1998-3E04-628A24C2611B}"/>
              </a:ext>
            </a:extLst>
          </p:cNvPr>
          <p:cNvSpPr txBox="1"/>
          <p:nvPr/>
        </p:nvSpPr>
        <p:spPr>
          <a:xfrm>
            <a:off x="915889" y="1277369"/>
            <a:ext cx="416966" cy="584775"/>
          </a:xfrm>
          <a:prstGeom prst="rect">
            <a:avLst/>
          </a:prstGeom>
          <a:noFill/>
        </p:spPr>
        <p:txBody>
          <a:bodyPr wrap="square" rtlCol="0">
            <a:spAutoFit/>
          </a:bodyPr>
          <a:lstStyle/>
          <a:p>
            <a:r>
              <a:rPr lang="en-US"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4" name="Shape 1726">
            <a:extLst>
              <a:ext uri="{FF2B5EF4-FFF2-40B4-BE49-F238E27FC236}">
                <a16:creationId xmlns:a16="http://schemas.microsoft.com/office/drawing/2014/main" xmlns="" id="{A1A33961-DCF5-5025-DACD-FB0980E4A7FB}"/>
              </a:ext>
            </a:extLst>
          </p:cNvPr>
          <p:cNvSpPr/>
          <p:nvPr/>
        </p:nvSpPr>
        <p:spPr>
          <a:xfrm>
            <a:off x="1045636" y="900250"/>
            <a:ext cx="7091367"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5" name="Shape 1729">
            <a:extLst>
              <a:ext uri="{FF2B5EF4-FFF2-40B4-BE49-F238E27FC236}">
                <a16:creationId xmlns:a16="http://schemas.microsoft.com/office/drawing/2014/main" xmlns="" id="{ABE2A4AF-9E57-E5BF-64C8-BA8F5486AC95}"/>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26" name="文本框 44">
            <a:extLst>
              <a:ext uri="{FF2B5EF4-FFF2-40B4-BE49-F238E27FC236}">
                <a16:creationId xmlns:a16="http://schemas.microsoft.com/office/drawing/2014/main" xmlns="" id="{D9F8BE35-D20F-C74B-0A34-7E543D3BFCD4}"/>
              </a:ext>
            </a:extLst>
          </p:cNvPr>
          <p:cNvSpPr txBox="1"/>
          <p:nvPr/>
        </p:nvSpPr>
        <p:spPr>
          <a:xfrm>
            <a:off x="1549830" y="915075"/>
            <a:ext cx="6332529"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HẠ TẦNG NGẦM ĐÔ THỊ </a:t>
            </a:r>
            <a:r>
              <a:rPr lang="en-US" altLang="ja-JP" sz="1800" b="1" dirty="0">
                <a:solidFill>
                  <a:schemeClr val="bg1"/>
                </a:solidFill>
                <a:latin typeface="Montserrat" pitchFamily="2" charset="77"/>
                <a:cs typeface="Times New Roman" pitchFamily="18" charset="0"/>
              </a:rPr>
              <a:t>CHƯA THEO DÕI TRÊN SỔ KẾ TOÁN</a:t>
            </a:r>
            <a:endParaRPr lang="en-US" sz="1800" dirty="0">
              <a:solidFill>
                <a:schemeClr val="bg1"/>
              </a:solidFill>
              <a:latin typeface="Montserrat" pitchFamily="2" charset="77"/>
            </a:endParaRPr>
          </a:p>
        </p:txBody>
      </p:sp>
      <p:sp>
        <p:nvSpPr>
          <p:cNvPr id="27" name="文本框 44">
            <a:extLst>
              <a:ext uri="{FF2B5EF4-FFF2-40B4-BE49-F238E27FC236}">
                <a16:creationId xmlns:a16="http://schemas.microsoft.com/office/drawing/2014/main" xmlns="" id="{AE6FC426-FBD1-3958-FD32-5B5DB9412D97}"/>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1</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
        <p:nvSpPr>
          <p:cNvPr id="2" name="Rectangle 1">
            <a:extLst>
              <a:ext uri="{FF2B5EF4-FFF2-40B4-BE49-F238E27FC236}">
                <a16:creationId xmlns:a16="http://schemas.microsoft.com/office/drawing/2014/main" xmlns="" id="{38BC1B45-0D82-F6CA-6186-0E18B2F24022}"/>
              </a:ext>
            </a:extLst>
          </p:cNvPr>
          <p:cNvSpPr/>
          <p:nvPr/>
        </p:nvSpPr>
        <p:spPr>
          <a:xfrm>
            <a:off x="627837" y="1750913"/>
            <a:ext cx="10990916" cy="2862322"/>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ts val="2400"/>
              </a:lnSpc>
              <a:spcBef>
                <a:spcPts val="0"/>
              </a:spcBef>
              <a:spcAft>
                <a:spcPts val="0"/>
              </a:spcAft>
            </a:pPr>
            <a:r>
              <a:rPr lang="vi-VN" sz="2000" dirty="0">
                <a:solidFill>
                  <a:srgbClr val="000000"/>
                </a:solidFill>
                <a:latin typeface="Times New Roman" panose="02020603050405020304" pitchFamily="18" charset="0"/>
                <a:ea typeface="MS Mincho" panose="02020609040205080304" pitchFamily="49" charset="-128"/>
              </a:rPr>
              <a:t>TS</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CÓ hồ sơ xác định giá xây dựng </a:t>
            </a:r>
            <a:r>
              <a:rPr lang="en-US" sz="2000" dirty="0" err="1">
                <a:solidFill>
                  <a:srgbClr val="000000"/>
                </a:solidFill>
                <a:effectLst/>
                <a:latin typeface="Times New Roman" panose="02020603050405020304" pitchFamily="18" charset="0"/>
                <a:ea typeface="MS Mincho" panose="02020609040205080304" pitchFamily="49" charset="-128"/>
              </a:rPr>
              <a:t>của</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tài</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sản</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đó</a:t>
            </a:r>
            <a:r>
              <a:rPr lang="en-US" sz="2000" dirty="0">
                <a:solidFill>
                  <a:srgbClr val="000000"/>
                </a:solidFill>
                <a:effectLst/>
                <a:latin typeface="Times New Roman" panose="02020603050405020304" pitchFamily="18" charset="0"/>
                <a:ea typeface="MS Mincho" panose="02020609040205080304" pitchFamily="49" charset="-128"/>
              </a:rPr>
              <a:t> </a:t>
            </a:r>
            <a:r>
              <a:rPr lang="vi-VN" sz="2000" dirty="0">
                <a:solidFill>
                  <a:srgbClr val="000000"/>
                </a:solidFill>
                <a:effectLst/>
                <a:latin typeface="Times New Roman" panose="02020603050405020304" pitchFamily="18" charset="0"/>
                <a:ea typeface="MS Mincho" panose="02020609040205080304" pitchFamily="49" charset="-128"/>
              </a:rPr>
              <a:t>và </a:t>
            </a:r>
            <a:r>
              <a:rPr lang="vi-VN" sz="2000" b="1" dirty="0">
                <a:solidFill>
                  <a:srgbClr val="000000"/>
                </a:solidFill>
                <a:effectLst/>
                <a:latin typeface="Times New Roman" panose="02020603050405020304" pitchFamily="18" charset="0"/>
                <a:ea typeface="MS Mincho" panose="02020609040205080304" pitchFamily="49" charset="-128"/>
              </a:rPr>
              <a:t>thời điểm đưa tài sản vào sử dụng </a:t>
            </a:r>
            <a:r>
              <a:rPr lang="vi-VN" sz="2000" dirty="0">
                <a:solidFill>
                  <a:srgbClr val="000000"/>
                </a:solidFill>
                <a:effectLst/>
                <a:latin typeface="Times New Roman" panose="02020603050405020304" pitchFamily="18" charset="0"/>
                <a:ea typeface="MS Mincho" panose="02020609040205080304" pitchFamily="49" charset="-128"/>
              </a:rPr>
              <a:t>của tài sản đó </a:t>
            </a:r>
            <a:r>
              <a:rPr lang="vi-VN" sz="2000" dirty="0">
                <a:solidFill>
                  <a:srgbClr val="000000"/>
                </a:solidFill>
                <a:effectLst/>
                <a:latin typeface="Times New Roman" panose="02020603050405020304" pitchFamily="18" charset="0"/>
                <a:ea typeface="MS Mincho" panose="02020609040205080304" pitchFamily="49" charset="-128"/>
                <a:sym typeface="Wingdings" pitchFamily="2" charset="2"/>
              </a:rPr>
              <a:t> </a:t>
            </a:r>
            <a:r>
              <a:rPr lang="vi-VN" sz="2000" b="1" dirty="0">
                <a:solidFill>
                  <a:srgbClr val="000000"/>
                </a:solidFill>
                <a:effectLst/>
                <a:latin typeface="Times New Roman" panose="02020603050405020304" pitchFamily="18" charset="0"/>
                <a:ea typeface="MS Mincho" panose="02020609040205080304" pitchFamily="49" charset="-128"/>
                <a:sym typeface="Wingdings" pitchFamily="2" charset="2"/>
              </a:rPr>
              <a:t>N</a:t>
            </a:r>
            <a:r>
              <a:rPr lang="vi-VN" sz="2000" b="1" dirty="0">
                <a:solidFill>
                  <a:srgbClr val="000000"/>
                </a:solidFill>
                <a:effectLst/>
                <a:latin typeface="Times New Roman" panose="02020603050405020304" pitchFamily="18" charset="0"/>
                <a:ea typeface="MS Mincho" panose="02020609040205080304" pitchFamily="49" charset="-128"/>
              </a:rPr>
              <a:t>guyên giá </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Giá trị quyết toán</a:t>
            </a:r>
            <a:r>
              <a:rPr lang="en-US" sz="2000" dirty="0">
                <a:solidFill>
                  <a:srgbClr val="000000"/>
                </a:solidFill>
                <a:effectLst/>
                <a:latin typeface="Times New Roman" panose="02020603050405020304" pitchFamily="18" charset="0"/>
                <a:ea typeface="MS Mincho" panose="02020609040205080304" pitchFamily="49" charset="-128"/>
              </a:rPr>
              <a:t>.</a:t>
            </a:r>
          </a:p>
          <a:p>
            <a:pPr algn="just">
              <a:lnSpc>
                <a:spcPts val="2400"/>
              </a:lnSpc>
              <a:spcBef>
                <a:spcPts val="0"/>
              </a:spcBef>
              <a:spcAft>
                <a:spcPts val="0"/>
              </a:spcAft>
            </a:pPr>
            <a:r>
              <a:rPr lang="en-US" sz="2000" dirty="0">
                <a:solidFill>
                  <a:srgbClr val="000000"/>
                </a:solidFill>
                <a:effectLst/>
                <a:latin typeface="Times New Roman" panose="02020603050405020304" pitchFamily="18" charset="0"/>
                <a:ea typeface="MS Mincho" panose="02020609040205080304" pitchFamily="49" charset="-128"/>
              </a:rPr>
              <a:t> T</a:t>
            </a:r>
            <a:r>
              <a:rPr lang="nl-NL" sz="2000" dirty="0" err="1">
                <a:solidFill>
                  <a:srgbClr val="000000"/>
                </a:solidFill>
                <a:effectLst/>
                <a:latin typeface="Times New Roman" panose="02020603050405020304" pitchFamily="18" charset="0"/>
                <a:ea typeface="Calibri" panose="020F0502020204030204" pitchFamily="34" charset="0"/>
              </a:rPr>
              <a:t>rường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hợp</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đã</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hoàn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thành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nghiệm</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nhưng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chưa</a:t>
            </a:r>
            <a:r>
              <a:rPr lang="nl-NL" sz="2000" dirty="0">
                <a:solidFill>
                  <a:srgbClr val="000000"/>
                </a:solidFill>
                <a:effectLst/>
                <a:latin typeface="Times New Roman" panose="02020603050405020304" pitchFamily="18" charset="0"/>
                <a:ea typeface="Calibri" panose="020F0502020204030204" pitchFamily="34" charset="0"/>
              </a:rPr>
              <a:t> có </a:t>
            </a:r>
            <a:r>
              <a:rPr lang="nl-NL" sz="2000" dirty="0" err="1">
                <a:solidFill>
                  <a:srgbClr val="000000"/>
                </a:solidFill>
                <a:effectLst/>
                <a:latin typeface="Times New Roman" panose="02020603050405020304" pitchFamily="18" charset="0"/>
                <a:ea typeface="Calibri" panose="020F0502020204030204" pitchFamily="34" charset="0"/>
              </a:rPr>
              <a:t>quyết</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toán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thì</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xác</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định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theo</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thứ</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tự</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ưu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tiên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sau</a:t>
            </a:r>
            <a:r>
              <a:rPr lang="nl-NL" sz="2000" dirty="0">
                <a:solidFill>
                  <a:srgbClr val="000000"/>
                </a:solidFill>
                <a:effectLst/>
                <a:latin typeface="Times New Roman" panose="02020603050405020304" pitchFamily="18" charset="0"/>
                <a:ea typeface="Calibri" panose="020F0502020204030204" pitchFamily="34" charset="0"/>
              </a:rPr>
              <a:t>:</a:t>
            </a:r>
            <a:endParaRPr lang="x-none" sz="2000" dirty="0">
              <a:solidFill>
                <a:srgbClr val="000000"/>
              </a:solidFill>
              <a:effectLst/>
              <a:latin typeface="Times New Roman" panose="02020603050405020304" pitchFamily="18" charset="0"/>
              <a:ea typeface="MS Mincho" panose="02020609040205080304" pitchFamily="49" charset="-128"/>
            </a:endParaRPr>
          </a:p>
          <a:p>
            <a:pPr>
              <a:lnSpc>
                <a:spcPts val="2400"/>
              </a:lnSpc>
              <a:spcBef>
                <a:spcPts val="0"/>
              </a:spcBef>
              <a:spcAft>
                <a:spcPts val="0"/>
              </a:spcAft>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thẩm</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tra</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quyết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 </a:t>
            </a: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a:t>
            </a:r>
            <a:endParaRPr lang="x-none"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A-B;</a:t>
            </a:r>
            <a:endParaRPr lang="x-none"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a:t>
            </a:r>
            <a:endParaRPr lang="x-none" sz="2000" dirty="0">
              <a:effectLst/>
              <a:latin typeface="Times New Roman" panose="02020603050405020304" pitchFamily="18" charset="0"/>
              <a:ea typeface="Times New Roman" panose="02020603050405020304" pitchFamily="18" charset="0"/>
            </a:endParaRPr>
          </a:p>
          <a:p>
            <a:pPr algn="just">
              <a:lnSpc>
                <a:spcPts val="2400"/>
              </a:lnSpc>
              <a:spcBef>
                <a:spcPts val="0"/>
              </a:spcBef>
              <a:spcAft>
                <a:spcPts val="0"/>
              </a:spcAft>
            </a:pPr>
            <a:r>
              <a:rPr lang="vi-VN" sz="2000" dirty="0">
                <a:solidFill>
                  <a:srgbClr val="000000"/>
                </a:solidFill>
                <a:effectLst/>
                <a:latin typeface="Times New Roman" panose="02020603050405020304" pitchFamily="18" charset="0"/>
                <a:ea typeface="MS Mincho" panose="02020609040205080304" pitchFamily="49" charset="-128"/>
              </a:rPr>
              <a:t>- Giá trị tổng mức đầu tư hoặc dự toán dự án được phê duyệt hoặc dự toán dự án </a:t>
            </a:r>
            <a:r>
              <a:rPr lang="en-US" sz="2000" dirty="0" err="1">
                <a:solidFill>
                  <a:srgbClr val="000000"/>
                </a:solidFill>
                <a:effectLst/>
                <a:latin typeface="Times New Roman" panose="02020603050405020304" pitchFamily="18" charset="0"/>
                <a:ea typeface="MS Mincho" panose="02020609040205080304" pitchFamily="49" charset="-128"/>
              </a:rPr>
              <a:t>đ</a:t>
            </a:r>
            <a:r>
              <a:rPr lang="vi-VN" sz="2000" dirty="0">
                <a:solidFill>
                  <a:srgbClr val="000000"/>
                </a:solidFill>
                <a:effectLst/>
                <a:latin typeface="Times New Roman" panose="02020603050405020304" pitchFamily="18" charset="0"/>
                <a:ea typeface="MS Mincho" panose="02020609040205080304" pitchFamily="49" charset="-128"/>
              </a:rPr>
              <a:t>ược điều chỉnh l</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g</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nh</a:t>
            </a:r>
            <a:r>
              <a:rPr lang="en-US" sz="2000" dirty="0" err="1">
                <a:solidFill>
                  <a:srgbClr val="000000"/>
                </a:solidFill>
                <a:effectLst/>
                <a:latin typeface="Times New Roman" panose="02020603050405020304" pitchFamily="18" charset="0"/>
                <a:ea typeface="MS Mincho" panose="02020609040205080304" pitchFamily="49" charset="-128"/>
              </a:rPr>
              <a:t>ấ</a:t>
            </a:r>
            <a:r>
              <a:rPr lang="vi-VN" sz="2000" dirty="0">
                <a:solidFill>
                  <a:srgbClr val="000000"/>
                </a:solidFill>
                <a:effectLst/>
                <a:latin typeface="Times New Roman" panose="02020603050405020304" pitchFamily="18" charset="0"/>
                <a:ea typeface="MS Mincho" panose="02020609040205080304" pitchFamily="49" charset="-128"/>
              </a:rPr>
              <a:t>t (trong trường hợp dự toán dự án được điều chỉnh)</a:t>
            </a:r>
            <a:r>
              <a:rPr lang="en-US" sz="2000" dirty="0">
                <a:solidFill>
                  <a:srgbClr val="000000"/>
                </a:solidFill>
                <a:effectLst/>
                <a:latin typeface="Times New Roman" panose="02020603050405020304" pitchFamily="18" charset="0"/>
                <a:ea typeface="MS Mincho" panose="02020609040205080304" pitchFamily="49" charset="-128"/>
              </a:rPr>
              <a:t>.</a:t>
            </a:r>
            <a:endParaRPr lang="x-none" sz="2000" dirty="0">
              <a:solidFill>
                <a:srgbClr val="000000"/>
              </a:solidFill>
              <a:effectLst/>
              <a:latin typeface="Times New Roman" panose="02020603050405020304" pitchFamily="18" charset="0"/>
              <a:ea typeface="MS Mincho" panose="02020609040205080304" pitchFamily="49" charset="-128"/>
            </a:endParaRPr>
          </a:p>
        </p:txBody>
      </p:sp>
      <p:graphicFrame>
        <p:nvGraphicFramePr>
          <p:cNvPr id="13" name="Table 12">
            <a:extLst>
              <a:ext uri="{FF2B5EF4-FFF2-40B4-BE49-F238E27FC236}">
                <a16:creationId xmlns:a16="http://schemas.microsoft.com/office/drawing/2014/main" xmlns="" id="{6D90927B-4C90-7999-F698-3685C61F017D}"/>
              </a:ext>
            </a:extLst>
          </p:cNvPr>
          <p:cNvGraphicFramePr>
            <a:graphicFrameLocks noGrp="1"/>
          </p:cNvGraphicFramePr>
          <p:nvPr/>
        </p:nvGraphicFramePr>
        <p:xfrm>
          <a:off x="648903" y="5334896"/>
          <a:ext cx="11182880" cy="1463040"/>
        </p:xfrm>
        <a:graphic>
          <a:graphicData uri="http://schemas.openxmlformats.org/drawingml/2006/table">
            <a:tbl>
              <a:tblPr>
                <a:tableStyleId>{5C22544A-7EE6-4342-B048-85BDC9FD1C3A}</a:tableStyleId>
              </a:tblPr>
              <a:tblGrid>
                <a:gridCol w="1565788">
                  <a:extLst>
                    <a:ext uri="{9D8B030D-6E8A-4147-A177-3AD203B41FA5}">
                      <a16:colId xmlns:a16="http://schemas.microsoft.com/office/drawing/2014/main" xmlns="" val="3593234381"/>
                    </a:ext>
                  </a:extLst>
                </a:gridCol>
                <a:gridCol w="666314">
                  <a:extLst>
                    <a:ext uri="{9D8B030D-6E8A-4147-A177-3AD203B41FA5}">
                      <a16:colId xmlns:a16="http://schemas.microsoft.com/office/drawing/2014/main" xmlns="" val="901045681"/>
                    </a:ext>
                  </a:extLst>
                </a:gridCol>
                <a:gridCol w="1983843">
                  <a:extLst>
                    <a:ext uri="{9D8B030D-6E8A-4147-A177-3AD203B41FA5}">
                      <a16:colId xmlns:a16="http://schemas.microsoft.com/office/drawing/2014/main" xmlns="" val="1122960050"/>
                    </a:ext>
                  </a:extLst>
                </a:gridCol>
                <a:gridCol w="621767">
                  <a:extLst>
                    <a:ext uri="{9D8B030D-6E8A-4147-A177-3AD203B41FA5}">
                      <a16:colId xmlns:a16="http://schemas.microsoft.com/office/drawing/2014/main" xmlns="" val="1635853539"/>
                    </a:ext>
                  </a:extLst>
                </a:gridCol>
                <a:gridCol w="941894">
                  <a:extLst>
                    <a:ext uri="{9D8B030D-6E8A-4147-A177-3AD203B41FA5}">
                      <a16:colId xmlns:a16="http://schemas.microsoft.com/office/drawing/2014/main" xmlns="" val="1333645041"/>
                    </a:ext>
                  </a:extLst>
                </a:gridCol>
                <a:gridCol w="498764">
                  <a:extLst>
                    <a:ext uri="{9D8B030D-6E8A-4147-A177-3AD203B41FA5}">
                      <a16:colId xmlns:a16="http://schemas.microsoft.com/office/drawing/2014/main" xmlns="" val="2075343295"/>
                    </a:ext>
                  </a:extLst>
                </a:gridCol>
                <a:gridCol w="4904510">
                  <a:extLst>
                    <a:ext uri="{9D8B030D-6E8A-4147-A177-3AD203B41FA5}">
                      <a16:colId xmlns:a16="http://schemas.microsoft.com/office/drawing/2014/main" xmlns="" val="2348266351"/>
                    </a:ext>
                  </a:extLst>
                </a:gridCol>
              </a:tblGrid>
              <a:tr h="1128704">
                <a:tc>
                  <a:txBody>
                    <a:bodyPr/>
                    <a:lstStyle/>
                    <a:p>
                      <a:pPr algn="ctr"/>
                      <a:r>
                        <a:rPr lang="en-US" sz="1900" b="1" dirty="0" err="1">
                          <a:effectLst/>
                          <a:highlight>
                            <a:srgbClr val="FFFFFF"/>
                          </a:highlight>
                          <a:latin typeface="Times New Roman" panose="02020603050405020304" pitchFamily="18" charset="0"/>
                          <a:cs typeface="Times New Roman" panose="02020603050405020304" pitchFamily="18" charset="0"/>
                        </a:rPr>
                        <a:t>Giá</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trị</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còn</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lại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của</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tài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sản</a:t>
                      </a:r>
                      <a:endParaRPr lang="x-none" sz="19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err="1">
                          <a:effectLst/>
                          <a:highlight>
                            <a:srgbClr val="FFFFFF"/>
                          </a:highlight>
                          <a:latin typeface="Times New Roman" panose="02020603050405020304" pitchFamily="18" charset="0"/>
                          <a:cs typeface="Times New Roman" panose="02020603050405020304" pitchFamily="18" charset="0"/>
                        </a:rPr>
                        <a:t>Nguyên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giá</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xác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định</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x</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1</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endParaRPr lang="en-US"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sử</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dụng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 </a:t>
                      </a:r>
                      <a:endParaRPr lang="x-none"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tính</a:t>
                      </a:r>
                      <a:r>
                        <a:rPr lang="en-US" sz="1900" dirty="0">
                          <a:effectLst/>
                          <a:highlight>
                            <a:srgbClr val="FFFFFF"/>
                          </a:highlight>
                          <a:latin typeface="Times New Roman" panose="02020603050405020304" pitchFamily="18" charset="0"/>
                          <a:cs typeface="Times New Roman" panose="02020603050405020304" pitchFamily="18" charset="0"/>
                        </a:rPr>
                        <a:t> hao </a:t>
                      </a:r>
                      <a:r>
                        <a:rPr lang="en-US" sz="1900" dirty="0" err="1">
                          <a:effectLst/>
                          <a:highlight>
                            <a:srgbClr val="FFFFFF"/>
                          </a:highlight>
                          <a:latin typeface="Times New Roman" panose="02020603050405020304" pitchFamily="18" charset="0"/>
                          <a:cs typeface="Times New Roman" panose="02020603050405020304" pitchFamily="18" charset="0"/>
                        </a:rPr>
                        <a:t>mòn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Phụ</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lục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kèm</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Công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văn</a:t>
                      </a:r>
                      <a:r>
                        <a:rPr lang="en-US" sz="1900" dirty="0">
                          <a:effectLst/>
                          <a:highlight>
                            <a:srgbClr val="FFFFFF"/>
                          </a:highlight>
                          <a:latin typeface="Times New Roman" panose="02020603050405020304" pitchFamily="18" charset="0"/>
                          <a:cs typeface="Times New Roman" panose="02020603050405020304" pitchFamily="18" charset="0"/>
                        </a:rPr>
                        <a:t> 8131/BTC-QLCS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a:t>
                      </a:r>
                      <a:endParaRPr lang="x-none"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xmlns="" val="3982903854"/>
                  </a:ext>
                </a:extLst>
              </a:tr>
            </a:tbl>
          </a:graphicData>
        </a:graphic>
      </p:graphicFrame>
      <p:sp>
        <p:nvSpPr>
          <p:cNvPr id="14" name="Rectangle 13">
            <a:extLst>
              <a:ext uri="{FF2B5EF4-FFF2-40B4-BE49-F238E27FC236}">
                <a16:creationId xmlns:a16="http://schemas.microsoft.com/office/drawing/2014/main" xmlns="" id="{F8A77011-115B-59E1-F1C6-26A7A029CAFC}"/>
              </a:ext>
            </a:extLst>
          </p:cNvPr>
          <p:cNvSpPr/>
          <p:nvPr/>
        </p:nvSpPr>
        <p:spPr>
          <a:xfrm>
            <a:off x="600541" y="4675605"/>
            <a:ext cx="10990917" cy="1015663"/>
          </a:xfrm>
          <a:prstGeom prst="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2000" dirty="0">
                <a:effectLst/>
                <a:latin typeface="Times New Roman" panose="02020603050405020304" pitchFamily="18" charset="0"/>
                <a:ea typeface="Times New Roman" panose="02020603050405020304" pitchFamily="18" charset="0"/>
              </a:rPr>
              <a:t>TS </a:t>
            </a:r>
            <a:r>
              <a:rPr lang="en-US" sz="2000" b="1" dirty="0">
                <a:latin typeface="Times New Roman" panose="02020603050405020304" pitchFamily="18" charset="0"/>
                <a:ea typeface="Times New Roman" panose="02020603050405020304" pitchFamily="18" charset="0"/>
              </a:rPr>
              <a:t>KHÔNG CÓ </a:t>
            </a:r>
            <a:r>
              <a:rPr lang="en-US" sz="2000" b="1" dirty="0" err="1">
                <a:effectLst/>
                <a:latin typeface="Times New Roman" panose="02020603050405020304" pitchFamily="18" charset="0"/>
                <a:ea typeface="Times New Roman" panose="02020603050405020304" pitchFamily="18" charset="0"/>
              </a:rPr>
              <a:t>hồ</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để</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về</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quy</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mô</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cấp</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độ</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kỹ</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thuật</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tại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thời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điểm</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vào</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sử</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dụng</a:t>
            </a:r>
            <a:r>
              <a:rPr lang="nl-NL" sz="2000" dirty="0">
                <a:effectLst/>
                <a:latin typeface="Times New Roman" panose="02020603050405020304" pitchFamily="18" charset="0"/>
                <a:ea typeface="Calibri" panose="020F0502020204030204" pitchFamily="34" charset="0"/>
              </a:rPr>
              <a:t> </a:t>
            </a:r>
            <a:r>
              <a:rPr lang="nl-NL" sz="2000" dirty="0">
                <a:effectLst/>
                <a:latin typeface="Times New Roman" panose="02020603050405020304" pitchFamily="18" charset="0"/>
                <a:ea typeface="Calibri" panose="020F0502020204030204" pitchFamily="34" charset="0"/>
                <a:sym typeface="Wingdings" pitchFamily="2" charset="2"/>
              </a:rPr>
              <a:t></a:t>
            </a:r>
            <a:r>
              <a:rPr lang="nl-NL" sz="2000" dirty="0">
                <a:effectLst/>
                <a:latin typeface="Times New Roman" panose="02020603050405020304" pitchFamily="18" charset="0"/>
                <a:ea typeface="Calibri" panose="020F0502020204030204" pitchFamily="34" charset="0"/>
              </a:rPr>
              <a:t> </a:t>
            </a:r>
            <a:r>
              <a:rPr lang="nl-NL" sz="2000" b="1" dirty="0" err="1">
                <a:latin typeface="Times New Roman" panose="02020603050405020304" pitchFamily="18" charset="0"/>
                <a:ea typeface="Calibri" panose="020F0502020204030204" pitchFamily="34" charset="0"/>
              </a:rPr>
              <a:t>N</a:t>
            </a:r>
            <a:r>
              <a:rPr lang="nl-NL" sz="2000" b="1" dirty="0" err="1">
                <a:effectLst/>
                <a:latin typeface="Times New Roman" panose="02020603050405020304" pitchFamily="18" charset="0"/>
                <a:ea typeface="Calibri" panose="020F0502020204030204" pitchFamily="34" charset="0"/>
              </a:rPr>
              <a:t>guyên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dirty="0">
                <a:effectLst/>
                <a:latin typeface="Times New Roman" panose="02020603050405020304" pitchFamily="18" charset="0"/>
                <a:ea typeface="Calibri" panose="020F0502020204030204" pitchFamily="34" charset="0"/>
              </a:rPr>
              <a:t> =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endParaRPr lang="en-US" sz="2000" dirty="0">
              <a:solidFill>
                <a:srgbClr val="000000"/>
              </a:solidFill>
            </a:endParaRPr>
          </a:p>
        </p:txBody>
      </p:sp>
      <p:cxnSp>
        <p:nvCxnSpPr>
          <p:cNvPr id="16" name="Straight Connector 15">
            <a:extLst>
              <a:ext uri="{FF2B5EF4-FFF2-40B4-BE49-F238E27FC236}">
                <a16:creationId xmlns:a16="http://schemas.microsoft.com/office/drawing/2014/main" xmlns="" id="{B4CC99FD-7DE6-2B45-B54B-F5527C71BB10}"/>
              </a:ext>
            </a:extLst>
          </p:cNvPr>
          <p:cNvCxnSpPr/>
          <p:nvPr/>
        </p:nvCxnSpPr>
        <p:spPr>
          <a:xfrm>
            <a:off x="7074232" y="6121831"/>
            <a:ext cx="46065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334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7D6E9A-DBB9-4E7D-9F12-2A9F4223DC6A}"/>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125165B3-3900-515F-BB34-5CD8CEDCE945}"/>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52346187-54EF-3103-14B0-963EF809EF04}"/>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1EDE3E46-AE36-E610-AAED-E154D198ACB6}"/>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BC7FBB1C-21B6-7333-1353-A99C5D96414D}"/>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09FF3BB1-B2D7-2D1D-E449-46E130A2310D}"/>
              </a:ext>
            </a:extLst>
          </p:cNvPr>
          <p:cNvSpPr txBox="1"/>
          <p:nvPr/>
        </p:nvSpPr>
        <p:spPr>
          <a:xfrm>
            <a:off x="945641" y="238084"/>
            <a:ext cx="9283240"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 LÀ CÔNG TRÌNH NGẦM ĐÔ THỊ</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AFE8D1D5-6DA4-B35B-6D68-EF9E971FD7A7}"/>
              </a:ext>
            </a:extLst>
          </p:cNvPr>
          <p:cNvCxnSpPr>
            <a:cxnSpLocks/>
          </p:cNvCxnSpPr>
          <p:nvPr/>
        </p:nvCxnSpPr>
        <p:spPr>
          <a:xfrm>
            <a:off x="9670128" y="499693"/>
            <a:ext cx="2521872" cy="13106"/>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2856527E-7BF9-5911-79D1-6F8989E4EA0C}"/>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t/>
            </a:r>
            <a:br>
              <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x-none"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xmlns="" id="{3E522CC4-20AF-5511-9CB9-0A852C8A19F0}"/>
              </a:ext>
            </a:extLst>
          </p:cNvPr>
          <p:cNvSpPr>
            <a:spLocks noChangeArrowheads="1"/>
          </p:cNvSpPr>
          <p:nvPr/>
        </p:nvSpPr>
        <p:spPr bwMode="auto">
          <a:xfrm>
            <a:off x="418454" y="4223588"/>
            <a:ext cx="11316346"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pPr indent="457200" algn="just">
              <a:defRPr/>
            </a:pPr>
            <a:r>
              <a:rPr lang="nl-NL" altLang="ja-JP" sz="2000" dirty="0">
                <a:solidFill>
                  <a:srgbClr val="000000"/>
                </a:solidFill>
                <a:latin typeface="Times New Roman" pitchFamily="18" charset="0"/>
                <a:ea typeface="Calibri" pitchFamily="34" charset="0"/>
                <a:cs typeface="Times New Roman" pitchFamily="18" charset="0"/>
                <a:sym typeface="Wingdings" pitchFamily="2" charset="2"/>
              </a:rPr>
              <a:t>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đầu</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tư</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nâng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cấp</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mở</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rộng</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cải</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tạo</a:t>
            </a:r>
            <a:r>
              <a:rPr lang="nl-NL" altLang="ja-JP" sz="2200" b="1" dirty="0">
                <a:solidFill>
                  <a:srgbClr val="000000"/>
                </a:solidFill>
                <a:latin typeface="Times New Roman" pitchFamily="18" charset="0"/>
                <a:ea typeface="Calibri" pitchFamily="34" charset="0"/>
                <a:cs typeface="Times New Roman" pitchFamily="18" charset="0"/>
              </a:rPr>
              <a:t> = </a:t>
            </a:r>
            <a:r>
              <a:rPr lang="nl-NL" altLang="ja-JP" sz="2200" b="1" dirty="0" err="1">
                <a:solidFill>
                  <a:srgbClr val="000000"/>
                </a:solidFill>
                <a:latin typeface="Times New Roman" pitchFamily="18" charset="0"/>
                <a:ea typeface="Calibri" pitchFamily="34" charset="0"/>
                <a:cs typeface="Times New Roman" pitchFamily="18" charset="0"/>
              </a:rPr>
              <a:t>Giá</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trị</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theo</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quyết</a:t>
            </a:r>
            <a:r>
              <a:rPr lang="nl-NL" altLang="ja-JP" sz="2200" b="1" dirty="0">
                <a:solidFill>
                  <a:srgbClr val="000000"/>
                </a:solidFill>
                <a:latin typeface="Times New Roman" pitchFamily="18" charset="0"/>
                <a:ea typeface="Calibri" pitchFamily="34" charset="0"/>
                <a:cs typeface="Times New Roman" pitchFamily="18" charset="0"/>
              </a:rPr>
              <a:t> </a:t>
            </a:r>
            <a:r>
              <a:rPr lang="nl-NL" altLang="ja-JP" sz="2200" b="1" dirty="0" err="1">
                <a:solidFill>
                  <a:srgbClr val="000000"/>
                </a:solidFill>
                <a:latin typeface="Times New Roman" pitchFamily="18" charset="0"/>
                <a:ea typeface="Calibri" pitchFamily="34" charset="0"/>
                <a:cs typeface="Times New Roman" pitchFamily="18" charset="0"/>
              </a:rPr>
              <a:t>toán</a:t>
            </a:r>
            <a:endParaRPr lang="nl-NL" altLang="ja-JP" sz="2200" b="1"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5" name="Rectangle 14">
            <a:extLst>
              <a:ext uri="{FF2B5EF4-FFF2-40B4-BE49-F238E27FC236}">
                <a16:creationId xmlns:a16="http://schemas.microsoft.com/office/drawing/2014/main" xmlns="" id="{B1A7B226-ACF8-299F-35CF-9C85EB614687}"/>
              </a:ext>
            </a:extLst>
          </p:cNvPr>
          <p:cNvSpPr/>
          <p:nvPr/>
        </p:nvSpPr>
        <p:spPr>
          <a:xfrm>
            <a:off x="7602109" y="2830899"/>
            <a:ext cx="3656559" cy="11079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Điền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thông</a:t>
            </a:r>
            <a:r>
              <a:rPr lang="nl-NL" altLang="ja-JP" sz="2200" dirty="0">
                <a:solidFill>
                  <a:srgbClr val="000000"/>
                </a:solidFill>
                <a:latin typeface="Times New Roman" pitchFamily="18" charset="0"/>
                <a:ea typeface="Calibri" pitchFamily="34" charset="0"/>
                <a:cs typeface="Times New Roman" pitchFamily="18" charset="0"/>
              </a:rPr>
              <a:t> tin </a:t>
            </a:r>
            <a:r>
              <a:rPr lang="nl-NL" altLang="ja-JP" sz="2200" dirty="0" err="1">
                <a:solidFill>
                  <a:srgbClr val="000000"/>
                </a:solidFill>
                <a:latin typeface="Times New Roman" pitchFamily="18" charset="0"/>
                <a:ea typeface="Calibri" pitchFamily="34" charset="0"/>
                <a:cs typeface="Times New Roman" pitchFamily="18" charset="0"/>
              </a:rPr>
              <a:t>vào</a:t>
            </a:r>
            <a:r>
              <a:rPr lang="nl-NL" altLang="ja-JP" sz="2200" dirty="0">
                <a:solidFill>
                  <a:srgbClr val="000000"/>
                </a:solidFill>
                <a:latin typeface="Times New Roman" pitchFamily="18" charset="0"/>
                <a:ea typeface="Calibri" pitchFamily="34" charset="0"/>
                <a:cs typeface="Times New Roman" pitchFamily="18" charset="0"/>
              </a:rPr>
              <a:t> cột </a:t>
            </a:r>
            <a:r>
              <a:rPr lang="nl-NL" altLang="ja-JP" sz="22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200" b="1" i="1" u="sng" dirty="0" err="1">
                <a:solidFill>
                  <a:srgbClr val="000000"/>
                </a:solidFill>
                <a:latin typeface="Times New Roman" pitchFamily="18" charset="0"/>
                <a:ea typeface="Calibri" pitchFamily="34" charset="0"/>
                <a:cs typeface="Times New Roman" pitchFamily="18" charset="0"/>
              </a:rPr>
              <a:t>tạo</a:t>
            </a:r>
            <a:r>
              <a:rPr lang="nl-NL" altLang="ja-JP" sz="2200" b="1" i="1" u="sng" dirty="0">
                <a:solidFill>
                  <a:srgbClr val="000000"/>
                </a:solidFill>
                <a:latin typeface="Times New Roman" pitchFamily="18" charset="0"/>
                <a:ea typeface="Calibri" pitchFamily="34" charset="0"/>
                <a:cs typeface="Times New Roman" pitchFamily="18" charset="0"/>
              </a:rPr>
              <a:t>”</a:t>
            </a:r>
            <a:endParaRPr lang="en-US" sz="2200" dirty="0"/>
          </a:p>
        </p:txBody>
      </p:sp>
      <p:sp>
        <p:nvSpPr>
          <p:cNvPr id="22" name="Rectangle 21">
            <a:extLst>
              <a:ext uri="{FF2B5EF4-FFF2-40B4-BE49-F238E27FC236}">
                <a16:creationId xmlns:a16="http://schemas.microsoft.com/office/drawing/2014/main" xmlns="" id="{1F678EF6-A589-E017-C8D9-D2875F1F8603}"/>
              </a:ext>
            </a:extLst>
          </p:cNvPr>
          <p:cNvSpPr/>
          <p:nvPr/>
        </p:nvSpPr>
        <p:spPr>
          <a:xfrm>
            <a:off x="765641" y="2656715"/>
            <a:ext cx="5330359" cy="1446550"/>
          </a:xfrm>
          <a:prstGeom prst="rect">
            <a:avLst/>
          </a:prstGeom>
          <a:solidFill>
            <a:schemeClr val="bg1">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nl-NL" altLang="ja-JP" sz="2200" dirty="0" err="1">
                <a:solidFill>
                  <a:srgbClr val="000000"/>
                </a:solidFill>
                <a:latin typeface="Times New Roman" pitchFamily="18" charset="0"/>
                <a:ea typeface="Calibri" pitchFamily="34" charset="0"/>
                <a:cs typeface="Times New Roman" pitchFamily="18" charset="0"/>
              </a:rPr>
              <a:t>Trường</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hợp</a:t>
            </a:r>
            <a:r>
              <a:rPr lang="nl-NL" altLang="ja-JP" sz="2200" dirty="0">
                <a:solidFill>
                  <a:srgbClr val="000000"/>
                </a:solidFill>
                <a:latin typeface="Times New Roman" pitchFamily="18" charset="0"/>
                <a:ea typeface="Calibri" pitchFamily="34" charset="0"/>
                <a:cs typeface="Times New Roman" pitchFamily="18" charset="0"/>
              </a:rPr>
              <a:t> có đầu tư nâng cấp, </a:t>
            </a:r>
            <a:r>
              <a:rPr lang="nl-NL" altLang="ja-JP" sz="2200" dirty="0" err="1">
                <a:solidFill>
                  <a:srgbClr val="000000"/>
                </a:solidFill>
                <a:latin typeface="Times New Roman" pitchFamily="18" charset="0"/>
                <a:ea typeface="Calibri" pitchFamily="34" charset="0"/>
                <a:cs typeface="Times New Roman" pitchFamily="18" charset="0"/>
              </a:rPr>
              <a:t>mở</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rộng</a:t>
            </a:r>
            <a:r>
              <a:rPr lang="nl-NL" altLang="ja-JP" sz="2200" dirty="0">
                <a:solidFill>
                  <a:srgbClr val="000000"/>
                </a:solidFill>
                <a:latin typeface="Times New Roman" pitchFamily="18" charset="0"/>
                <a:ea typeface="Calibri" pitchFamily="34" charset="0"/>
                <a:cs typeface="Times New Roman" pitchFamily="18" charset="0"/>
              </a:rPr>
              <a:t>, cải tạo theo </a:t>
            </a:r>
            <a:r>
              <a:rPr lang="nl-NL" altLang="ja-JP" sz="2200" dirty="0" err="1">
                <a:solidFill>
                  <a:srgbClr val="000000"/>
                </a:solidFill>
                <a:latin typeface="Times New Roman" pitchFamily="18" charset="0"/>
                <a:ea typeface="Calibri" pitchFamily="34" charset="0"/>
                <a:cs typeface="Times New Roman" pitchFamily="18" charset="0"/>
              </a:rPr>
              <a:t>dự</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án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được</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cấp</a:t>
            </a:r>
            <a:r>
              <a:rPr lang="nl-NL" altLang="ja-JP" sz="2200" dirty="0">
                <a:solidFill>
                  <a:srgbClr val="000000"/>
                </a:solidFill>
                <a:latin typeface="Times New Roman" pitchFamily="18" charset="0"/>
                <a:ea typeface="Calibri" pitchFamily="34" charset="0"/>
                <a:cs typeface="Times New Roman" pitchFamily="18" charset="0"/>
              </a:rPr>
              <a:t> có </a:t>
            </a:r>
            <a:r>
              <a:rPr lang="nl-NL" altLang="ja-JP" sz="2200" dirty="0" err="1">
                <a:solidFill>
                  <a:srgbClr val="000000"/>
                </a:solidFill>
                <a:latin typeface="Times New Roman" pitchFamily="18" charset="0"/>
                <a:ea typeface="Calibri" pitchFamily="34" charset="0"/>
                <a:cs typeface="Times New Roman" pitchFamily="18" charset="0"/>
              </a:rPr>
              <a:t>thẩm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quyền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phê</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duyệt</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hoàn</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thành</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nghiệm</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thu</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từ</a:t>
            </a:r>
            <a:r>
              <a:rPr lang="nl-NL" altLang="ja-JP" sz="2200" dirty="0">
                <a:solidFill>
                  <a:srgbClr val="000000"/>
                </a:solidFill>
                <a:latin typeface="Times New Roman" pitchFamily="18" charset="0"/>
                <a:ea typeface="Calibri" pitchFamily="34" charset="0"/>
                <a:cs typeface="Times New Roman" pitchFamily="18" charset="0"/>
              </a:rPr>
              <a:t> </a:t>
            </a:r>
            <a:r>
              <a:rPr lang="nl-NL" altLang="ja-JP" sz="2200" dirty="0" err="1">
                <a:solidFill>
                  <a:srgbClr val="000000"/>
                </a:solidFill>
                <a:latin typeface="Times New Roman" pitchFamily="18" charset="0"/>
                <a:ea typeface="Calibri" pitchFamily="34" charset="0"/>
                <a:cs typeface="Times New Roman" pitchFamily="18" charset="0"/>
              </a:rPr>
              <a:t>ngày</a:t>
            </a:r>
            <a:r>
              <a:rPr lang="nl-NL" altLang="ja-JP" sz="2200" dirty="0">
                <a:solidFill>
                  <a:srgbClr val="000000"/>
                </a:solidFill>
                <a:latin typeface="Times New Roman" pitchFamily="18" charset="0"/>
                <a:ea typeface="Calibri" pitchFamily="34" charset="0"/>
                <a:cs typeface="Times New Roman" pitchFamily="18" charset="0"/>
              </a:rPr>
              <a:t> 01/01/2018 - 31/12/2024 </a:t>
            </a:r>
            <a:endParaRPr lang="en-US" sz="2200" dirty="0"/>
          </a:p>
        </p:txBody>
      </p:sp>
      <p:sp>
        <p:nvSpPr>
          <p:cNvPr id="31" name="Rectangle 30">
            <a:extLst>
              <a:ext uri="{FF2B5EF4-FFF2-40B4-BE49-F238E27FC236}">
                <a16:creationId xmlns:a16="http://schemas.microsoft.com/office/drawing/2014/main" xmlns="" id="{398A1F7B-1DA7-4A49-4C6B-A067B9DDA313}"/>
              </a:ext>
            </a:extLst>
          </p:cNvPr>
          <p:cNvSpPr/>
          <p:nvPr/>
        </p:nvSpPr>
        <p:spPr>
          <a:xfrm>
            <a:off x="2368812" y="1796497"/>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643D2BEE-ABF1-F5E7-AB5D-189AEE09B67A}"/>
              </a:ext>
            </a:extLst>
          </p:cNvPr>
          <p:cNvSpPr/>
          <p:nvPr/>
        </p:nvSpPr>
        <p:spPr>
          <a:xfrm>
            <a:off x="6488054" y="1853256"/>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b="1" dirty="0">
                <a:solidFill>
                  <a:srgbClr val="000000"/>
                </a:solidFill>
                <a:latin typeface="Times New Roman" panose="02020603050405020304" pitchFamily="18" charset="0"/>
                <a:cs typeface="Times New Roman" panose="02020603050405020304" pitchFamily="18" charset="0"/>
              </a:rPr>
              <a:t>1 đồng</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33" name="Equal 32">
            <a:extLst>
              <a:ext uri="{FF2B5EF4-FFF2-40B4-BE49-F238E27FC236}">
                <a16:creationId xmlns:a16="http://schemas.microsoft.com/office/drawing/2014/main" xmlns="" id="{0F3B58A4-B365-AB41-0691-FAF9B4E73738}"/>
              </a:ext>
            </a:extLst>
          </p:cNvPr>
          <p:cNvSpPr/>
          <p:nvPr/>
        </p:nvSpPr>
        <p:spPr>
          <a:xfrm>
            <a:off x="5863222" y="1921395"/>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34" name="Right Arrow 33">
            <a:extLst>
              <a:ext uri="{FF2B5EF4-FFF2-40B4-BE49-F238E27FC236}">
                <a16:creationId xmlns:a16="http://schemas.microsoft.com/office/drawing/2014/main" xmlns="" id="{83EE0009-A027-2C1C-D5D6-41AC683CFBB1}"/>
              </a:ext>
            </a:extLst>
          </p:cNvPr>
          <p:cNvSpPr/>
          <p:nvPr/>
        </p:nvSpPr>
        <p:spPr>
          <a:xfrm>
            <a:off x="6372293" y="3146157"/>
            <a:ext cx="884638" cy="433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Shape 1726">
            <a:extLst>
              <a:ext uri="{FF2B5EF4-FFF2-40B4-BE49-F238E27FC236}">
                <a16:creationId xmlns:a16="http://schemas.microsoft.com/office/drawing/2014/main" xmlns="" id="{BE326A1E-41C5-09BD-0498-ED3BC13F4E73}"/>
              </a:ext>
            </a:extLst>
          </p:cNvPr>
          <p:cNvSpPr/>
          <p:nvPr/>
        </p:nvSpPr>
        <p:spPr>
          <a:xfrm>
            <a:off x="1045636" y="900250"/>
            <a:ext cx="10213031" cy="696734"/>
          </a:xfrm>
          <a:prstGeom prst="roundRect">
            <a:avLst>
              <a:gd name="adj" fmla="val 50000"/>
            </a:avLst>
          </a:prstGeom>
          <a:solidFill>
            <a:schemeClr val="tx1">
              <a:lumMod val="75000"/>
              <a:lumOff val="25000"/>
            </a:schemeClr>
          </a:solidFill>
          <a:ln w="12700">
            <a:solidFill>
              <a:srgbClr val="A6AAA9"/>
            </a:solidFill>
            <a:miter lim="400000"/>
          </a:ln>
        </p:spPr>
        <p:txBody>
          <a:bodyPr lIns="17447" tIns="17447" rIns="17447" bIns="17447"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4" name="Shape 1729">
            <a:extLst>
              <a:ext uri="{FF2B5EF4-FFF2-40B4-BE49-F238E27FC236}">
                <a16:creationId xmlns:a16="http://schemas.microsoft.com/office/drawing/2014/main" xmlns="" id="{EB65FC93-49EA-F4EA-7F0E-B974494B83B5}"/>
              </a:ext>
            </a:extLst>
          </p:cNvPr>
          <p:cNvSpPr/>
          <p:nvPr/>
        </p:nvSpPr>
        <p:spPr>
          <a:xfrm>
            <a:off x="577483" y="784046"/>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3263" tIns="23263" rIns="23263" bIns="23263" anchor="ctr"/>
          <a:lstStyle/>
          <a:p>
            <a:pPr>
              <a:lnSpc>
                <a:spcPct val="120000"/>
              </a:lnSpc>
            </a:pPr>
            <a:endParaRPr>
              <a:solidFill>
                <a:srgbClr val="53585F"/>
              </a:solidFill>
              <a:latin typeface="Montserrat" pitchFamily="2" charset="0"/>
              <a:ea typeface="微软雅黑" panose="020B0503020204020204" pitchFamily="34" charset="-122"/>
              <a:sym typeface="Montserrat" pitchFamily="2" charset="0"/>
            </a:endParaRPr>
          </a:p>
        </p:txBody>
      </p:sp>
      <p:sp>
        <p:nvSpPr>
          <p:cNvPr id="16" name="文本框 44">
            <a:extLst>
              <a:ext uri="{FF2B5EF4-FFF2-40B4-BE49-F238E27FC236}">
                <a16:creationId xmlns:a16="http://schemas.microsoft.com/office/drawing/2014/main" xmlns="" id="{F1F8E5E8-F09C-E2A8-61D7-6E3ED277842F}"/>
              </a:ext>
            </a:extLst>
          </p:cNvPr>
          <p:cNvSpPr txBox="1"/>
          <p:nvPr/>
        </p:nvSpPr>
        <p:spPr>
          <a:xfrm>
            <a:off x="1549830" y="915075"/>
            <a:ext cx="9345477" cy="646331"/>
          </a:xfrm>
          <a:prstGeom prst="rect">
            <a:avLst/>
          </a:prstGeom>
          <a:noFill/>
        </p:spPr>
        <p:txBody>
          <a:bodyPr wrap="square" rtlCol="0">
            <a:spAutoFit/>
          </a:bodyPr>
          <a:lstStyle/>
          <a:p>
            <a:pPr algn="just">
              <a:defRPr/>
            </a:pPr>
            <a:r>
              <a:rPr lang="en-US" altLang="ja-JP" sz="1800" b="1" dirty="0">
                <a:solidFill>
                  <a:schemeClr val="bg1"/>
                </a:solidFill>
                <a:latin typeface="Montserrat" pitchFamily="2" charset="77"/>
                <a:cs typeface="Times New Roman" pitchFamily="18" charset="0"/>
              </a:rPr>
              <a:t>XÁC ĐỊNH GIÁ TRỊ TS KCHT </a:t>
            </a:r>
            <a:r>
              <a:rPr lang="en-US" altLang="zh-CN" sz="1800" b="1" dirty="0">
                <a:solidFill>
                  <a:schemeClr val="bg1"/>
                </a:solidFill>
                <a:latin typeface="Montserrat" pitchFamily="2" charset="0"/>
                <a:ea typeface="微软雅黑" panose="020B0503020204020204" pitchFamily="34" charset="-122"/>
                <a:sym typeface="Montserrat" pitchFamily="2" charset="0"/>
              </a:rPr>
              <a:t>HẠ TẦNG NGẦM ĐÔ THỊ </a:t>
            </a:r>
            <a:r>
              <a:rPr lang="en-US" altLang="ja-JP" sz="1800" b="1" dirty="0">
                <a:solidFill>
                  <a:schemeClr val="bg1"/>
                </a:solidFill>
                <a:latin typeface="Montserrat" pitchFamily="2" charset="77"/>
                <a:cs typeface="Times New Roman" pitchFamily="18" charset="0"/>
              </a:rPr>
              <a:t>CHƯA THEO DÕI TRÊN SỔ KẾ TOÁN VÀ KHÔNG CÓ CĂN CỨ ĐỂ XÁC ĐỊNH NGUYÊN GIÁ, GTCL</a:t>
            </a:r>
            <a:endParaRPr lang="en-US" sz="1800" dirty="0">
              <a:solidFill>
                <a:schemeClr val="bg1"/>
              </a:solidFill>
              <a:latin typeface="Montserrat" pitchFamily="2" charset="77"/>
            </a:endParaRPr>
          </a:p>
        </p:txBody>
      </p:sp>
      <p:sp>
        <p:nvSpPr>
          <p:cNvPr id="17" name="文本框 44">
            <a:extLst>
              <a:ext uri="{FF2B5EF4-FFF2-40B4-BE49-F238E27FC236}">
                <a16:creationId xmlns:a16="http://schemas.microsoft.com/office/drawing/2014/main" xmlns="" id="{66EDDEA0-F571-C225-CBBE-E25351DC63D2}"/>
              </a:ext>
            </a:extLst>
          </p:cNvPr>
          <p:cNvSpPr txBox="1"/>
          <p:nvPr/>
        </p:nvSpPr>
        <p:spPr>
          <a:xfrm>
            <a:off x="891898" y="988601"/>
            <a:ext cx="416966" cy="584775"/>
          </a:xfrm>
          <a:prstGeom prst="rect">
            <a:avLst/>
          </a:prstGeom>
          <a:noFill/>
        </p:spPr>
        <p:txBody>
          <a:bodyPr wrap="square" rtlCol="0">
            <a:spAutoFit/>
          </a:bodyPr>
          <a:lstStyle/>
          <a:p>
            <a:r>
              <a:rPr lang="vi-VN" altLang="zh-CN" sz="3200" b="1" dirty="0">
                <a:solidFill>
                  <a:schemeClr val="bg1"/>
                </a:solidFill>
                <a:latin typeface="Montserrat" pitchFamily="2" charset="0"/>
                <a:ea typeface="微软雅黑" panose="020B0503020204020204" pitchFamily="34" charset="-122"/>
                <a:sym typeface="Montserrat" pitchFamily="2" charset="0"/>
              </a:rPr>
              <a:t>2</a:t>
            </a:r>
            <a:endParaRPr lang="zh-CN" altLang="en-US" sz="3200" b="1" dirty="0">
              <a:solidFill>
                <a:schemeClr val="bg1"/>
              </a:solidFill>
              <a:latin typeface="Montserrat" pitchFamily="2" charset="0"/>
              <a:ea typeface="微软雅黑" panose="020B0503020204020204" pitchFamily="34" charset="-122"/>
              <a:sym typeface="Montserrat" pitchFamily="2" charset="0"/>
            </a:endParaRPr>
          </a:p>
        </p:txBody>
      </p:sp>
    </p:spTree>
    <p:extLst>
      <p:ext uri="{BB962C8B-B14F-4D97-AF65-F5344CB8AC3E}">
        <p14:creationId xmlns:p14="http://schemas.microsoft.com/office/powerpoint/2010/main" val="2023322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468DFF-DC27-2EC8-295A-D8836379D68B}"/>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99DBDD4F-0B07-417E-FD37-FE368A060A2E}"/>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F80E8779-1AE2-5F58-9938-7F58C98D7760}"/>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7633A94F-CD04-03B3-3879-9049A245C718}"/>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2DAFF6C8-30B7-A91D-C3E7-981D2B10448B}"/>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1F33BBFA-42F5-A4ED-0EB2-6748E31D3A44}"/>
              </a:ext>
            </a:extLst>
          </p:cNvPr>
          <p:cNvSpPr txBox="1"/>
          <p:nvPr/>
        </p:nvSpPr>
        <p:spPr>
          <a:xfrm>
            <a:off x="945641" y="238084"/>
            <a:ext cx="9031735" cy="492443"/>
          </a:xfrm>
          <a:prstGeom prst="rect">
            <a:avLst/>
          </a:prstGeom>
          <a:noFill/>
        </p:spPr>
        <p:txBody>
          <a:bodyPr wrap="square" rtlCol="0">
            <a:spAutoFit/>
          </a:bodyPr>
          <a:lstStyle/>
          <a:p>
            <a:r>
              <a:rPr lang="en-US" altLang="zh-CN" sz="2600" b="1" dirty="0">
                <a:solidFill>
                  <a:schemeClr val="tx1">
                    <a:lumMod val="75000"/>
                    <a:lumOff val="25000"/>
                  </a:schemeClr>
                </a:solidFill>
                <a:latin typeface="Montserrat" pitchFamily="2" charset="0"/>
                <a:ea typeface="微软雅黑" panose="020B0503020204020204" pitchFamily="34" charset="-122"/>
                <a:sym typeface="Montserrat" pitchFamily="2" charset="0"/>
              </a:rPr>
              <a:t>KIỂM KÊ TS KCHT</a:t>
            </a:r>
            <a:endParaRPr lang="zh-CN" altLang="en-US" sz="26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1647AD5D-84BE-A2AE-73A5-399F0A924AF8}"/>
              </a:ext>
            </a:extLst>
          </p:cNvPr>
          <p:cNvCxnSpPr>
            <a:cxnSpLocks/>
          </p:cNvCxnSpPr>
          <p:nvPr/>
        </p:nvCxnSpPr>
        <p:spPr>
          <a:xfrm>
            <a:off x="4271058" y="512799"/>
            <a:ext cx="792094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组合 19">
            <a:extLst>
              <a:ext uri="{FF2B5EF4-FFF2-40B4-BE49-F238E27FC236}">
                <a16:creationId xmlns:a16="http://schemas.microsoft.com/office/drawing/2014/main" xmlns="" id="{4019E6EE-6C0F-46AA-3973-E0BC97BE11FB}"/>
              </a:ext>
            </a:extLst>
          </p:cNvPr>
          <p:cNvGrpSpPr/>
          <p:nvPr/>
        </p:nvGrpSpPr>
        <p:grpSpPr>
          <a:xfrm>
            <a:off x="1229296" y="1332240"/>
            <a:ext cx="3881916" cy="4034191"/>
            <a:chOff x="1229296" y="1679483"/>
            <a:chExt cx="3881916" cy="4034191"/>
          </a:xfrm>
        </p:grpSpPr>
        <p:sp>
          <p:nvSpPr>
            <p:cNvPr id="14" name="椭圆 20">
              <a:extLst>
                <a:ext uri="{FF2B5EF4-FFF2-40B4-BE49-F238E27FC236}">
                  <a16:creationId xmlns:a16="http://schemas.microsoft.com/office/drawing/2014/main" xmlns="" id="{54B4DC6D-3D22-7F90-179A-59B91E683937}"/>
                </a:ext>
              </a:extLst>
            </p:cNvPr>
            <p:cNvSpPr/>
            <p:nvPr/>
          </p:nvSpPr>
          <p:spPr>
            <a:xfrm>
              <a:off x="1229296" y="2310656"/>
              <a:ext cx="2952328" cy="2952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ea typeface="inpin heiti" panose="00000500000000000000" pitchFamily="2" charset="-122"/>
                <a:sym typeface="Montserrat" pitchFamily="2" charset="0"/>
              </a:endParaRPr>
            </a:p>
          </p:txBody>
        </p:sp>
        <p:sp>
          <p:nvSpPr>
            <p:cNvPr id="15" name="弧形 21">
              <a:extLst>
                <a:ext uri="{FF2B5EF4-FFF2-40B4-BE49-F238E27FC236}">
                  <a16:creationId xmlns:a16="http://schemas.microsoft.com/office/drawing/2014/main" xmlns="" id="{D916845A-07A3-AEAE-939D-874F044B9F08}"/>
                </a:ext>
              </a:extLst>
            </p:cNvPr>
            <p:cNvSpPr/>
            <p:nvPr/>
          </p:nvSpPr>
          <p:spPr>
            <a:xfrm>
              <a:off x="1229296" y="1859966"/>
              <a:ext cx="3816424" cy="3853708"/>
            </a:xfrm>
            <a:prstGeom prst="arc">
              <a:avLst>
                <a:gd name="adj1" fmla="val 16931681"/>
                <a:gd name="adj2" fmla="val 4519513"/>
              </a:avLst>
            </a:prstGeom>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ontserrat" pitchFamily="2" charset="0"/>
                <a:ea typeface="inpin heiti" panose="00000500000000000000" pitchFamily="2" charset="-122"/>
                <a:sym typeface="Montserrat" pitchFamily="2" charset="0"/>
              </a:endParaRPr>
            </a:p>
          </p:txBody>
        </p:sp>
        <p:sp>
          <p:nvSpPr>
            <p:cNvPr id="16" name="椭圆 22">
              <a:extLst>
                <a:ext uri="{FF2B5EF4-FFF2-40B4-BE49-F238E27FC236}">
                  <a16:creationId xmlns:a16="http://schemas.microsoft.com/office/drawing/2014/main" xmlns="" id="{00215768-799B-5DE4-989A-75A43B5C216B}"/>
                </a:ext>
              </a:extLst>
            </p:cNvPr>
            <p:cNvSpPr/>
            <p:nvPr/>
          </p:nvSpPr>
          <p:spPr>
            <a:xfrm>
              <a:off x="3568477" y="1679483"/>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1</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17" name="椭圆 23">
              <a:extLst>
                <a:ext uri="{FF2B5EF4-FFF2-40B4-BE49-F238E27FC236}">
                  <a16:creationId xmlns:a16="http://schemas.microsoft.com/office/drawing/2014/main" xmlns="" id="{BF5ACB98-954D-70B4-050B-14F1A16BB2A8}"/>
                </a:ext>
              </a:extLst>
            </p:cNvPr>
            <p:cNvSpPr/>
            <p:nvPr/>
          </p:nvSpPr>
          <p:spPr>
            <a:xfrm>
              <a:off x="4243311" y="2301805"/>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2</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18" name="椭圆 24">
              <a:extLst>
                <a:ext uri="{FF2B5EF4-FFF2-40B4-BE49-F238E27FC236}">
                  <a16:creationId xmlns:a16="http://schemas.microsoft.com/office/drawing/2014/main" xmlns="" id="{988DA5E8-1C16-A2C4-822C-094144EE1B75}"/>
                </a:ext>
              </a:extLst>
            </p:cNvPr>
            <p:cNvSpPr/>
            <p:nvPr/>
          </p:nvSpPr>
          <p:spPr>
            <a:xfrm>
              <a:off x="4611958" y="3041088"/>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3</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
          <p:nvSpPr>
            <p:cNvPr id="19" name="椭圆 25">
              <a:extLst>
                <a:ext uri="{FF2B5EF4-FFF2-40B4-BE49-F238E27FC236}">
                  <a16:creationId xmlns:a16="http://schemas.microsoft.com/office/drawing/2014/main" xmlns="" id="{991B1083-5F43-1988-39D8-702275383E16}"/>
                </a:ext>
              </a:extLst>
            </p:cNvPr>
            <p:cNvSpPr/>
            <p:nvPr/>
          </p:nvSpPr>
          <p:spPr>
            <a:xfrm>
              <a:off x="4611958" y="3823284"/>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4</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pic>
        <p:nvPicPr>
          <p:cNvPr id="22" name="图形 31" descr="Internet">
            <a:extLst>
              <a:ext uri="{FF2B5EF4-FFF2-40B4-BE49-F238E27FC236}">
                <a16:creationId xmlns:a16="http://schemas.microsoft.com/office/drawing/2014/main" xmlns="" id="{8B534AD0-7C26-DBD1-7E0C-14EF067DA1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48260" y="2930702"/>
            <a:ext cx="914400" cy="914400"/>
          </a:xfrm>
          <a:prstGeom prst="rect">
            <a:avLst/>
          </a:prstGeom>
        </p:spPr>
      </p:pic>
      <p:grpSp>
        <p:nvGrpSpPr>
          <p:cNvPr id="23" name="组合 32">
            <a:extLst>
              <a:ext uri="{FF2B5EF4-FFF2-40B4-BE49-F238E27FC236}">
                <a16:creationId xmlns:a16="http://schemas.microsoft.com/office/drawing/2014/main" xmlns="" id="{C1476A86-F4A0-B1C8-0762-96CF26FFCB32}"/>
              </a:ext>
            </a:extLst>
          </p:cNvPr>
          <p:cNvGrpSpPr/>
          <p:nvPr/>
        </p:nvGrpSpPr>
        <p:grpSpPr>
          <a:xfrm>
            <a:off x="4317358" y="1352090"/>
            <a:ext cx="6648955" cy="656987"/>
            <a:chOff x="3606631" y="3682256"/>
            <a:chExt cx="6648955" cy="656987"/>
          </a:xfrm>
        </p:grpSpPr>
        <p:sp>
          <p:nvSpPr>
            <p:cNvPr id="24" name="文本框 33">
              <a:extLst>
                <a:ext uri="{FF2B5EF4-FFF2-40B4-BE49-F238E27FC236}">
                  <a16:creationId xmlns:a16="http://schemas.microsoft.com/office/drawing/2014/main" xmlns="" id="{4D822AC0-E2EB-3570-B1DA-00DDCA94E493}"/>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25" name="文本框 34">
              <a:extLst>
                <a:ext uri="{FF2B5EF4-FFF2-40B4-BE49-F238E27FC236}">
                  <a16:creationId xmlns:a16="http://schemas.microsoft.com/office/drawing/2014/main" xmlns="" id="{428F44F5-84F2-6668-F347-44AC3E533515}"/>
                </a:ext>
              </a:extLst>
            </p:cNvPr>
            <p:cNvSpPr txBox="1"/>
            <p:nvPr/>
          </p:nvSpPr>
          <p:spPr>
            <a:xfrm>
              <a:off x="3606631" y="3682256"/>
              <a:ext cx="4446323" cy="369332"/>
            </a:xfrm>
            <a:prstGeom prst="rect">
              <a:avLst/>
            </a:prstGeom>
            <a:noFill/>
          </p:spPr>
          <p:txBody>
            <a:bodyPr wrap="square" rtlCol="0">
              <a:spAutoFit/>
            </a:bodyPr>
            <a:lstStyle/>
            <a:p>
              <a:r>
                <a:rPr lang="vi-VN"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ĐƯỜNG SẮT QUỐC GIA</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nvGrpSpPr>
          <p:cNvPr id="26" name="组合 35">
            <a:extLst>
              <a:ext uri="{FF2B5EF4-FFF2-40B4-BE49-F238E27FC236}">
                <a16:creationId xmlns:a16="http://schemas.microsoft.com/office/drawing/2014/main" xmlns="" id="{06832039-4CE2-75C9-3AFD-5558D26A0D77}"/>
              </a:ext>
            </a:extLst>
          </p:cNvPr>
          <p:cNvGrpSpPr/>
          <p:nvPr/>
        </p:nvGrpSpPr>
        <p:grpSpPr>
          <a:xfrm>
            <a:off x="3547900" y="5488627"/>
            <a:ext cx="6648955" cy="656987"/>
            <a:chOff x="3606631" y="3682256"/>
            <a:chExt cx="6648955" cy="656987"/>
          </a:xfrm>
        </p:grpSpPr>
        <p:sp>
          <p:nvSpPr>
            <p:cNvPr id="27" name="文本框 36">
              <a:extLst>
                <a:ext uri="{FF2B5EF4-FFF2-40B4-BE49-F238E27FC236}">
                  <a16:creationId xmlns:a16="http://schemas.microsoft.com/office/drawing/2014/main" xmlns="" id="{6D641604-9973-AADF-7291-264B13AEA81E}"/>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28" name="文本框 37">
              <a:extLst>
                <a:ext uri="{FF2B5EF4-FFF2-40B4-BE49-F238E27FC236}">
                  <a16:creationId xmlns:a16="http://schemas.microsoft.com/office/drawing/2014/main" xmlns="" id="{AD870F87-0D92-9315-0511-AFB951E8B9BC}"/>
                </a:ext>
              </a:extLst>
            </p:cNvPr>
            <p:cNvSpPr txBox="1"/>
            <p:nvPr/>
          </p:nvSpPr>
          <p:spPr>
            <a:xfrm>
              <a:off x="3606631" y="3682256"/>
              <a:ext cx="6648953"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CẢNG CÁ</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nvGrpSpPr>
          <p:cNvPr id="29" name="组合 38">
            <a:extLst>
              <a:ext uri="{FF2B5EF4-FFF2-40B4-BE49-F238E27FC236}">
                <a16:creationId xmlns:a16="http://schemas.microsoft.com/office/drawing/2014/main" xmlns="" id="{4EC9173D-EF33-2E1B-4628-5B37CD8DEEDA}"/>
              </a:ext>
            </a:extLst>
          </p:cNvPr>
          <p:cNvGrpSpPr/>
          <p:nvPr/>
        </p:nvGrpSpPr>
        <p:grpSpPr>
          <a:xfrm>
            <a:off x="4993602" y="2029793"/>
            <a:ext cx="6221749" cy="656987"/>
            <a:chOff x="3606632" y="3682256"/>
            <a:chExt cx="6221749" cy="656987"/>
          </a:xfrm>
        </p:grpSpPr>
        <p:sp>
          <p:nvSpPr>
            <p:cNvPr id="30" name="文本框 39">
              <a:extLst>
                <a:ext uri="{FF2B5EF4-FFF2-40B4-BE49-F238E27FC236}">
                  <a16:creationId xmlns:a16="http://schemas.microsoft.com/office/drawing/2014/main" xmlns="" id="{68897E4A-5A86-591C-D0DA-8DF92F701C49}"/>
                </a:ext>
              </a:extLst>
            </p:cNvPr>
            <p:cNvSpPr txBox="1"/>
            <p:nvPr/>
          </p:nvSpPr>
          <p:spPr>
            <a:xfrm>
              <a:off x="3606632" y="4031466"/>
              <a:ext cx="6221749" cy="307777"/>
            </a:xfrm>
            <a:prstGeom prst="rect">
              <a:avLst/>
            </a:prstGeom>
            <a:noFill/>
          </p:spPr>
          <p:txBody>
            <a:bodyPr wrap="square" rtlCol="0">
              <a:spAutoFit/>
            </a:bodyPr>
            <a:lstStyle/>
            <a:p>
              <a:r>
                <a:rPr lang="en-US" altLang="zh-CN" sz="1400" dirty="0">
                  <a:solidFill>
                    <a:schemeClr val="tx1">
                      <a:lumMod val="75000"/>
                      <a:lumOff val="25000"/>
                    </a:schemeClr>
                  </a:solidFill>
                  <a:latin typeface="Montserrat" pitchFamily="2" charset="0"/>
                  <a:sym typeface="Montserrat" pitchFamily="2" charset="0"/>
                </a:rPr>
                <a:t> </a:t>
              </a:r>
            </a:p>
          </p:txBody>
        </p:sp>
        <p:sp>
          <p:nvSpPr>
            <p:cNvPr id="31" name="文本框 40">
              <a:extLst>
                <a:ext uri="{FF2B5EF4-FFF2-40B4-BE49-F238E27FC236}">
                  <a16:creationId xmlns:a16="http://schemas.microsoft.com/office/drawing/2014/main" xmlns="" id="{9F5FA1A4-4FFB-4BCE-4619-30E445D0EF37}"/>
                </a:ext>
              </a:extLst>
            </p:cNvPr>
            <p:cNvSpPr txBox="1"/>
            <p:nvPr/>
          </p:nvSpPr>
          <p:spPr>
            <a:xfrm>
              <a:off x="3606632" y="3682256"/>
              <a:ext cx="4086064"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ĐƯỜNG SẮT ĐÔ THỊ</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nvGrpSpPr>
          <p:cNvPr id="32" name="组合 41">
            <a:extLst>
              <a:ext uri="{FF2B5EF4-FFF2-40B4-BE49-F238E27FC236}">
                <a16:creationId xmlns:a16="http://schemas.microsoft.com/office/drawing/2014/main" xmlns="" id="{8047D481-72B7-56BA-96AB-B151E36EE6B0}"/>
              </a:ext>
            </a:extLst>
          </p:cNvPr>
          <p:cNvGrpSpPr/>
          <p:nvPr/>
        </p:nvGrpSpPr>
        <p:grpSpPr>
          <a:xfrm>
            <a:off x="5388064" y="2730669"/>
            <a:ext cx="6221749" cy="656987"/>
            <a:chOff x="3606632" y="3682256"/>
            <a:chExt cx="6221749" cy="656987"/>
          </a:xfrm>
        </p:grpSpPr>
        <p:sp>
          <p:nvSpPr>
            <p:cNvPr id="33" name="文本框 42">
              <a:extLst>
                <a:ext uri="{FF2B5EF4-FFF2-40B4-BE49-F238E27FC236}">
                  <a16:creationId xmlns:a16="http://schemas.microsoft.com/office/drawing/2014/main" xmlns="" id="{05936A57-CDE9-02F3-3052-083D2890A965}"/>
                </a:ext>
              </a:extLst>
            </p:cNvPr>
            <p:cNvSpPr txBox="1"/>
            <p:nvPr/>
          </p:nvSpPr>
          <p:spPr>
            <a:xfrm>
              <a:off x="3606632" y="4031466"/>
              <a:ext cx="6221749"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34" name="文本框 43">
              <a:extLst>
                <a:ext uri="{FF2B5EF4-FFF2-40B4-BE49-F238E27FC236}">
                  <a16:creationId xmlns:a16="http://schemas.microsoft.com/office/drawing/2014/main" xmlns="" id="{3FD6B8C8-888B-0EF9-EDF3-F14B0D18DE2D}"/>
                </a:ext>
              </a:extLst>
            </p:cNvPr>
            <p:cNvSpPr txBox="1"/>
            <p:nvPr/>
          </p:nvSpPr>
          <p:spPr>
            <a:xfrm>
              <a:off x="3606632" y="3682256"/>
              <a:ext cx="3796696"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HÀNG KHÔNG</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sp>
        <p:nvSpPr>
          <p:cNvPr id="35" name="椭圆 24">
            <a:extLst>
              <a:ext uri="{FF2B5EF4-FFF2-40B4-BE49-F238E27FC236}">
                <a16:creationId xmlns:a16="http://schemas.microsoft.com/office/drawing/2014/main" xmlns="" id="{C53E9557-7630-4DDB-2CE6-8AC35CAB4DCA}"/>
              </a:ext>
            </a:extLst>
          </p:cNvPr>
          <p:cNvSpPr/>
          <p:nvPr/>
        </p:nvSpPr>
        <p:spPr>
          <a:xfrm>
            <a:off x="4337986" y="4215988"/>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5</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nvGrpSpPr>
          <p:cNvPr id="36" name="组合 35">
            <a:extLst>
              <a:ext uri="{FF2B5EF4-FFF2-40B4-BE49-F238E27FC236}">
                <a16:creationId xmlns:a16="http://schemas.microsoft.com/office/drawing/2014/main" xmlns="" id="{BF0CC067-4E6A-C938-6DCE-88DB63648723}"/>
              </a:ext>
            </a:extLst>
          </p:cNvPr>
          <p:cNvGrpSpPr/>
          <p:nvPr/>
        </p:nvGrpSpPr>
        <p:grpSpPr>
          <a:xfrm>
            <a:off x="5388402" y="3521010"/>
            <a:ext cx="6648954" cy="656987"/>
            <a:chOff x="3606632" y="3682256"/>
            <a:chExt cx="6648954" cy="656987"/>
          </a:xfrm>
        </p:grpSpPr>
        <p:sp>
          <p:nvSpPr>
            <p:cNvPr id="37" name="文本框 36">
              <a:extLst>
                <a:ext uri="{FF2B5EF4-FFF2-40B4-BE49-F238E27FC236}">
                  <a16:creationId xmlns:a16="http://schemas.microsoft.com/office/drawing/2014/main" xmlns="" id="{E1FF119C-A599-B6D8-B827-3D5313A83E26}"/>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38" name="文本框 37">
              <a:extLst>
                <a:ext uri="{FF2B5EF4-FFF2-40B4-BE49-F238E27FC236}">
                  <a16:creationId xmlns:a16="http://schemas.microsoft.com/office/drawing/2014/main" xmlns="" id="{3521C1D5-8887-2DE4-7BA9-14BA24AA9FBC}"/>
                </a:ext>
              </a:extLst>
            </p:cNvPr>
            <p:cNvSpPr txBox="1"/>
            <p:nvPr/>
          </p:nvSpPr>
          <p:spPr>
            <a:xfrm>
              <a:off x="3606632" y="3682256"/>
              <a:ext cx="4086064"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HÀNG HẢI</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grpSp>
        <p:nvGrpSpPr>
          <p:cNvPr id="43" name="组合 35">
            <a:extLst>
              <a:ext uri="{FF2B5EF4-FFF2-40B4-BE49-F238E27FC236}">
                <a16:creationId xmlns:a16="http://schemas.microsoft.com/office/drawing/2014/main" xmlns="" id="{D2CCD979-6D1F-739B-4875-68751790F4C6}"/>
              </a:ext>
            </a:extLst>
          </p:cNvPr>
          <p:cNvGrpSpPr/>
          <p:nvPr/>
        </p:nvGrpSpPr>
        <p:grpSpPr>
          <a:xfrm>
            <a:off x="5045720" y="4247662"/>
            <a:ext cx="6648954" cy="656987"/>
            <a:chOff x="3606632" y="3682256"/>
            <a:chExt cx="6648954" cy="656987"/>
          </a:xfrm>
        </p:grpSpPr>
        <p:sp>
          <p:nvSpPr>
            <p:cNvPr id="44" name="文本框 36">
              <a:extLst>
                <a:ext uri="{FF2B5EF4-FFF2-40B4-BE49-F238E27FC236}">
                  <a16:creationId xmlns:a16="http://schemas.microsoft.com/office/drawing/2014/main" xmlns="" id="{135E0004-803D-73EA-B5A6-3E097D3BA438}"/>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45" name="文本框 37">
              <a:extLst>
                <a:ext uri="{FF2B5EF4-FFF2-40B4-BE49-F238E27FC236}">
                  <a16:creationId xmlns:a16="http://schemas.microsoft.com/office/drawing/2014/main" xmlns="" id="{F81D65B9-74A2-038E-024C-B093C534F396}"/>
                </a:ext>
              </a:extLst>
            </p:cNvPr>
            <p:cNvSpPr txBox="1"/>
            <p:nvPr/>
          </p:nvSpPr>
          <p:spPr>
            <a:xfrm>
              <a:off x="3606632" y="3682256"/>
              <a:ext cx="4086064"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KHU CÔNG NGHỆ CAO</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sp>
        <p:nvSpPr>
          <p:cNvPr id="46" name="椭圆 24">
            <a:extLst>
              <a:ext uri="{FF2B5EF4-FFF2-40B4-BE49-F238E27FC236}">
                <a16:creationId xmlns:a16="http://schemas.microsoft.com/office/drawing/2014/main" xmlns="" id="{C6D95536-8897-F210-ECAD-A28023E2BD20}"/>
              </a:ext>
            </a:extLst>
          </p:cNvPr>
          <p:cNvSpPr/>
          <p:nvPr/>
        </p:nvSpPr>
        <p:spPr>
          <a:xfrm>
            <a:off x="2905815" y="5338583"/>
            <a:ext cx="499254" cy="49925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7</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grpSp>
        <p:nvGrpSpPr>
          <p:cNvPr id="47" name="组合 35">
            <a:extLst>
              <a:ext uri="{FF2B5EF4-FFF2-40B4-BE49-F238E27FC236}">
                <a16:creationId xmlns:a16="http://schemas.microsoft.com/office/drawing/2014/main" xmlns="" id="{445D99C5-C88C-8F00-AAB4-45986036488F}"/>
              </a:ext>
            </a:extLst>
          </p:cNvPr>
          <p:cNvGrpSpPr/>
          <p:nvPr/>
        </p:nvGrpSpPr>
        <p:grpSpPr>
          <a:xfrm>
            <a:off x="4243312" y="4879110"/>
            <a:ext cx="7030327" cy="691108"/>
            <a:chOff x="3606632" y="3648135"/>
            <a:chExt cx="7030327" cy="691108"/>
          </a:xfrm>
        </p:grpSpPr>
        <p:sp>
          <p:nvSpPr>
            <p:cNvPr id="48" name="文本框 36">
              <a:extLst>
                <a:ext uri="{FF2B5EF4-FFF2-40B4-BE49-F238E27FC236}">
                  <a16:creationId xmlns:a16="http://schemas.microsoft.com/office/drawing/2014/main" xmlns="" id="{DB7203FB-C53A-8206-27D8-2FF9CEE81C7B}"/>
                </a:ext>
              </a:extLst>
            </p:cNvPr>
            <p:cNvSpPr txBox="1"/>
            <p:nvPr/>
          </p:nvSpPr>
          <p:spPr>
            <a:xfrm>
              <a:off x="3606632" y="4031466"/>
              <a:ext cx="6648954" cy="307777"/>
            </a:xfrm>
            <a:prstGeom prst="rect">
              <a:avLst/>
            </a:prstGeom>
            <a:noFill/>
          </p:spPr>
          <p:txBody>
            <a:bodyPr wrap="square" rtlCol="0">
              <a:spAutoFit/>
            </a:bodyPr>
            <a:lstStyle/>
            <a:p>
              <a:endParaRPr lang="en-US" altLang="zh-CN" sz="1400" dirty="0">
                <a:solidFill>
                  <a:schemeClr val="tx1">
                    <a:lumMod val="75000"/>
                    <a:lumOff val="25000"/>
                  </a:schemeClr>
                </a:solidFill>
                <a:latin typeface="Montserrat" pitchFamily="2" charset="0"/>
                <a:sym typeface="Montserrat" pitchFamily="2" charset="0"/>
              </a:endParaRPr>
            </a:p>
          </p:txBody>
        </p:sp>
        <p:sp>
          <p:nvSpPr>
            <p:cNvPr id="49" name="文本框 37">
              <a:extLst>
                <a:ext uri="{FF2B5EF4-FFF2-40B4-BE49-F238E27FC236}">
                  <a16:creationId xmlns:a16="http://schemas.microsoft.com/office/drawing/2014/main" xmlns="" id="{C190C368-5042-5AB1-92A2-A978844A244B}"/>
                </a:ext>
              </a:extLst>
            </p:cNvPr>
            <p:cNvSpPr txBox="1"/>
            <p:nvPr/>
          </p:nvSpPr>
          <p:spPr>
            <a:xfrm>
              <a:off x="3988006" y="3648135"/>
              <a:ext cx="6648953" cy="369332"/>
            </a:xfrm>
            <a:prstGeom prst="rect">
              <a:avLst/>
            </a:prstGeom>
            <a:noFill/>
          </p:spPr>
          <p:txBody>
            <a:bodyPr wrap="square" rtlCol="0">
              <a:spAutoFit/>
            </a:bodyPr>
            <a:lstStyle/>
            <a:p>
              <a:r>
                <a:rPr lang="en-US" altLang="zh-CN" b="1" dirty="0">
                  <a:solidFill>
                    <a:schemeClr val="tx1">
                      <a:lumMod val="75000"/>
                      <a:lumOff val="25000"/>
                    </a:schemeClr>
                  </a:solidFill>
                  <a:latin typeface="Montserrat" pitchFamily="2" charset="0"/>
                  <a:ea typeface="微软雅黑" panose="020B0503020204020204" pitchFamily="34" charset="-122"/>
                  <a:sym typeface="Montserrat" pitchFamily="2" charset="0"/>
                </a:rPr>
                <a:t>TS KCHT KHU CÔNG NGHỆ THÔNG TIN TẬP TRUNG</a:t>
              </a:r>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sp>
        <p:nvSpPr>
          <p:cNvPr id="50" name="椭圆 24">
            <a:extLst>
              <a:ext uri="{FF2B5EF4-FFF2-40B4-BE49-F238E27FC236}">
                <a16:creationId xmlns:a16="http://schemas.microsoft.com/office/drawing/2014/main" xmlns="" id="{610015CF-5EE3-30F5-7487-B09045404B82}"/>
              </a:ext>
            </a:extLst>
          </p:cNvPr>
          <p:cNvSpPr/>
          <p:nvPr/>
        </p:nvSpPr>
        <p:spPr>
          <a:xfrm>
            <a:off x="3861939" y="4832145"/>
            <a:ext cx="499254" cy="49925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Montserrat" pitchFamily="2" charset="0"/>
                <a:ea typeface="inpin heiti" panose="00000500000000000000" pitchFamily="2" charset="-122"/>
                <a:sym typeface="Montserrat" pitchFamily="2" charset="0"/>
              </a:rPr>
              <a:t>6</a:t>
            </a:r>
            <a:endParaRPr lang="zh-CN" altLang="en-US" sz="2400" b="1" dirty="0">
              <a:solidFill>
                <a:schemeClr val="bg1"/>
              </a:solidFill>
              <a:latin typeface="Montserrat" pitchFamily="2" charset="0"/>
              <a:ea typeface="inpin heiti" panose="00000500000000000000" pitchFamily="2" charset="-122"/>
              <a:sym typeface="Montserrat" pitchFamily="2" charset="0"/>
            </a:endParaRPr>
          </a:p>
        </p:txBody>
      </p:sp>
    </p:spTree>
    <p:extLst>
      <p:ext uri="{BB962C8B-B14F-4D97-AF65-F5344CB8AC3E}">
        <p14:creationId xmlns:p14="http://schemas.microsoft.com/office/powerpoint/2010/main" val="46812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par>
                                <p:cTn id="26" presetID="22" presetClass="entr" presetSubtype="8"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22" presetClass="entr" presetSubtype="8"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left)">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xmlns="" id="{43D5DE55-9C96-8E56-319C-75FF23BC7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7"/>
            <a:ext cx="12192000" cy="6849906"/>
          </a:xfrm>
          <a:prstGeom prst="rect">
            <a:avLst/>
          </a:prstGeom>
        </p:spPr>
      </p:pic>
      <p:sp>
        <p:nvSpPr>
          <p:cNvPr id="11" name="矩形 10">
            <a:extLst>
              <a:ext uri="{FF2B5EF4-FFF2-40B4-BE49-F238E27FC236}">
                <a16:creationId xmlns:a16="http://schemas.microsoft.com/office/drawing/2014/main" xmlns="" id="{9AAE6166-A2DA-A2DB-4CFF-1CA2AA16DE10}"/>
              </a:ext>
            </a:extLst>
          </p:cNvPr>
          <p:cNvSpPr/>
          <p:nvPr/>
        </p:nvSpPr>
        <p:spPr>
          <a:xfrm>
            <a:off x="0" y="0"/>
            <a:ext cx="12192000" cy="6877261"/>
          </a:xfrm>
          <a:prstGeom prst="rect">
            <a:avLst/>
          </a:prstGeom>
          <a:solidFill>
            <a:schemeClr val="accent2">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文本框 5">
            <a:extLst>
              <a:ext uri="{FF2B5EF4-FFF2-40B4-BE49-F238E27FC236}">
                <a16:creationId xmlns:a16="http://schemas.microsoft.com/office/drawing/2014/main" xmlns="" id="{4FA68FCC-94E1-6013-243B-016C1AAA49E7}"/>
              </a:ext>
            </a:extLst>
          </p:cNvPr>
          <p:cNvSpPr txBox="1"/>
          <p:nvPr/>
        </p:nvSpPr>
        <p:spPr>
          <a:xfrm>
            <a:off x="478207" y="2712143"/>
            <a:ext cx="6714410" cy="2274469"/>
          </a:xfrm>
          <a:prstGeom prst="rect">
            <a:avLst/>
          </a:prstGeom>
          <a:noFill/>
        </p:spPr>
        <p:txBody>
          <a:bodyPr wrap="square">
            <a:spAutoFit/>
          </a:bodyPr>
          <a:lstStyle/>
          <a:p>
            <a:pPr>
              <a:lnSpc>
                <a:spcPct val="90000"/>
              </a:lnSpc>
            </a:pPr>
            <a:r>
              <a:rPr lang="vi-VN" altLang="zh-CN" sz="7200" cap="all" dirty="0">
                <a:solidFill>
                  <a:schemeClr val="bg1"/>
                </a:solidFill>
                <a:latin typeface="Montserrat Black" pitchFamily="2" charset="0"/>
                <a:sym typeface="Montserrat" pitchFamily="2" charset="0"/>
              </a:rPr>
              <a:t>TRÂN TRỌNG</a:t>
            </a:r>
          </a:p>
          <a:p>
            <a:pPr>
              <a:spcBef>
                <a:spcPts val="600"/>
              </a:spcBef>
            </a:pPr>
            <a:r>
              <a:rPr lang="vi-VN" altLang="zh-CN" sz="7200" cap="all" dirty="0">
                <a:solidFill>
                  <a:schemeClr val="bg1"/>
                </a:solidFill>
                <a:latin typeface="Montserrat Black" pitchFamily="2" charset="0"/>
                <a:sym typeface="Montserrat" pitchFamily="2" charset="0"/>
              </a:rPr>
              <a:t>CẢM ƠN!</a:t>
            </a:r>
            <a:endParaRPr lang="zh-CN" altLang="en-US" sz="7200" cap="all" dirty="0">
              <a:solidFill>
                <a:schemeClr val="bg1"/>
              </a:solidFill>
              <a:latin typeface="Montserrat Black" pitchFamily="2" charset="0"/>
              <a:sym typeface="Montserrat" pitchFamily="2" charset="0"/>
            </a:endParaRPr>
          </a:p>
        </p:txBody>
      </p:sp>
      <p:grpSp>
        <p:nvGrpSpPr>
          <p:cNvPr id="22" name="组合 21">
            <a:extLst>
              <a:ext uri="{FF2B5EF4-FFF2-40B4-BE49-F238E27FC236}">
                <a16:creationId xmlns:a16="http://schemas.microsoft.com/office/drawing/2014/main" xmlns="" id="{D836C5AB-73C5-9E92-0715-E86515BCC03C}"/>
              </a:ext>
            </a:extLst>
          </p:cNvPr>
          <p:cNvGrpSpPr/>
          <p:nvPr/>
        </p:nvGrpSpPr>
        <p:grpSpPr>
          <a:xfrm>
            <a:off x="5262294" y="-28873"/>
            <a:ext cx="9195469" cy="7935015"/>
            <a:chOff x="6949135" y="48889"/>
            <a:chExt cx="7726173" cy="6667121"/>
          </a:xfrm>
          <a:blipFill dpi="0" rotWithShape="1">
            <a:blip r:embed="rId3"/>
            <a:srcRect/>
            <a:tile tx="-3105150" ty="-38100" sx="100000" sy="100000" flip="none" algn="ctr"/>
          </a:blipFill>
        </p:grpSpPr>
        <p:sp>
          <p:nvSpPr>
            <p:cNvPr id="15" name="矩形: 圆角 14">
              <a:extLst>
                <a:ext uri="{FF2B5EF4-FFF2-40B4-BE49-F238E27FC236}">
                  <a16:creationId xmlns:a16="http://schemas.microsoft.com/office/drawing/2014/main" xmlns="" id="{03CAB5BF-6D8F-D557-9EFB-E9B3A3FFA835}"/>
                </a:ext>
              </a:extLst>
            </p:cNvPr>
            <p:cNvSpPr/>
            <p:nvPr/>
          </p:nvSpPr>
          <p:spPr>
            <a:xfrm rot="19500973">
              <a:off x="9217068" y="130951"/>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6" name="矩形: 圆角 15">
              <a:extLst>
                <a:ext uri="{FF2B5EF4-FFF2-40B4-BE49-F238E27FC236}">
                  <a16:creationId xmlns:a16="http://schemas.microsoft.com/office/drawing/2014/main" xmlns="" id="{9AEC770F-A915-5C3C-D43D-C12C69231058}"/>
                </a:ext>
              </a:extLst>
            </p:cNvPr>
            <p:cNvSpPr/>
            <p:nvPr/>
          </p:nvSpPr>
          <p:spPr>
            <a:xfrm rot="19500973">
              <a:off x="9064885" y="1913665"/>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7" name="矩形: 圆角 16">
              <a:extLst>
                <a:ext uri="{FF2B5EF4-FFF2-40B4-BE49-F238E27FC236}">
                  <a16:creationId xmlns:a16="http://schemas.microsoft.com/office/drawing/2014/main" xmlns="" id="{4097EE32-DA91-6817-A672-CA00B17690D6}"/>
                </a:ext>
              </a:extLst>
            </p:cNvPr>
            <p:cNvSpPr/>
            <p:nvPr/>
          </p:nvSpPr>
          <p:spPr>
            <a:xfrm rot="19500973">
              <a:off x="8035734" y="4339669"/>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8" name="矩形: 圆角 17">
              <a:extLst>
                <a:ext uri="{FF2B5EF4-FFF2-40B4-BE49-F238E27FC236}">
                  <a16:creationId xmlns:a16="http://schemas.microsoft.com/office/drawing/2014/main" xmlns="" id="{76BDBD85-75E6-5585-796C-4D597458230E}"/>
                </a:ext>
              </a:extLst>
            </p:cNvPr>
            <p:cNvSpPr/>
            <p:nvPr/>
          </p:nvSpPr>
          <p:spPr>
            <a:xfrm rot="19500973">
              <a:off x="6949135" y="48889"/>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19" name="矩形: 圆角 18">
              <a:extLst>
                <a:ext uri="{FF2B5EF4-FFF2-40B4-BE49-F238E27FC236}">
                  <a16:creationId xmlns:a16="http://schemas.microsoft.com/office/drawing/2014/main" xmlns="" id="{CCF834EE-CC37-5932-2B03-03BC94798C3A}"/>
                </a:ext>
              </a:extLst>
            </p:cNvPr>
            <p:cNvSpPr/>
            <p:nvPr/>
          </p:nvSpPr>
          <p:spPr>
            <a:xfrm rot="19500973">
              <a:off x="8476074" y="1608028"/>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pitchFamily="2" charset="0"/>
                <a:sym typeface="Montserrat" pitchFamily="2" charset="0"/>
              </a:endParaRPr>
            </a:p>
          </p:txBody>
        </p:sp>
        <p:sp>
          <p:nvSpPr>
            <p:cNvPr id="20" name="矩形: 圆角 19">
              <a:extLst>
                <a:ext uri="{FF2B5EF4-FFF2-40B4-BE49-F238E27FC236}">
                  <a16:creationId xmlns:a16="http://schemas.microsoft.com/office/drawing/2014/main" xmlns="" id="{0E1A6DD5-14D3-4F7F-1CBD-A5495FAF7ECF}"/>
                </a:ext>
              </a:extLst>
            </p:cNvPr>
            <p:cNvSpPr/>
            <p:nvPr/>
          </p:nvSpPr>
          <p:spPr>
            <a:xfrm rot="19500973">
              <a:off x="10249691" y="5636010"/>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21" name="矩形: 圆角 20">
              <a:extLst>
                <a:ext uri="{FF2B5EF4-FFF2-40B4-BE49-F238E27FC236}">
                  <a16:creationId xmlns:a16="http://schemas.microsoft.com/office/drawing/2014/main" xmlns="" id="{6512394F-9BF6-92ED-3BD1-20877EB3E7C9}"/>
                </a:ext>
              </a:extLst>
            </p:cNvPr>
            <p:cNvSpPr/>
            <p:nvPr/>
          </p:nvSpPr>
          <p:spPr>
            <a:xfrm rot="19500973">
              <a:off x="10955077" y="4089711"/>
              <a:ext cx="3720231" cy="10772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3" name="矩形: 圆角 2">
              <a:extLst>
                <a:ext uri="{FF2B5EF4-FFF2-40B4-BE49-F238E27FC236}">
                  <a16:creationId xmlns:a16="http://schemas.microsoft.com/office/drawing/2014/main" xmlns="" id="{7761D3FE-5EED-6CEB-1B4D-B6D9B93068BD}"/>
                </a:ext>
              </a:extLst>
            </p:cNvPr>
            <p:cNvSpPr/>
            <p:nvPr/>
          </p:nvSpPr>
          <p:spPr>
            <a:xfrm rot="19500973">
              <a:off x="8312860" y="3529171"/>
              <a:ext cx="1080000" cy="108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cxnSp>
        <p:nvCxnSpPr>
          <p:cNvPr id="32" name="直接连接符 31">
            <a:extLst>
              <a:ext uri="{FF2B5EF4-FFF2-40B4-BE49-F238E27FC236}">
                <a16:creationId xmlns:a16="http://schemas.microsoft.com/office/drawing/2014/main" xmlns="" id="{2A5A2C06-C724-84B1-05BE-3678AF5E9C36}"/>
              </a:ext>
            </a:extLst>
          </p:cNvPr>
          <p:cNvCxnSpPr/>
          <p:nvPr/>
        </p:nvCxnSpPr>
        <p:spPr>
          <a:xfrm>
            <a:off x="1933732" y="2629695"/>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xmlns="" id="{5DEFA320-F52D-0518-D27A-5793179F4EE3}"/>
              </a:ext>
            </a:extLst>
          </p:cNvPr>
          <p:cNvCxnSpPr/>
          <p:nvPr/>
        </p:nvCxnSpPr>
        <p:spPr>
          <a:xfrm>
            <a:off x="3380582" y="3710319"/>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434B14A8-9A23-D39D-CDF5-F33899851EC4}"/>
              </a:ext>
            </a:extLst>
          </p:cNvPr>
          <p:cNvCxnSpPr/>
          <p:nvPr/>
        </p:nvCxnSpPr>
        <p:spPr>
          <a:xfrm>
            <a:off x="299804" y="2434823"/>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E6A938ED-10BE-B0E9-6B29-2B477FBC53C8}"/>
              </a:ext>
            </a:extLst>
          </p:cNvPr>
          <p:cNvCxnSpPr/>
          <p:nvPr/>
        </p:nvCxnSpPr>
        <p:spPr>
          <a:xfrm>
            <a:off x="2392371" y="4777789"/>
            <a:ext cx="3267855" cy="0"/>
          </a:xfrm>
          <a:prstGeom prst="line">
            <a:avLst/>
          </a:prstGeom>
          <a:ln w="34925">
            <a:gradFill flip="none" rotWithShape="1">
              <a:gsLst>
                <a:gs pos="10000">
                  <a:schemeClr val="bg1"/>
                </a:gs>
                <a:gs pos="74000">
                  <a:schemeClr val="bg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103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0-#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0-#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EA6B30-743A-2863-0105-34F51B5A1F53}"/>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5A56D5C2-0815-514B-D24F-85F5B5371431}"/>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0699C6C0-90BD-53BA-09E4-DF0A31250F34}"/>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D3AAB4B6-1D8B-F8A3-7738-560703B6AD5D}"/>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A9FEA7FD-FA75-0268-38EF-9BE9F04CD6DC}"/>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5F7DCF12-B8E4-3415-1D81-BEA21BDEE01D}"/>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NGUYÊN TẮC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C2E96709-7AAF-FEE3-064D-65F97B2F09EC}"/>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7" name="组合 106">
            <a:extLst>
              <a:ext uri="{FF2B5EF4-FFF2-40B4-BE49-F238E27FC236}">
                <a16:creationId xmlns:a16="http://schemas.microsoft.com/office/drawing/2014/main" xmlns="" id="{7AD31D0E-B24D-B549-06A4-A63E406340AE}"/>
              </a:ext>
            </a:extLst>
          </p:cNvPr>
          <p:cNvGrpSpPr/>
          <p:nvPr/>
        </p:nvGrpSpPr>
        <p:grpSpPr>
          <a:xfrm>
            <a:off x="830520" y="936754"/>
            <a:ext cx="10515013" cy="4555407"/>
            <a:chOff x="830520" y="936754"/>
            <a:chExt cx="10515013" cy="4555407"/>
          </a:xfrm>
        </p:grpSpPr>
        <p:sp>
          <p:nvSpPr>
            <p:cNvPr id="38" name="Freeform 6">
              <a:extLst>
                <a:ext uri="{FF2B5EF4-FFF2-40B4-BE49-F238E27FC236}">
                  <a16:creationId xmlns:a16="http://schemas.microsoft.com/office/drawing/2014/main" xmlns="" id="{AFEB5A75-14FA-1CFE-9DF1-7A5CC76C9DD7}"/>
                </a:ext>
              </a:extLst>
            </p:cNvPr>
            <p:cNvSpPr/>
            <p:nvPr/>
          </p:nvSpPr>
          <p:spPr>
            <a:xfrm rot="5400000" flipV="1">
              <a:off x="1912978" y="-145704"/>
              <a:ext cx="1190805"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78" name="组合 77">
              <a:extLst>
                <a:ext uri="{FF2B5EF4-FFF2-40B4-BE49-F238E27FC236}">
                  <a16:creationId xmlns:a16="http://schemas.microsoft.com/office/drawing/2014/main" xmlns="" id="{1BD52B69-FB73-E7D6-E10D-95BFFF333813}"/>
                </a:ext>
              </a:extLst>
            </p:cNvPr>
            <p:cNvGrpSpPr/>
            <p:nvPr/>
          </p:nvGrpSpPr>
          <p:grpSpPr>
            <a:xfrm>
              <a:off x="1246998" y="1052643"/>
              <a:ext cx="10098535" cy="923330"/>
              <a:chOff x="2951980" y="2549931"/>
              <a:chExt cx="10098535" cy="923330"/>
            </a:xfrm>
          </p:grpSpPr>
          <p:sp>
            <p:nvSpPr>
              <p:cNvPr id="79" name="文本框 78">
                <a:extLst>
                  <a:ext uri="{FF2B5EF4-FFF2-40B4-BE49-F238E27FC236}">
                    <a16:creationId xmlns:a16="http://schemas.microsoft.com/office/drawing/2014/main" xmlns="" id="{595FAC00-D5D7-077F-71A2-469C7F71B490}"/>
                  </a:ext>
                </a:extLst>
              </p:cNvPr>
              <p:cNvSpPr txBox="1"/>
              <p:nvPr/>
            </p:nvSpPr>
            <p:spPr>
              <a:xfrm>
                <a:off x="6098868" y="2549931"/>
                <a:ext cx="6951647" cy="923330"/>
              </a:xfrm>
              <a:prstGeom prst="rect">
                <a:avLst/>
              </a:prstGeom>
              <a:noFill/>
            </p:spPr>
            <p:txBody>
              <a:bodyPr wrap="square" rtlCol="0">
                <a:spAutoFit/>
              </a:bodyPr>
              <a:lstStyle/>
              <a:p>
                <a:pPr algn="just"/>
                <a:r>
                  <a:rPr lang="en-US" b="1" dirty="0" err="1">
                    <a:latin typeface="Montserrat" pitchFamily="2" charset="77"/>
                    <a:cs typeface="Times New Roman" pitchFamily="18" charset="0"/>
                  </a:rPr>
                  <a:t>Tài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sản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thuộc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phạm</a:t>
                </a:r>
                <a:r>
                  <a:rPr lang="en-US" b="1" dirty="0">
                    <a:latin typeface="Montserrat" pitchFamily="2" charset="77"/>
                    <a:cs typeface="Times New Roman" pitchFamily="18" charset="0"/>
                  </a:rPr>
                  <a:t> vi </a:t>
                </a:r>
                <a:r>
                  <a:rPr lang="en-US" b="1" dirty="0" err="1">
                    <a:latin typeface="Montserrat" pitchFamily="2" charset="77"/>
                    <a:cs typeface="Times New Roman" pitchFamily="18" charset="0"/>
                  </a:rPr>
                  <a:t>kiểm</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kê</a:t>
                </a:r>
                <a:r>
                  <a:rPr lang="en-US" b="1" dirty="0">
                    <a:latin typeface="Montserrat" pitchFamily="2" charset="77"/>
                    <a:cs typeface="Times New Roman" pitchFamily="18" charset="0"/>
                  </a:rPr>
                  <a:t> do </a:t>
                </a:r>
                <a:r>
                  <a:rPr lang="en-US" b="1" dirty="0" err="1">
                    <a:latin typeface="Montserrat" pitchFamily="2" charset="77"/>
                    <a:cs typeface="Times New Roman" pitchFamily="18" charset="0"/>
                  </a:rPr>
                  <a:t>các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đối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tượng</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đang</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trực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tiếp</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quản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lý</a:t>
                </a:r>
                <a:r>
                  <a:rPr lang="en-US" b="1" dirty="0">
                    <a:latin typeface="Montserrat" pitchFamily="2" charset="77"/>
                    <a:cs typeface="Times New Roman" pitchFamily="18" charset="0"/>
                  </a:rPr>
                  <a:t>/</a:t>
                </a:r>
                <a:r>
                  <a:rPr lang="en-US" b="1" dirty="0" err="1">
                    <a:latin typeface="Montserrat" pitchFamily="2" charset="77"/>
                    <a:cs typeface="Times New Roman" pitchFamily="18" charset="0"/>
                  </a:rPr>
                  <a:t>tạm</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quản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lý</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tại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đơn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vị</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đều</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phải</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thực</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hiện</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kiểm</a:t>
                </a:r>
                <a:r>
                  <a:rPr lang="en-US" b="1" dirty="0">
                    <a:latin typeface="Montserrat" pitchFamily="2" charset="77"/>
                    <a:cs typeface="Times New Roman" pitchFamily="18" charset="0"/>
                  </a:rPr>
                  <a:t> </a:t>
                </a:r>
                <a:r>
                  <a:rPr lang="en-US" b="1" dirty="0" err="1">
                    <a:latin typeface="Montserrat" pitchFamily="2" charset="77"/>
                    <a:cs typeface="Times New Roman" pitchFamily="18" charset="0"/>
                  </a:rPr>
                  <a:t>kê</a:t>
                </a:r>
                <a:r>
                  <a:rPr lang="en-US" altLang="zh-CN" dirty="0">
                    <a:latin typeface="Montserrat" pitchFamily="2" charset="77"/>
                    <a:sym typeface="Montserrat" pitchFamily="2" charset="0"/>
                  </a:rPr>
                  <a:t> </a:t>
                </a:r>
              </a:p>
            </p:txBody>
          </p:sp>
          <p:sp>
            <p:nvSpPr>
              <p:cNvPr id="80" name="文本框 79">
                <a:extLst>
                  <a:ext uri="{FF2B5EF4-FFF2-40B4-BE49-F238E27FC236}">
                    <a16:creationId xmlns:a16="http://schemas.microsoft.com/office/drawing/2014/main" xmlns="" id="{CB8B5776-7A3E-6C3B-B200-3F1B7426B5BA}"/>
                  </a:ext>
                </a:extLst>
              </p:cNvPr>
              <p:cNvSpPr txBox="1"/>
              <p:nvPr/>
            </p:nvSpPr>
            <p:spPr>
              <a:xfrm>
                <a:off x="2951980" y="2818477"/>
                <a:ext cx="2022745" cy="369332"/>
              </a:xfrm>
              <a:prstGeom prst="rect">
                <a:avLst/>
              </a:prstGeom>
              <a:noFill/>
            </p:spPr>
            <p:txBody>
              <a:bodyPr wrap="square" rtlCol="0">
                <a:spAutoFit/>
              </a:bodyPr>
              <a:lstStyle/>
              <a:p>
                <a:pPr algn="ctr"/>
                <a:r>
                  <a:rPr lang="en-US" altLang="zh-CN" b="1" dirty="0">
                    <a:latin typeface="Montserrat" pitchFamily="2" charset="0"/>
                    <a:ea typeface="微软雅黑" panose="020B0503020204020204" pitchFamily="34" charset="-122"/>
                    <a:sym typeface="Montserrat" pitchFamily="2" charset="0"/>
                  </a:rPr>
                  <a:t>NGUYÊN TẮC 1</a:t>
                </a:r>
                <a:endParaRPr lang="zh-CN" altLang="en-US" b="1" dirty="0">
                  <a:latin typeface="Montserrat" pitchFamily="2" charset="0"/>
                  <a:ea typeface="微软雅黑" panose="020B0503020204020204" pitchFamily="34" charset="-122"/>
                  <a:sym typeface="Montserrat" pitchFamily="2" charset="0"/>
                </a:endParaRPr>
              </a:p>
            </p:txBody>
          </p:sp>
        </p:grpSp>
        <p:grpSp>
          <p:nvGrpSpPr>
            <p:cNvPr id="81" name="组合 80">
              <a:extLst>
                <a:ext uri="{FF2B5EF4-FFF2-40B4-BE49-F238E27FC236}">
                  <a16:creationId xmlns:a16="http://schemas.microsoft.com/office/drawing/2014/main" xmlns="" id="{AE357259-F83B-C602-5501-E27F8931AFB1}"/>
                </a:ext>
              </a:extLst>
            </p:cNvPr>
            <p:cNvGrpSpPr/>
            <p:nvPr/>
          </p:nvGrpSpPr>
          <p:grpSpPr>
            <a:xfrm>
              <a:off x="1555904" y="4188844"/>
              <a:ext cx="2853931" cy="1303317"/>
              <a:chOff x="3260886" y="3682256"/>
              <a:chExt cx="2853931" cy="1303317"/>
            </a:xfrm>
          </p:grpSpPr>
          <p:sp>
            <p:nvSpPr>
              <p:cNvPr id="82" name="文本框 81">
                <a:extLst>
                  <a:ext uri="{FF2B5EF4-FFF2-40B4-BE49-F238E27FC236}">
                    <a16:creationId xmlns:a16="http://schemas.microsoft.com/office/drawing/2014/main" xmlns="" id="{560B615E-EBEF-2204-BF14-AED00F34EAAC}"/>
                  </a:ext>
                </a:extLst>
              </p:cNvPr>
              <p:cNvSpPr txBox="1"/>
              <p:nvPr/>
            </p:nvSpPr>
            <p:spPr>
              <a:xfrm>
                <a:off x="3260886" y="4031466"/>
                <a:ext cx="2853931" cy="954107"/>
              </a:xfrm>
              <a:prstGeom prst="rect">
                <a:avLst/>
              </a:prstGeom>
              <a:noFill/>
            </p:spPr>
            <p:txBody>
              <a:bodyPr wrap="square" rtlCol="0">
                <a:spAutoFit/>
              </a:bodyPr>
              <a:lstStyle/>
              <a:p>
                <a:pPr algn="ctr"/>
                <a:r>
                  <a:rPr lang="en-US" altLang="zh-CN" sz="1400" dirty="0">
                    <a:solidFill>
                      <a:schemeClr val="bg1"/>
                    </a:solidFill>
                    <a:latin typeface="Montserrat" pitchFamily="2" charset="0"/>
                    <a:sym typeface="Montserrat" pitchFamily="2" charset="0"/>
                  </a:rPr>
                  <a:t>This is a sample text. You simply add your own text and description here. This text is fully editable. </a:t>
                </a:r>
              </a:p>
            </p:txBody>
          </p:sp>
          <p:sp>
            <p:nvSpPr>
              <p:cNvPr id="83" name="文本框 82">
                <a:extLst>
                  <a:ext uri="{FF2B5EF4-FFF2-40B4-BE49-F238E27FC236}">
                    <a16:creationId xmlns:a16="http://schemas.microsoft.com/office/drawing/2014/main" xmlns="" id="{4753308C-1C00-33A1-1B5C-D8ED245E9860}"/>
                  </a:ext>
                </a:extLst>
              </p:cNvPr>
              <p:cNvSpPr txBox="1"/>
              <p:nvPr/>
            </p:nvSpPr>
            <p:spPr>
              <a:xfrm>
                <a:off x="3878730" y="3682256"/>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grpSp>
      <p:grpSp>
        <p:nvGrpSpPr>
          <p:cNvPr id="109" name="组合 108">
            <a:extLst>
              <a:ext uri="{FF2B5EF4-FFF2-40B4-BE49-F238E27FC236}">
                <a16:creationId xmlns:a16="http://schemas.microsoft.com/office/drawing/2014/main" xmlns="" id="{0B097AA8-F8CA-0A80-7808-B0809D7ED45E}"/>
              </a:ext>
            </a:extLst>
          </p:cNvPr>
          <p:cNvGrpSpPr/>
          <p:nvPr/>
        </p:nvGrpSpPr>
        <p:grpSpPr>
          <a:xfrm>
            <a:off x="739546" y="3762521"/>
            <a:ext cx="10620275" cy="923330"/>
            <a:chOff x="5593844" y="2882281"/>
            <a:chExt cx="10620275" cy="923330"/>
          </a:xfrm>
        </p:grpSpPr>
        <p:sp>
          <p:nvSpPr>
            <p:cNvPr id="87" name="Rounded Rectangle 76">
              <a:extLst>
                <a:ext uri="{FF2B5EF4-FFF2-40B4-BE49-F238E27FC236}">
                  <a16:creationId xmlns:a16="http://schemas.microsoft.com/office/drawing/2014/main" xmlns="" id="{73629AB1-4767-3E6B-E449-FC4E716484E8}"/>
                </a:ext>
              </a:extLst>
            </p:cNvPr>
            <p:cNvSpPr/>
            <p:nvPr/>
          </p:nvSpPr>
          <p:spPr>
            <a:xfrm>
              <a:off x="5593844" y="2990203"/>
              <a:ext cx="732291" cy="73152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0"/>
                <a:sym typeface="Montserrat" pitchFamily="2" charset="0"/>
              </a:endParaRPr>
            </a:p>
          </p:txBody>
        </p:sp>
        <p:grpSp>
          <p:nvGrpSpPr>
            <p:cNvPr id="88" name="组合 87">
              <a:extLst>
                <a:ext uri="{FF2B5EF4-FFF2-40B4-BE49-F238E27FC236}">
                  <a16:creationId xmlns:a16="http://schemas.microsoft.com/office/drawing/2014/main" xmlns="" id="{F0EFACC2-B076-15EC-CDF4-EC8E3BF33FEE}"/>
                </a:ext>
              </a:extLst>
            </p:cNvPr>
            <p:cNvGrpSpPr/>
            <p:nvPr/>
          </p:nvGrpSpPr>
          <p:grpSpPr>
            <a:xfrm>
              <a:off x="6441746" y="2882281"/>
              <a:ext cx="9772373" cy="923330"/>
              <a:chOff x="3606632" y="3643044"/>
              <a:chExt cx="9772373" cy="923330"/>
            </a:xfrm>
          </p:grpSpPr>
          <p:sp>
            <p:nvSpPr>
              <p:cNvPr id="89" name="文本框 88">
                <a:extLst>
                  <a:ext uri="{FF2B5EF4-FFF2-40B4-BE49-F238E27FC236}">
                    <a16:creationId xmlns:a16="http://schemas.microsoft.com/office/drawing/2014/main" xmlns="" id="{02EFB11A-9FEE-C390-5D46-9F097166B12E}"/>
                  </a:ext>
                </a:extLst>
              </p:cNvPr>
              <p:cNvSpPr txBox="1"/>
              <p:nvPr/>
            </p:nvSpPr>
            <p:spPr>
              <a:xfrm>
                <a:off x="3620920" y="3643044"/>
                <a:ext cx="9758085" cy="923330"/>
              </a:xfrm>
              <a:prstGeom prst="rect">
                <a:avLst/>
              </a:prstGeom>
              <a:noFill/>
            </p:spPr>
            <p:txBody>
              <a:bodyPr wrap="square" rtlCol="0">
                <a:spAutoFit/>
              </a:bodyPr>
              <a:lstStyle/>
              <a:p>
                <a:pPr algn="just"/>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đang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được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dụng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để</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tham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vào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các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dự</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án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đầu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phương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thức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đối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tác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công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đang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dụng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để</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liên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doanh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liên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kết</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theo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hình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thức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lập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pháp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nhân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mới</a:t>
                </a:r>
                <a:r>
                  <a:rPr lang="en-US" dirty="0">
                    <a:latin typeface="Montserrat" pitchFamily="2" charset="77"/>
                    <a:cs typeface="Times New Roman" pitchFamily="18" charset="0"/>
                  </a:rPr>
                  <a:t>…</a:t>
                </a:r>
                <a:r>
                  <a:rPr lang="en-US" altLang="zh-CN" dirty="0">
                    <a:solidFill>
                      <a:schemeClr val="tx1">
                        <a:lumMod val="75000"/>
                        <a:lumOff val="25000"/>
                      </a:schemeClr>
                    </a:solidFill>
                    <a:latin typeface="Montserrat" pitchFamily="2" charset="77"/>
                    <a:sym typeface="Montserrat" pitchFamily="2" charset="0"/>
                  </a:rPr>
                  <a:t> </a:t>
                </a:r>
              </a:p>
            </p:txBody>
          </p:sp>
          <p:sp>
            <p:nvSpPr>
              <p:cNvPr id="90" name="文本框 89">
                <a:extLst>
                  <a:ext uri="{FF2B5EF4-FFF2-40B4-BE49-F238E27FC236}">
                    <a16:creationId xmlns:a16="http://schemas.microsoft.com/office/drawing/2014/main" xmlns="" id="{B50C2973-EA20-0D9B-C1CB-691678D37760}"/>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100" name="图形 99" descr="下降趋势条形图 RTL">
              <a:extLst>
                <a:ext uri="{FF2B5EF4-FFF2-40B4-BE49-F238E27FC236}">
                  <a16:creationId xmlns:a16="http://schemas.microsoft.com/office/drawing/2014/main" xmlns="" id="{8852494B-53DB-DB14-3D1D-96B3F205EE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64736" y="3161113"/>
              <a:ext cx="421388" cy="421388"/>
            </a:xfrm>
            <a:prstGeom prst="rect">
              <a:avLst/>
            </a:prstGeom>
          </p:spPr>
        </p:pic>
      </p:grpSp>
      <p:grpSp>
        <p:nvGrpSpPr>
          <p:cNvPr id="108" name="组合 107">
            <a:extLst>
              <a:ext uri="{FF2B5EF4-FFF2-40B4-BE49-F238E27FC236}">
                <a16:creationId xmlns:a16="http://schemas.microsoft.com/office/drawing/2014/main" xmlns="" id="{B8112DB3-FAAA-3B63-FB95-3782C756AEB3}"/>
              </a:ext>
            </a:extLst>
          </p:cNvPr>
          <p:cNvGrpSpPr/>
          <p:nvPr/>
        </p:nvGrpSpPr>
        <p:grpSpPr>
          <a:xfrm>
            <a:off x="739546" y="2844437"/>
            <a:ext cx="10768189" cy="803582"/>
            <a:chOff x="5593844" y="1964197"/>
            <a:chExt cx="10768189" cy="803582"/>
          </a:xfrm>
        </p:grpSpPr>
        <p:sp>
          <p:nvSpPr>
            <p:cNvPr id="37" name="Rounded Rectangle 76">
              <a:extLst>
                <a:ext uri="{FF2B5EF4-FFF2-40B4-BE49-F238E27FC236}">
                  <a16:creationId xmlns:a16="http://schemas.microsoft.com/office/drawing/2014/main" xmlns="" id="{1504C65C-EFFC-B59C-0828-BE7E8CCD0B09}"/>
                </a:ext>
              </a:extLst>
            </p:cNvPr>
            <p:cNvSpPr/>
            <p:nvPr/>
          </p:nvSpPr>
          <p:spPr>
            <a:xfrm>
              <a:off x="5593844" y="2036250"/>
              <a:ext cx="732291" cy="73152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0"/>
                <a:sym typeface="Montserrat" pitchFamily="2" charset="0"/>
              </a:endParaRPr>
            </a:p>
          </p:txBody>
        </p:sp>
        <p:grpSp>
          <p:nvGrpSpPr>
            <p:cNvPr id="84" name="组合 83">
              <a:extLst>
                <a:ext uri="{FF2B5EF4-FFF2-40B4-BE49-F238E27FC236}">
                  <a16:creationId xmlns:a16="http://schemas.microsoft.com/office/drawing/2014/main" xmlns="" id="{A3E3D502-7A30-CB06-CD8F-BFF0CDF7FD68}"/>
                </a:ext>
              </a:extLst>
            </p:cNvPr>
            <p:cNvGrpSpPr/>
            <p:nvPr/>
          </p:nvGrpSpPr>
          <p:grpSpPr>
            <a:xfrm>
              <a:off x="6441746" y="1964197"/>
              <a:ext cx="9920287" cy="754227"/>
              <a:chOff x="3606632" y="3682256"/>
              <a:chExt cx="9920287" cy="754227"/>
            </a:xfrm>
          </p:grpSpPr>
          <p:sp>
            <p:nvSpPr>
              <p:cNvPr id="85" name="文本框 84">
                <a:extLst>
                  <a:ext uri="{FF2B5EF4-FFF2-40B4-BE49-F238E27FC236}">
                    <a16:creationId xmlns:a16="http://schemas.microsoft.com/office/drawing/2014/main" xmlns="" id="{394139B8-A503-FE25-3804-C23BFC2656B3}"/>
                  </a:ext>
                </a:extLst>
              </p:cNvPr>
              <p:cNvSpPr txBox="1"/>
              <p:nvPr/>
            </p:nvSpPr>
            <p:spPr>
              <a:xfrm>
                <a:off x="3661913" y="3790152"/>
                <a:ext cx="9865006" cy="646331"/>
              </a:xfrm>
              <a:prstGeom prst="rect">
                <a:avLst/>
              </a:prstGeom>
              <a:noFill/>
            </p:spPr>
            <p:txBody>
              <a:bodyPr wrap="square" rtlCol="0">
                <a:spAutoFit/>
              </a:bodyPr>
              <a:lstStyle/>
              <a:p>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đang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trong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quá</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trình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đầu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tư</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xây</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dựng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mua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sắm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chưa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hoàn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đưa</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vào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sử</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dụng</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hình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sau</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thời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kiểm</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kê</a:t>
                </a:r>
                <a:endParaRPr lang="en-US" altLang="zh-CN" dirty="0">
                  <a:solidFill>
                    <a:schemeClr val="tx1">
                      <a:lumMod val="75000"/>
                      <a:lumOff val="25000"/>
                    </a:schemeClr>
                  </a:solidFill>
                  <a:latin typeface="Montserrat" pitchFamily="2" charset="77"/>
                  <a:sym typeface="Montserrat" pitchFamily="2" charset="0"/>
                </a:endParaRPr>
              </a:p>
            </p:txBody>
          </p:sp>
          <p:sp>
            <p:nvSpPr>
              <p:cNvPr id="86" name="文本框 85">
                <a:extLst>
                  <a:ext uri="{FF2B5EF4-FFF2-40B4-BE49-F238E27FC236}">
                    <a16:creationId xmlns:a16="http://schemas.microsoft.com/office/drawing/2014/main" xmlns="" id="{08539D6D-B5C0-256F-FCC7-28722489B5C3}"/>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102" name="图形 101" descr="条形图 RTL">
              <a:extLst>
                <a:ext uri="{FF2B5EF4-FFF2-40B4-BE49-F238E27FC236}">
                  <a16:creationId xmlns:a16="http://schemas.microsoft.com/office/drawing/2014/main" xmlns="" id="{68283C7A-BDFC-9255-6AD3-63942813F5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764736" y="2193442"/>
              <a:ext cx="421388" cy="421388"/>
            </a:xfrm>
            <a:prstGeom prst="rect">
              <a:avLst/>
            </a:prstGeom>
          </p:spPr>
        </p:pic>
      </p:grpSp>
      <p:grpSp>
        <p:nvGrpSpPr>
          <p:cNvPr id="110" name="组合 109">
            <a:extLst>
              <a:ext uri="{FF2B5EF4-FFF2-40B4-BE49-F238E27FC236}">
                <a16:creationId xmlns:a16="http://schemas.microsoft.com/office/drawing/2014/main" xmlns="" id="{88906AF6-22D5-76E1-8C2F-9197BDCA14E5}"/>
              </a:ext>
            </a:extLst>
          </p:cNvPr>
          <p:cNvGrpSpPr/>
          <p:nvPr/>
        </p:nvGrpSpPr>
        <p:grpSpPr>
          <a:xfrm>
            <a:off x="739546" y="4795620"/>
            <a:ext cx="10620275" cy="1574394"/>
            <a:chOff x="5593844" y="3915380"/>
            <a:chExt cx="10620275" cy="1574394"/>
          </a:xfrm>
        </p:grpSpPr>
        <p:sp>
          <p:nvSpPr>
            <p:cNvPr id="91" name="Rounded Rectangle 76">
              <a:extLst>
                <a:ext uri="{FF2B5EF4-FFF2-40B4-BE49-F238E27FC236}">
                  <a16:creationId xmlns:a16="http://schemas.microsoft.com/office/drawing/2014/main" xmlns="" id="{D7E0CB69-B30F-CE37-ED7C-E024A2A65B0E}"/>
                </a:ext>
              </a:extLst>
            </p:cNvPr>
            <p:cNvSpPr/>
            <p:nvPr/>
          </p:nvSpPr>
          <p:spPr>
            <a:xfrm>
              <a:off x="5593844" y="3984090"/>
              <a:ext cx="732291" cy="73152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0"/>
                <a:sym typeface="Montserrat" pitchFamily="2" charset="0"/>
              </a:endParaRPr>
            </a:p>
          </p:txBody>
        </p:sp>
        <p:grpSp>
          <p:nvGrpSpPr>
            <p:cNvPr id="92" name="组合 91">
              <a:extLst>
                <a:ext uri="{FF2B5EF4-FFF2-40B4-BE49-F238E27FC236}">
                  <a16:creationId xmlns:a16="http://schemas.microsoft.com/office/drawing/2014/main" xmlns="" id="{B08645F3-F264-DD61-B892-185493782E48}"/>
                </a:ext>
              </a:extLst>
            </p:cNvPr>
            <p:cNvGrpSpPr/>
            <p:nvPr/>
          </p:nvGrpSpPr>
          <p:grpSpPr>
            <a:xfrm>
              <a:off x="6441746" y="3915380"/>
              <a:ext cx="9772373" cy="1574394"/>
              <a:chOff x="3606632" y="3682256"/>
              <a:chExt cx="9772373" cy="1574394"/>
            </a:xfrm>
          </p:grpSpPr>
          <p:sp>
            <p:nvSpPr>
              <p:cNvPr id="93" name="文本框 92">
                <a:extLst>
                  <a:ext uri="{FF2B5EF4-FFF2-40B4-BE49-F238E27FC236}">
                    <a16:creationId xmlns:a16="http://schemas.microsoft.com/office/drawing/2014/main" xmlns="" id="{DEFF6383-0883-E3B9-252F-ABC828FD585A}"/>
                  </a:ext>
                </a:extLst>
              </p:cNvPr>
              <p:cNvSpPr txBox="1"/>
              <p:nvPr/>
            </p:nvSpPr>
            <p:spPr>
              <a:xfrm>
                <a:off x="3606632" y="3702378"/>
                <a:ext cx="9772373" cy="1554272"/>
              </a:xfrm>
              <a:prstGeom prst="rect">
                <a:avLst/>
              </a:prstGeom>
              <a:noFill/>
            </p:spPr>
            <p:txBody>
              <a:bodyPr wrap="square" rtlCol="0">
                <a:spAutoFit/>
              </a:bodyPr>
              <a:lstStyle/>
              <a:p>
                <a:pPr lvl="0" algn="just"/>
                <a:r>
                  <a:rPr lang="en-US" dirty="0" err="1">
                    <a:latin typeface="Montserrat" pitchFamily="2" charset="77"/>
                    <a:cs typeface="Times New Roman" pitchFamily="18" charset="0"/>
                  </a:rPr>
                  <a:t>Tài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sản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đã</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giao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cho</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doanh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nghiệp</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quản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lý</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tính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thành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phần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vốn</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nhà</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nước</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tại</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doanh</a:t>
                </a:r>
                <a:r>
                  <a:rPr lang="en-US" dirty="0">
                    <a:latin typeface="Montserrat" pitchFamily="2" charset="77"/>
                    <a:cs typeface="Times New Roman" pitchFamily="18" charset="0"/>
                  </a:rPr>
                  <a:t> </a:t>
                </a:r>
                <a:r>
                  <a:rPr lang="en-US" dirty="0" err="1">
                    <a:latin typeface="Montserrat" pitchFamily="2" charset="77"/>
                    <a:cs typeface="Times New Roman" pitchFamily="18" charset="0"/>
                  </a:rPr>
                  <a:t>nghiệp</a:t>
                </a:r>
                <a:r>
                  <a:rPr lang="en-US" dirty="0">
                    <a:latin typeface="Montserrat" pitchFamily="2" charset="77"/>
                    <a:cs typeface="Times New Roman" pitchFamily="18" charset="0"/>
                  </a:rPr>
                  <a:t>. </a:t>
                </a:r>
                <a:endParaRPr lang="en-US" dirty="0">
                  <a:latin typeface="Montserrat" pitchFamily="2" charset="77"/>
                </a:endParaRPr>
              </a:p>
              <a:p>
                <a:pPr lvl="0" algn="just">
                  <a:spcBef>
                    <a:spcPts val="600"/>
                  </a:spcBef>
                </a:pPr>
                <a:r>
                  <a:rPr lang="en-US" b="1" u="none" dirty="0">
                    <a:latin typeface="Montserrat" pitchFamily="2" charset="77"/>
                    <a:cs typeface="Times New Roman" pitchFamily="18" charset="0"/>
                  </a:rPr>
                  <a:t>LƯU </a:t>
                </a:r>
                <a:r>
                  <a:rPr lang="en-US" b="1" u="none" dirty="0" err="1">
                    <a:latin typeface="Montserrat" pitchFamily="2" charset="77"/>
                    <a:cs typeface="Times New Roman" pitchFamily="18" charset="0"/>
                  </a:rPr>
                  <a:t>Ý</a:t>
                </a:r>
                <a:r>
                  <a:rPr lang="en-US" b="1" u="none" dirty="0">
                    <a:latin typeface="Montserrat" pitchFamily="2" charset="77"/>
                    <a:cs typeface="Times New Roman" pitchFamily="18" charset="0"/>
                  </a:rPr>
                  <a:t>: </a:t>
                </a:r>
                <a:r>
                  <a:rPr lang="en-US" i="1" dirty="0" err="1">
                    <a:latin typeface="Montserrat" pitchFamily="2" charset="77"/>
                    <a:cs typeface="Times New Roman" pitchFamily="18" charset="0"/>
                  </a:rPr>
                  <a:t>Trường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hợp</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tài</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sản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là</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một</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hệ</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thống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trong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đó</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có</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một</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phần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đã</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giao</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cho</a:t>
                </a:r>
                <a:r>
                  <a:rPr lang="en-US" i="1" dirty="0">
                    <a:latin typeface="Montserrat" pitchFamily="2" charset="77"/>
                    <a:cs typeface="Times New Roman" pitchFamily="18" charset="0"/>
                  </a:rPr>
                  <a:t> DN </a:t>
                </a:r>
                <a:r>
                  <a:rPr lang="en-US" i="1" dirty="0" err="1">
                    <a:latin typeface="Montserrat" pitchFamily="2" charset="77"/>
                    <a:cs typeface="Times New Roman" pitchFamily="18" charset="0"/>
                  </a:rPr>
                  <a:t>quản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lý</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và</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tính</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thành</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phần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vốn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nhà</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nước</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tại</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doanh</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nghiệp</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mà</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không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tách</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riêng</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được</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phần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này</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thì</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thực</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hiện</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kiểm</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kê</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đối</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với</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cả</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hệ</a:t>
                </a:r>
                <a:r>
                  <a:rPr lang="en-US" i="1" dirty="0">
                    <a:latin typeface="Montserrat" pitchFamily="2" charset="77"/>
                    <a:cs typeface="Times New Roman" pitchFamily="18" charset="0"/>
                  </a:rPr>
                  <a:t> </a:t>
                </a:r>
                <a:r>
                  <a:rPr lang="en-US" i="1" dirty="0" err="1">
                    <a:latin typeface="Montserrat" pitchFamily="2" charset="77"/>
                    <a:cs typeface="Times New Roman" pitchFamily="18" charset="0"/>
                  </a:rPr>
                  <a:t>thống</a:t>
                </a:r>
                <a:r>
                  <a:rPr lang="en-US" i="1" dirty="0">
                    <a:latin typeface="Montserrat" pitchFamily="2" charset="77"/>
                    <a:cs typeface="Times New Roman" pitchFamily="18" charset="0"/>
                  </a:rPr>
                  <a:t>.</a:t>
                </a:r>
                <a:r>
                  <a:rPr lang="en-US" altLang="zh-CN" dirty="0">
                    <a:solidFill>
                      <a:schemeClr val="tx1">
                        <a:lumMod val="75000"/>
                        <a:lumOff val="25000"/>
                      </a:schemeClr>
                    </a:solidFill>
                    <a:latin typeface="Montserrat" pitchFamily="2" charset="77"/>
                    <a:sym typeface="Montserrat" pitchFamily="2" charset="0"/>
                  </a:rPr>
                  <a:t> </a:t>
                </a:r>
              </a:p>
            </p:txBody>
          </p:sp>
          <p:sp>
            <p:nvSpPr>
              <p:cNvPr id="94" name="文本框 93">
                <a:extLst>
                  <a:ext uri="{FF2B5EF4-FFF2-40B4-BE49-F238E27FC236}">
                    <a16:creationId xmlns:a16="http://schemas.microsoft.com/office/drawing/2014/main" xmlns="" id="{D35E4DA4-76E6-3854-9C64-54DA6B41479E}"/>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grpSp>
        <p:pic>
          <p:nvPicPr>
            <p:cNvPr id="104" name="图形 103" descr="上升趋势">
              <a:extLst>
                <a:ext uri="{FF2B5EF4-FFF2-40B4-BE49-F238E27FC236}">
                  <a16:creationId xmlns:a16="http://schemas.microsoft.com/office/drawing/2014/main" xmlns="" id="{0F7242F2-D312-345D-4415-D7ECEBDA6C3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764736" y="4128784"/>
              <a:ext cx="421388" cy="421388"/>
            </a:xfrm>
            <a:prstGeom prst="rect">
              <a:avLst/>
            </a:prstGeom>
          </p:spPr>
        </p:pic>
      </p:grpSp>
      <p:sp>
        <p:nvSpPr>
          <p:cNvPr id="3" name="TextBox 2">
            <a:extLst>
              <a:ext uri="{FF2B5EF4-FFF2-40B4-BE49-F238E27FC236}">
                <a16:creationId xmlns:a16="http://schemas.microsoft.com/office/drawing/2014/main" xmlns="" id="{C282B3D3-215D-E7D0-05BD-54C089649429}"/>
              </a:ext>
            </a:extLst>
          </p:cNvPr>
          <p:cNvSpPr txBox="1"/>
          <p:nvPr/>
        </p:nvSpPr>
        <p:spPr>
          <a:xfrm>
            <a:off x="1642729" y="2341525"/>
            <a:ext cx="2915657" cy="461665"/>
          </a:xfrm>
          <a:prstGeom prst="rect">
            <a:avLst/>
          </a:prstGeom>
          <a:solidFill>
            <a:schemeClr val="tx1">
              <a:lumMod val="65000"/>
              <a:lumOff val="35000"/>
            </a:schemeClr>
          </a:solidFill>
        </p:spPr>
        <p:txBody>
          <a:bodyPr wrap="square" rtlCol="0">
            <a:spAutoFit/>
          </a:bodyPr>
          <a:lstStyle/>
          <a:p>
            <a:pPr algn="just"/>
            <a:r>
              <a:rPr lang="en-US" altLang="en-US" sz="2400" b="1" dirty="0" err="1">
                <a:solidFill>
                  <a:schemeClr val="bg1"/>
                </a:solidFill>
                <a:latin typeface="Times New Roman" panose="02020603050405020304" pitchFamily="18" charset="0"/>
                <a:cs typeface="Times New Roman" panose="02020603050405020304" pitchFamily="18" charset="0"/>
              </a:rPr>
              <a:t>Trừ</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các</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tài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sản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sau</a:t>
            </a:r>
            <a:r>
              <a:rPr lang="en-US" altLang="en-US" sz="2400"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15891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anim calcmode="lin" valueType="num">
                                      <p:cBhvr additive="base">
                                        <p:cTn id="17" dur="500" fill="hold"/>
                                        <p:tgtEl>
                                          <p:spTgt spid="108"/>
                                        </p:tgtEl>
                                        <p:attrNameLst>
                                          <p:attrName>ppt_x</p:attrName>
                                        </p:attrNameLst>
                                      </p:cBhvr>
                                      <p:tavLst>
                                        <p:tav tm="0">
                                          <p:val>
                                            <p:strVal val="#ppt_x"/>
                                          </p:val>
                                        </p:tav>
                                        <p:tav tm="100000">
                                          <p:val>
                                            <p:strVal val="#ppt_x"/>
                                          </p:val>
                                        </p:tav>
                                      </p:tavLst>
                                    </p:anim>
                                    <p:anim calcmode="lin" valueType="num">
                                      <p:cBhvr additive="base">
                                        <p:cTn id="18" dur="500" fill="hold"/>
                                        <p:tgtEl>
                                          <p:spTgt spid="10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additive="base">
                                        <p:cTn id="21" dur="500" fill="hold"/>
                                        <p:tgtEl>
                                          <p:spTgt spid="109"/>
                                        </p:tgtEl>
                                        <p:attrNameLst>
                                          <p:attrName>ppt_x</p:attrName>
                                        </p:attrNameLst>
                                      </p:cBhvr>
                                      <p:tavLst>
                                        <p:tav tm="0">
                                          <p:val>
                                            <p:strVal val="#ppt_x"/>
                                          </p:val>
                                        </p:tav>
                                        <p:tav tm="100000">
                                          <p:val>
                                            <p:strVal val="#ppt_x"/>
                                          </p:val>
                                        </p:tav>
                                      </p:tavLst>
                                    </p:anim>
                                    <p:anim calcmode="lin" valueType="num">
                                      <p:cBhvr additive="base">
                                        <p:cTn id="22" dur="500" fill="hold"/>
                                        <p:tgtEl>
                                          <p:spTgt spid="10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anim calcmode="lin" valueType="num">
                                      <p:cBhvr additive="base">
                                        <p:cTn id="25" dur="500" fill="hold"/>
                                        <p:tgtEl>
                                          <p:spTgt spid="110"/>
                                        </p:tgtEl>
                                        <p:attrNameLst>
                                          <p:attrName>ppt_x</p:attrName>
                                        </p:attrNameLst>
                                      </p:cBhvr>
                                      <p:tavLst>
                                        <p:tav tm="0">
                                          <p:val>
                                            <p:strVal val="#ppt_x"/>
                                          </p:val>
                                        </p:tav>
                                        <p:tav tm="100000">
                                          <p:val>
                                            <p:strVal val="#ppt_x"/>
                                          </p:val>
                                        </p:tav>
                                      </p:tavLst>
                                    </p:anim>
                                    <p:anim calcmode="lin" valueType="num">
                                      <p:cBhvr additive="base">
                                        <p:cTn id="26"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17D23C9-58FB-CAA5-FD3F-E7735875666D}"/>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9825A1AE-96B3-2CEB-6215-E8873872305D}"/>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261492CC-9CD2-62D7-903A-AF8BDFDD0D2F}"/>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69162930-A2E8-F5A1-77D7-AABDFF7E34E2}"/>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842FF42A-0E6E-A8E6-C39F-94CFECC924D8}"/>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A4CC17E1-65A5-2D79-C724-882ECBA42ABC}"/>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NGUYÊN TẮC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9AEF8BB0-CB56-7B0B-D0F8-762E1F466EC6}"/>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7" name="组合 106">
            <a:extLst>
              <a:ext uri="{FF2B5EF4-FFF2-40B4-BE49-F238E27FC236}">
                <a16:creationId xmlns:a16="http://schemas.microsoft.com/office/drawing/2014/main" xmlns="" id="{A2B756F9-EF5A-27D1-6B0F-59A2B03A0FDC}"/>
              </a:ext>
            </a:extLst>
          </p:cNvPr>
          <p:cNvGrpSpPr/>
          <p:nvPr/>
        </p:nvGrpSpPr>
        <p:grpSpPr>
          <a:xfrm>
            <a:off x="830520" y="936753"/>
            <a:ext cx="10515013" cy="3322387"/>
            <a:chOff x="830520" y="936754"/>
            <a:chExt cx="10515013" cy="3621422"/>
          </a:xfrm>
        </p:grpSpPr>
        <p:sp>
          <p:nvSpPr>
            <p:cNvPr id="38" name="Freeform 6">
              <a:extLst>
                <a:ext uri="{FF2B5EF4-FFF2-40B4-BE49-F238E27FC236}">
                  <a16:creationId xmlns:a16="http://schemas.microsoft.com/office/drawing/2014/main" xmlns="" id="{89FD6220-522C-D6A5-436B-C7A118F60DA2}"/>
                </a:ext>
              </a:extLst>
            </p:cNvPr>
            <p:cNvSpPr/>
            <p:nvPr/>
          </p:nvSpPr>
          <p:spPr>
            <a:xfrm rot="5400000" flipV="1">
              <a:off x="1912978" y="-145704"/>
              <a:ext cx="1190805"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78" name="组合 77">
              <a:extLst>
                <a:ext uri="{FF2B5EF4-FFF2-40B4-BE49-F238E27FC236}">
                  <a16:creationId xmlns:a16="http://schemas.microsoft.com/office/drawing/2014/main" xmlns="" id="{5C01A804-7102-AE42-543C-BBACD007BC1A}"/>
                </a:ext>
              </a:extLst>
            </p:cNvPr>
            <p:cNvGrpSpPr/>
            <p:nvPr/>
          </p:nvGrpSpPr>
          <p:grpSpPr>
            <a:xfrm>
              <a:off x="1246998" y="1052643"/>
              <a:ext cx="10098535" cy="1006436"/>
              <a:chOff x="2951980" y="2549931"/>
              <a:chExt cx="10098535" cy="1006436"/>
            </a:xfrm>
          </p:grpSpPr>
          <p:sp>
            <p:nvSpPr>
              <p:cNvPr id="79" name="文本框 78">
                <a:extLst>
                  <a:ext uri="{FF2B5EF4-FFF2-40B4-BE49-F238E27FC236}">
                    <a16:creationId xmlns:a16="http://schemas.microsoft.com/office/drawing/2014/main" xmlns="" id="{4D06C587-3488-A269-1F9B-1A8B2516A515}"/>
                  </a:ext>
                </a:extLst>
              </p:cNvPr>
              <p:cNvSpPr txBox="1"/>
              <p:nvPr/>
            </p:nvSpPr>
            <p:spPr>
              <a:xfrm>
                <a:off x="6098868" y="2549931"/>
                <a:ext cx="6951647" cy="1006436"/>
              </a:xfrm>
              <a:prstGeom prst="rect">
                <a:avLst/>
              </a:prstGeom>
              <a:noFill/>
            </p:spPr>
            <p:txBody>
              <a:bodyPr wrap="square" rtlCol="0">
                <a:spAutoFit/>
              </a:bodyPr>
              <a:lstStyle/>
              <a:p>
                <a:pPr algn="just"/>
                <a:r>
                  <a:rPr lang="en-US" sz="1800" b="1" dirty="0" err="1">
                    <a:latin typeface="Montserrat" pitchFamily="2" charset="77"/>
                    <a:cs typeface="Times New Roman" pitchFamily="18" charset="0"/>
                  </a:rPr>
                  <a:t>Việc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được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dựa</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việc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đếm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tế</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tại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thời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so </a:t>
                </a:r>
                <a:r>
                  <a:rPr lang="en-US" sz="1800" b="1" dirty="0" err="1">
                    <a:latin typeface="Montserrat" pitchFamily="2" charset="77"/>
                    <a:cs typeface="Times New Roman" pitchFamily="18" charset="0"/>
                  </a:rPr>
                  <a:t>sánh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đối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chiếu</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với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số</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liệu</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dõi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kế</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endParaRPr lang="en-US" sz="1800" b="1" dirty="0">
                  <a:latin typeface="Montserrat" pitchFamily="2" charset="77"/>
                  <a:cs typeface="Times New Roman" pitchFamily="18" charset="0"/>
                </a:endParaRPr>
              </a:p>
            </p:txBody>
          </p:sp>
          <p:sp>
            <p:nvSpPr>
              <p:cNvPr id="80" name="文本框 79">
                <a:extLst>
                  <a:ext uri="{FF2B5EF4-FFF2-40B4-BE49-F238E27FC236}">
                    <a16:creationId xmlns:a16="http://schemas.microsoft.com/office/drawing/2014/main" xmlns="" id="{3051C69C-F1F9-9AD7-4289-AB98D1F9BD48}"/>
                  </a:ext>
                </a:extLst>
              </p:cNvPr>
              <p:cNvSpPr txBox="1"/>
              <p:nvPr/>
            </p:nvSpPr>
            <p:spPr>
              <a:xfrm>
                <a:off x="2951980" y="2818477"/>
                <a:ext cx="2022745" cy="402574"/>
              </a:xfrm>
              <a:prstGeom prst="rect">
                <a:avLst/>
              </a:prstGeom>
              <a:noFill/>
            </p:spPr>
            <p:txBody>
              <a:bodyPr wrap="square" rtlCol="0">
                <a:spAutoFit/>
              </a:bodyPr>
              <a:lstStyle/>
              <a:p>
                <a:pPr algn="ctr"/>
                <a:r>
                  <a:rPr lang="en-US" altLang="zh-CN" b="1" dirty="0">
                    <a:latin typeface="Montserrat" pitchFamily="2" charset="0"/>
                    <a:ea typeface="微软雅黑" panose="020B0503020204020204" pitchFamily="34" charset="-122"/>
                    <a:sym typeface="Montserrat" pitchFamily="2" charset="0"/>
                  </a:rPr>
                  <a:t>NGUYÊN TẮC 2</a:t>
                </a:r>
                <a:endParaRPr lang="zh-CN" altLang="en-US" b="1" dirty="0">
                  <a:latin typeface="Montserrat" pitchFamily="2" charset="0"/>
                  <a:ea typeface="微软雅黑" panose="020B0503020204020204" pitchFamily="34" charset="-122"/>
                  <a:sym typeface="Montserrat" pitchFamily="2" charset="0"/>
                </a:endParaRPr>
              </a:p>
            </p:txBody>
          </p:sp>
        </p:grpSp>
        <p:sp>
          <p:nvSpPr>
            <p:cNvPr id="83" name="文本框 82">
              <a:extLst>
                <a:ext uri="{FF2B5EF4-FFF2-40B4-BE49-F238E27FC236}">
                  <a16:creationId xmlns:a16="http://schemas.microsoft.com/office/drawing/2014/main" xmlns="" id="{25EAA9D8-C2FB-0836-017D-AA7539B7D55E}"/>
                </a:ext>
              </a:extLst>
            </p:cNvPr>
            <p:cNvSpPr txBox="1"/>
            <p:nvPr/>
          </p:nvSpPr>
          <p:spPr>
            <a:xfrm>
              <a:off x="2173748" y="4188844"/>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grpSp>
        <p:nvGrpSpPr>
          <p:cNvPr id="2" name="组合 106">
            <a:extLst>
              <a:ext uri="{FF2B5EF4-FFF2-40B4-BE49-F238E27FC236}">
                <a16:creationId xmlns:a16="http://schemas.microsoft.com/office/drawing/2014/main" xmlns="" id="{3C63563A-AB47-CA87-FFEC-44E54D6F07A5}"/>
              </a:ext>
            </a:extLst>
          </p:cNvPr>
          <p:cNvGrpSpPr/>
          <p:nvPr/>
        </p:nvGrpSpPr>
        <p:grpSpPr>
          <a:xfrm>
            <a:off x="846467" y="2306274"/>
            <a:ext cx="10499066" cy="3575617"/>
            <a:chOff x="804588" y="660732"/>
            <a:chExt cx="10499066" cy="3897444"/>
          </a:xfrm>
        </p:grpSpPr>
        <p:sp>
          <p:nvSpPr>
            <p:cNvPr id="10" name="Freeform 6">
              <a:extLst>
                <a:ext uri="{FF2B5EF4-FFF2-40B4-BE49-F238E27FC236}">
                  <a16:creationId xmlns:a16="http://schemas.microsoft.com/office/drawing/2014/main" xmlns="" id="{07310C95-3520-E159-C981-831CBEDC7D64}"/>
                </a:ext>
              </a:extLst>
            </p:cNvPr>
            <p:cNvSpPr/>
            <p:nvPr/>
          </p:nvSpPr>
          <p:spPr>
            <a:xfrm rot="5400000" flipV="1">
              <a:off x="1887046" y="308583"/>
              <a:ext cx="1190805"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11" name="组合 77">
              <a:extLst>
                <a:ext uri="{FF2B5EF4-FFF2-40B4-BE49-F238E27FC236}">
                  <a16:creationId xmlns:a16="http://schemas.microsoft.com/office/drawing/2014/main" xmlns="" id="{99C67E51-E2A5-6E75-1DA5-E30AE9DE016E}"/>
                </a:ext>
              </a:extLst>
            </p:cNvPr>
            <p:cNvGrpSpPr/>
            <p:nvPr/>
          </p:nvGrpSpPr>
          <p:grpSpPr>
            <a:xfrm>
              <a:off x="1221066" y="660732"/>
              <a:ext cx="10082588" cy="2818017"/>
              <a:chOff x="2926048" y="2158020"/>
              <a:chExt cx="10082588" cy="2818017"/>
            </a:xfrm>
          </p:grpSpPr>
          <p:sp>
            <p:nvSpPr>
              <p:cNvPr id="13" name="文本框 78">
                <a:extLst>
                  <a:ext uri="{FF2B5EF4-FFF2-40B4-BE49-F238E27FC236}">
                    <a16:creationId xmlns:a16="http://schemas.microsoft.com/office/drawing/2014/main" xmlns="" id="{AA2C6D56-04D6-2D5F-E7BF-B5A5CD3C035A}"/>
                  </a:ext>
                </a:extLst>
              </p:cNvPr>
              <p:cNvSpPr txBox="1"/>
              <p:nvPr/>
            </p:nvSpPr>
            <p:spPr>
              <a:xfrm>
                <a:off x="6056989" y="2158020"/>
                <a:ext cx="6951647" cy="2818017"/>
              </a:xfrm>
              <a:prstGeom prst="rect">
                <a:avLst/>
              </a:prstGeom>
              <a:noFill/>
            </p:spPr>
            <p:txBody>
              <a:bodyPr wrap="square" rtlCol="0">
                <a:spAutoFit/>
              </a:bodyPr>
              <a:lstStyle/>
              <a:p>
                <a:pPr algn="just"/>
                <a:r>
                  <a:rPr lang="en-US" sz="1800" b="1" dirty="0" err="1">
                    <a:latin typeface="Montserrat" pitchFamily="2" charset="77"/>
                    <a:cs typeface="Times New Roman" pitchFamily="18" charset="0"/>
                  </a:rPr>
                  <a:t>Đối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với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đang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được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dõi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kế</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nhưng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tại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thời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tế</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không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còn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tại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quan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chức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vị</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doanh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nghiệp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thì</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quan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chức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vị</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doanh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nghiệp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đang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dõi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toán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nhiệm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xử</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thẩm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quyền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hoặc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báo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cáo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quan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người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thẩm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quyền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để</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xử</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phát</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hiện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thiếu</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quy</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định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của</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pháp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luật</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liên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quan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không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hợp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giá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trị</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của</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các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này</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vào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giá</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trị</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endParaRPr lang="en-US" sz="1800" b="1" dirty="0">
                  <a:latin typeface="Montserrat" pitchFamily="2" charset="77"/>
                  <a:cs typeface="Times New Roman" pitchFamily="18" charset="0"/>
                </a:endParaRPr>
              </a:p>
            </p:txBody>
          </p:sp>
          <p:sp>
            <p:nvSpPr>
              <p:cNvPr id="14" name="文本框 79">
                <a:extLst>
                  <a:ext uri="{FF2B5EF4-FFF2-40B4-BE49-F238E27FC236}">
                    <a16:creationId xmlns:a16="http://schemas.microsoft.com/office/drawing/2014/main" xmlns="" id="{674F0C02-1A1E-4A4B-8F77-E11C94F07E84}"/>
                  </a:ext>
                </a:extLst>
              </p:cNvPr>
              <p:cNvSpPr txBox="1"/>
              <p:nvPr/>
            </p:nvSpPr>
            <p:spPr>
              <a:xfrm>
                <a:off x="2926048" y="3272764"/>
                <a:ext cx="2022745" cy="402574"/>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NGUYÊN TẮC 3</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
          <p:nvSpPr>
            <p:cNvPr id="12" name="文本框 82">
              <a:extLst>
                <a:ext uri="{FF2B5EF4-FFF2-40B4-BE49-F238E27FC236}">
                  <a16:creationId xmlns:a16="http://schemas.microsoft.com/office/drawing/2014/main" xmlns="" id="{1BF44D4B-44AB-EAC5-9085-164D9A632511}"/>
                </a:ext>
              </a:extLst>
            </p:cNvPr>
            <p:cNvSpPr txBox="1"/>
            <p:nvPr/>
          </p:nvSpPr>
          <p:spPr>
            <a:xfrm>
              <a:off x="2173748" y="4188844"/>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grpSp>
        <p:nvGrpSpPr>
          <p:cNvPr id="15" name="组合 106">
            <a:extLst>
              <a:ext uri="{FF2B5EF4-FFF2-40B4-BE49-F238E27FC236}">
                <a16:creationId xmlns:a16="http://schemas.microsoft.com/office/drawing/2014/main" xmlns="" id="{DFB24920-5460-254D-37D7-418E650E58AE}"/>
              </a:ext>
            </a:extLst>
          </p:cNvPr>
          <p:cNvGrpSpPr/>
          <p:nvPr/>
        </p:nvGrpSpPr>
        <p:grpSpPr>
          <a:xfrm>
            <a:off x="846466" y="5021017"/>
            <a:ext cx="10499066" cy="3477528"/>
            <a:chOff x="830519" y="767649"/>
            <a:chExt cx="10499066" cy="3790527"/>
          </a:xfrm>
        </p:grpSpPr>
        <p:sp>
          <p:nvSpPr>
            <p:cNvPr id="16" name="Freeform 6">
              <a:extLst>
                <a:ext uri="{FF2B5EF4-FFF2-40B4-BE49-F238E27FC236}">
                  <a16:creationId xmlns:a16="http://schemas.microsoft.com/office/drawing/2014/main" xmlns="" id="{7519B039-03D1-F37A-5E67-704E5AAFC4EE}"/>
                </a:ext>
              </a:extLst>
            </p:cNvPr>
            <p:cNvSpPr/>
            <p:nvPr/>
          </p:nvSpPr>
          <p:spPr>
            <a:xfrm rot="5400000" flipV="1">
              <a:off x="1912978" y="-6921"/>
              <a:ext cx="1190804"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17" name="组合 77">
              <a:extLst>
                <a:ext uri="{FF2B5EF4-FFF2-40B4-BE49-F238E27FC236}">
                  <a16:creationId xmlns:a16="http://schemas.microsoft.com/office/drawing/2014/main" xmlns="" id="{F6604B64-AD3F-885B-C1CE-00B05C9D2439}"/>
                </a:ext>
              </a:extLst>
            </p:cNvPr>
            <p:cNvGrpSpPr/>
            <p:nvPr/>
          </p:nvGrpSpPr>
          <p:grpSpPr>
            <a:xfrm>
              <a:off x="1246998" y="767649"/>
              <a:ext cx="10082587" cy="1912227"/>
              <a:chOff x="2951980" y="2264937"/>
              <a:chExt cx="10082587" cy="1912227"/>
            </a:xfrm>
          </p:grpSpPr>
          <p:sp>
            <p:nvSpPr>
              <p:cNvPr id="19" name="文本框 78">
                <a:extLst>
                  <a:ext uri="{FF2B5EF4-FFF2-40B4-BE49-F238E27FC236}">
                    <a16:creationId xmlns:a16="http://schemas.microsoft.com/office/drawing/2014/main" xmlns="" id="{574867CB-F917-A0CF-352B-946225807280}"/>
                  </a:ext>
                </a:extLst>
              </p:cNvPr>
              <p:cNvSpPr txBox="1"/>
              <p:nvPr/>
            </p:nvSpPr>
            <p:spPr>
              <a:xfrm>
                <a:off x="6082920" y="2264937"/>
                <a:ext cx="6951647" cy="1912227"/>
              </a:xfrm>
              <a:prstGeom prst="rect">
                <a:avLst/>
              </a:prstGeom>
              <a:noFill/>
            </p:spPr>
            <p:txBody>
              <a:bodyPr wrap="square" rtlCol="0">
                <a:spAutoFit/>
              </a:bodyPr>
              <a:lstStyle/>
              <a:p>
                <a:pPr algn="just"/>
                <a:r>
                  <a:rPr lang="en-US" sz="1800" b="1" dirty="0" err="1">
                    <a:latin typeface="Montserrat" pitchFamily="2" charset="77"/>
                    <a:cs typeface="Times New Roman" pitchFamily="18" charset="0"/>
                  </a:rPr>
                  <a:t>Việc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hợp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kết</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quả</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được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hiện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theo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nguyên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tắc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từ</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cấp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dưới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cấp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trên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bắt</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đầu</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từ</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đối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tượng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tiếp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a:t>
                </a:r>
                <a:r>
                  <a:rPr lang="en-US" sz="1800" b="1" dirty="0" err="1">
                    <a:latin typeface="Montserrat" pitchFamily="2" charset="77"/>
                    <a:cs typeface="Times New Roman" pitchFamily="18" charset="0"/>
                  </a:rPr>
                  <a:t>tạm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tại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thời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Tài</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sản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của</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cấp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nào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quản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lý</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thì</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cấp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có</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trách</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nhiệm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chỉ</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đạo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chức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thực</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hiện</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kiểm</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kê</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và</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tổng</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hợp</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báo</a:t>
                </a:r>
                <a:r>
                  <a:rPr lang="en-US" sz="1800" b="1" dirty="0">
                    <a:latin typeface="Montserrat" pitchFamily="2" charset="77"/>
                    <a:cs typeface="Times New Roman" pitchFamily="18" charset="0"/>
                  </a:rPr>
                  <a:t> </a:t>
                </a:r>
                <a:r>
                  <a:rPr lang="en-US" sz="1800" b="1" dirty="0" err="1">
                    <a:latin typeface="Montserrat" pitchFamily="2" charset="77"/>
                    <a:cs typeface="Times New Roman" pitchFamily="18" charset="0"/>
                  </a:rPr>
                  <a:t>cáo</a:t>
                </a:r>
                <a:r>
                  <a:rPr lang="en-US" sz="1800" b="1" dirty="0">
                    <a:latin typeface="Montserrat" pitchFamily="2" charset="77"/>
                    <a:cs typeface="Times New Roman" pitchFamily="18" charset="0"/>
                  </a:rPr>
                  <a:t>.</a:t>
                </a:r>
              </a:p>
            </p:txBody>
          </p:sp>
          <p:sp>
            <p:nvSpPr>
              <p:cNvPr id="20" name="文本框 79">
                <a:extLst>
                  <a:ext uri="{FF2B5EF4-FFF2-40B4-BE49-F238E27FC236}">
                    <a16:creationId xmlns:a16="http://schemas.microsoft.com/office/drawing/2014/main" xmlns="" id="{FA153E7D-AEC4-15F3-42CF-35E9B7781811}"/>
                  </a:ext>
                </a:extLst>
              </p:cNvPr>
              <p:cNvSpPr txBox="1"/>
              <p:nvPr/>
            </p:nvSpPr>
            <p:spPr>
              <a:xfrm>
                <a:off x="2951980" y="2818477"/>
                <a:ext cx="2022745" cy="402574"/>
              </a:xfrm>
              <a:prstGeom prst="rect">
                <a:avLst/>
              </a:prstGeom>
              <a:noFill/>
            </p:spPr>
            <p:txBody>
              <a:bodyPr wrap="square" rtlCol="0">
                <a:spAutoFit/>
              </a:bodyPr>
              <a:lstStyle/>
              <a:p>
                <a:pPr algn="ctr"/>
                <a:r>
                  <a:rPr lang="en-US" altLang="zh-CN" b="1" dirty="0">
                    <a:latin typeface="Montserrat" pitchFamily="2" charset="0"/>
                    <a:ea typeface="微软雅黑" panose="020B0503020204020204" pitchFamily="34" charset="-122"/>
                    <a:sym typeface="Montserrat" pitchFamily="2" charset="0"/>
                  </a:rPr>
                  <a:t>NGUYÊN TẮC 4</a:t>
                </a:r>
                <a:endParaRPr lang="zh-CN" altLang="en-US" b="1" dirty="0">
                  <a:latin typeface="Montserrat" pitchFamily="2" charset="0"/>
                  <a:ea typeface="微软雅黑" panose="020B0503020204020204" pitchFamily="34" charset="-122"/>
                  <a:sym typeface="Montserrat" pitchFamily="2" charset="0"/>
                </a:endParaRPr>
              </a:p>
            </p:txBody>
          </p:sp>
        </p:grpSp>
        <p:sp>
          <p:nvSpPr>
            <p:cNvPr id="18" name="文本框 82">
              <a:extLst>
                <a:ext uri="{FF2B5EF4-FFF2-40B4-BE49-F238E27FC236}">
                  <a16:creationId xmlns:a16="http://schemas.microsoft.com/office/drawing/2014/main" xmlns="" id="{26CF2C2B-307A-EBD1-D83C-1349125F15C5}"/>
                </a:ext>
              </a:extLst>
            </p:cNvPr>
            <p:cNvSpPr txBox="1"/>
            <p:nvPr/>
          </p:nvSpPr>
          <p:spPr>
            <a:xfrm>
              <a:off x="2173748" y="4188844"/>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spTree>
    <p:extLst>
      <p:ext uri="{BB962C8B-B14F-4D97-AF65-F5344CB8AC3E}">
        <p14:creationId xmlns:p14="http://schemas.microsoft.com/office/powerpoint/2010/main" val="171690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EB525CF-2A8E-98A2-AD08-D4874AEC450E}"/>
            </a:ext>
          </a:extLst>
        </p:cNvPr>
        <p:cNvGrpSpPr/>
        <p:nvPr/>
      </p:nvGrpSpPr>
      <p:grpSpPr>
        <a:xfrm>
          <a:off x="0" y="0"/>
          <a:ext cx="0" cy="0"/>
          <a:chOff x="0" y="0"/>
          <a:chExt cx="0" cy="0"/>
        </a:xfrm>
      </p:grpSpPr>
      <p:grpSp>
        <p:nvGrpSpPr>
          <p:cNvPr id="7" name="组合 6">
            <a:extLst>
              <a:ext uri="{FF2B5EF4-FFF2-40B4-BE49-F238E27FC236}">
                <a16:creationId xmlns:a16="http://schemas.microsoft.com/office/drawing/2014/main" xmlns="" id="{D208B045-A11B-2F72-AD92-748BD7F304C4}"/>
              </a:ext>
            </a:extLst>
          </p:cNvPr>
          <p:cNvGrpSpPr/>
          <p:nvPr/>
        </p:nvGrpSpPr>
        <p:grpSpPr>
          <a:xfrm>
            <a:off x="0" y="89882"/>
            <a:ext cx="951105" cy="701555"/>
            <a:chOff x="-2094197" y="-256107"/>
            <a:chExt cx="5652578" cy="4169458"/>
          </a:xfrm>
        </p:grpSpPr>
        <p:sp>
          <p:nvSpPr>
            <p:cNvPr id="4" name="矩形: 圆角 3">
              <a:extLst>
                <a:ext uri="{FF2B5EF4-FFF2-40B4-BE49-F238E27FC236}">
                  <a16:creationId xmlns:a16="http://schemas.microsoft.com/office/drawing/2014/main" xmlns="" id="{9025A90B-E775-B969-72DF-B337D4A70D17}"/>
                </a:ext>
              </a:extLst>
            </p:cNvPr>
            <p:cNvSpPr/>
            <p:nvPr/>
          </p:nvSpPr>
          <p:spPr>
            <a:xfrm rot="19500973">
              <a:off x="-869331" y="-256107"/>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5" name="矩形: 圆角 4">
              <a:extLst>
                <a:ext uri="{FF2B5EF4-FFF2-40B4-BE49-F238E27FC236}">
                  <a16:creationId xmlns:a16="http://schemas.microsoft.com/office/drawing/2014/main" xmlns="" id="{AED093AC-6BE2-123A-8ABE-FEB9694D5BC4}"/>
                </a:ext>
              </a:extLst>
            </p:cNvPr>
            <p:cNvSpPr/>
            <p:nvPr/>
          </p:nvSpPr>
          <p:spPr>
            <a:xfrm rot="19500973">
              <a:off x="-2094197" y="2631253"/>
              <a:ext cx="4427712" cy="128209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sp>
          <p:nvSpPr>
            <p:cNvPr id="6" name="矩形: 圆角 5">
              <a:extLst>
                <a:ext uri="{FF2B5EF4-FFF2-40B4-BE49-F238E27FC236}">
                  <a16:creationId xmlns:a16="http://schemas.microsoft.com/office/drawing/2014/main" xmlns="" id="{D2D83D5A-2789-91C3-C7C8-231D63A4F10A}"/>
                </a:ext>
              </a:extLst>
            </p:cNvPr>
            <p:cNvSpPr/>
            <p:nvPr/>
          </p:nvSpPr>
          <p:spPr>
            <a:xfrm rot="19500973">
              <a:off x="-1841838" y="1536774"/>
              <a:ext cx="1285383" cy="1285382"/>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pitchFamily="2" charset="0"/>
                <a:sym typeface="Montserrat" pitchFamily="2" charset="0"/>
              </a:endParaRPr>
            </a:p>
          </p:txBody>
        </p:sp>
      </p:grpSp>
      <p:sp>
        <p:nvSpPr>
          <p:cNvPr id="8" name="文本框 7">
            <a:extLst>
              <a:ext uri="{FF2B5EF4-FFF2-40B4-BE49-F238E27FC236}">
                <a16:creationId xmlns:a16="http://schemas.microsoft.com/office/drawing/2014/main" xmlns="" id="{F20367E9-5265-1F90-76D7-AEB5B2348B7A}"/>
              </a:ext>
            </a:extLst>
          </p:cNvPr>
          <p:cNvSpPr txBox="1"/>
          <p:nvPr/>
        </p:nvSpPr>
        <p:spPr>
          <a:xfrm>
            <a:off x="945642" y="238082"/>
            <a:ext cx="4648202" cy="523220"/>
          </a:xfrm>
          <a:prstGeom prst="rect">
            <a:avLst/>
          </a:prstGeom>
          <a:noFill/>
        </p:spPr>
        <p:txBody>
          <a:bodyPr wrap="square" rtlCol="0">
            <a:spAutoFit/>
          </a:bodyPr>
          <a:lstStyle/>
          <a:p>
            <a:r>
              <a:rPr lang="en-US" altLang="zh-CN" sz="2800" b="1" dirty="0">
                <a:solidFill>
                  <a:schemeClr val="tx1">
                    <a:lumMod val="75000"/>
                    <a:lumOff val="25000"/>
                  </a:schemeClr>
                </a:solidFill>
                <a:latin typeface="Montserrat" pitchFamily="2" charset="0"/>
                <a:ea typeface="微软雅黑" panose="020B0503020204020204" pitchFamily="34" charset="-122"/>
                <a:sym typeface="Montserrat" pitchFamily="2" charset="0"/>
              </a:rPr>
              <a:t>NGUYÊN TẮC KIỂM KÊ</a:t>
            </a:r>
            <a:endParaRPr lang="zh-CN" altLang="en-US" sz="2800" b="1" dirty="0">
              <a:solidFill>
                <a:schemeClr val="tx1">
                  <a:lumMod val="75000"/>
                  <a:lumOff val="25000"/>
                </a:schemeClr>
              </a:solidFill>
              <a:latin typeface="Montserrat" pitchFamily="2" charset="0"/>
              <a:ea typeface="微软雅黑" panose="020B0503020204020204" pitchFamily="34" charset="-122"/>
              <a:sym typeface="Montserrat" pitchFamily="2" charset="0"/>
            </a:endParaRPr>
          </a:p>
        </p:txBody>
      </p:sp>
      <p:cxnSp>
        <p:nvCxnSpPr>
          <p:cNvPr id="9" name="直接连接符 8">
            <a:extLst>
              <a:ext uri="{FF2B5EF4-FFF2-40B4-BE49-F238E27FC236}">
                <a16:creationId xmlns:a16="http://schemas.microsoft.com/office/drawing/2014/main" xmlns="" id="{CAD28665-627D-CE63-87E2-A8DAA376E0A1}"/>
              </a:ext>
            </a:extLst>
          </p:cNvPr>
          <p:cNvCxnSpPr>
            <a:cxnSpLocks/>
          </p:cNvCxnSpPr>
          <p:nvPr/>
        </p:nvCxnSpPr>
        <p:spPr>
          <a:xfrm>
            <a:off x="5272088" y="512797"/>
            <a:ext cx="6919912" cy="0"/>
          </a:xfrm>
          <a:prstGeom prst="line">
            <a:avLst/>
          </a:prstGeom>
          <a:ln w="3333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7" name="组合 106">
            <a:extLst>
              <a:ext uri="{FF2B5EF4-FFF2-40B4-BE49-F238E27FC236}">
                <a16:creationId xmlns:a16="http://schemas.microsoft.com/office/drawing/2014/main" xmlns="" id="{7969CFBC-7FF3-92F2-38DC-5EE1FF1DD3AB}"/>
              </a:ext>
            </a:extLst>
          </p:cNvPr>
          <p:cNvGrpSpPr/>
          <p:nvPr/>
        </p:nvGrpSpPr>
        <p:grpSpPr>
          <a:xfrm>
            <a:off x="830520" y="913745"/>
            <a:ext cx="10836759" cy="4578416"/>
            <a:chOff x="830520" y="913745"/>
            <a:chExt cx="10836759" cy="4578416"/>
          </a:xfrm>
        </p:grpSpPr>
        <p:sp>
          <p:nvSpPr>
            <p:cNvPr id="38" name="Freeform 6">
              <a:extLst>
                <a:ext uri="{FF2B5EF4-FFF2-40B4-BE49-F238E27FC236}">
                  <a16:creationId xmlns:a16="http://schemas.microsoft.com/office/drawing/2014/main" xmlns="" id="{29F225DF-3FD5-4D4E-588F-842826D8C11D}"/>
                </a:ext>
              </a:extLst>
            </p:cNvPr>
            <p:cNvSpPr/>
            <p:nvPr/>
          </p:nvSpPr>
          <p:spPr>
            <a:xfrm rot="5400000" flipV="1">
              <a:off x="1912978" y="-145704"/>
              <a:ext cx="1190805" cy="3355722"/>
            </a:xfrm>
            <a:custGeom>
              <a:avLst/>
              <a:gdLst>
                <a:gd name="connsiteX0" fmla="*/ 898267 w 1796533"/>
                <a:gd name="connsiteY0" fmla="*/ 3923326 h 3923326"/>
                <a:gd name="connsiteX1" fmla="*/ 1796533 w 1796533"/>
                <a:gd name="connsiteY1" fmla="*/ 3025060 h 3923326"/>
                <a:gd name="connsiteX2" fmla="*/ 1645049 w 1796533"/>
                <a:gd name="connsiteY2" fmla="*/ 3025060 h 3923326"/>
                <a:gd name="connsiteX3" fmla="*/ 1645049 w 1796533"/>
                <a:gd name="connsiteY3" fmla="*/ 0 h 3923326"/>
                <a:gd name="connsiteX4" fmla="*/ 898266 w 1796533"/>
                <a:gd name="connsiteY4" fmla="*/ 260095 h 3923326"/>
                <a:gd name="connsiteX5" fmla="*/ 151484 w 1796533"/>
                <a:gd name="connsiteY5" fmla="*/ 0 h 3923326"/>
                <a:gd name="connsiteX6" fmla="*/ 151484 w 1796533"/>
                <a:gd name="connsiteY6" fmla="*/ 3025060 h 3923326"/>
                <a:gd name="connsiteX7" fmla="*/ 0 w 1796533"/>
                <a:gd name="connsiteY7" fmla="*/ 3025060 h 39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6533" h="3923326">
                  <a:moveTo>
                    <a:pt x="898267" y="3923326"/>
                  </a:moveTo>
                  <a:lnTo>
                    <a:pt x="1796533" y="3025060"/>
                  </a:lnTo>
                  <a:lnTo>
                    <a:pt x="1645049" y="3025060"/>
                  </a:lnTo>
                  <a:lnTo>
                    <a:pt x="1645049" y="0"/>
                  </a:lnTo>
                  <a:lnTo>
                    <a:pt x="898266" y="260095"/>
                  </a:lnTo>
                  <a:lnTo>
                    <a:pt x="151484" y="0"/>
                  </a:lnTo>
                  <a:lnTo>
                    <a:pt x="151484" y="3025060"/>
                  </a:lnTo>
                  <a:lnTo>
                    <a:pt x="0" y="30250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solidFill>
                  <a:schemeClr val="tx1"/>
                </a:solidFill>
                <a:latin typeface="Montserrat" pitchFamily="2" charset="0"/>
                <a:sym typeface="Montserrat" pitchFamily="2" charset="0"/>
              </a:endParaRPr>
            </a:p>
          </p:txBody>
        </p:sp>
        <p:grpSp>
          <p:nvGrpSpPr>
            <p:cNvPr id="78" name="组合 77">
              <a:extLst>
                <a:ext uri="{FF2B5EF4-FFF2-40B4-BE49-F238E27FC236}">
                  <a16:creationId xmlns:a16="http://schemas.microsoft.com/office/drawing/2014/main" xmlns="" id="{D0350745-DE86-9444-8FF6-781350F17C2D}"/>
                </a:ext>
              </a:extLst>
            </p:cNvPr>
            <p:cNvGrpSpPr/>
            <p:nvPr/>
          </p:nvGrpSpPr>
          <p:grpSpPr>
            <a:xfrm>
              <a:off x="1246998" y="913745"/>
              <a:ext cx="10420281" cy="1200329"/>
              <a:chOff x="2951980" y="2411033"/>
              <a:chExt cx="10420281" cy="1200329"/>
            </a:xfrm>
          </p:grpSpPr>
          <p:sp>
            <p:nvSpPr>
              <p:cNvPr id="79" name="文本框 78">
                <a:extLst>
                  <a:ext uri="{FF2B5EF4-FFF2-40B4-BE49-F238E27FC236}">
                    <a16:creationId xmlns:a16="http://schemas.microsoft.com/office/drawing/2014/main" xmlns="" id="{FAAA1803-567E-FA02-8520-C3F4CBEFDFBF}"/>
                  </a:ext>
                </a:extLst>
              </p:cNvPr>
              <p:cNvSpPr txBox="1"/>
              <p:nvPr/>
            </p:nvSpPr>
            <p:spPr>
              <a:xfrm>
                <a:off x="6098869" y="2411033"/>
                <a:ext cx="7273392" cy="1200329"/>
              </a:xfrm>
              <a:prstGeom prst="rect">
                <a:avLst/>
              </a:prstGeom>
              <a:noFill/>
            </p:spPr>
            <p:txBody>
              <a:bodyPr wrap="square" rtlCol="0">
                <a:spAutoFit/>
              </a:bodyPr>
              <a:lstStyle/>
              <a:p>
                <a:pPr algn="just"/>
                <a:r>
                  <a:rPr lang="vi-VN" sz="1800" b="1" dirty="0">
                    <a:latin typeface="Montserrat" pitchFamily="2" charset="77"/>
                    <a:cs typeface="Times New Roman" pitchFamily="18" charset="0"/>
                  </a:rPr>
                  <a:t>Đối với các tài sản cơ quan, tổ chức, đơn vị, doanh nghiệp đang quản lý, sử dụng thực tế tại thời điểm kiểm kê, việc xác định giá trị tài sản kiểm kê được thực hiện theo nguyên tắc sau:</a:t>
                </a:r>
                <a:endParaRPr lang="en-US" sz="1800" b="1" dirty="0">
                  <a:latin typeface="Montserrat" pitchFamily="2" charset="77"/>
                  <a:cs typeface="Times New Roman" pitchFamily="18" charset="0"/>
                </a:endParaRPr>
              </a:p>
            </p:txBody>
          </p:sp>
          <p:sp>
            <p:nvSpPr>
              <p:cNvPr id="80" name="文本框 79">
                <a:extLst>
                  <a:ext uri="{FF2B5EF4-FFF2-40B4-BE49-F238E27FC236}">
                    <a16:creationId xmlns:a16="http://schemas.microsoft.com/office/drawing/2014/main" xmlns="" id="{870FFD97-5301-9A09-F8C1-3D08ABE718D1}"/>
                  </a:ext>
                </a:extLst>
              </p:cNvPr>
              <p:cNvSpPr txBox="1"/>
              <p:nvPr/>
            </p:nvSpPr>
            <p:spPr>
              <a:xfrm>
                <a:off x="2951980" y="2818477"/>
                <a:ext cx="2022745" cy="369332"/>
              </a:xfrm>
              <a:prstGeom prst="rect">
                <a:avLst/>
              </a:prstGeom>
              <a:noFill/>
            </p:spPr>
            <p:txBody>
              <a:bodyPr wrap="square" rtlCol="0">
                <a:spAutoFit/>
              </a:bodyPr>
              <a:lstStyle/>
              <a:p>
                <a:pPr algn="ctr"/>
                <a:r>
                  <a:rPr lang="en-US" altLang="zh-CN" b="1" dirty="0">
                    <a:latin typeface="Montserrat" pitchFamily="2" charset="0"/>
                    <a:ea typeface="微软雅黑" panose="020B0503020204020204" pitchFamily="34" charset="-122"/>
                    <a:sym typeface="Montserrat" pitchFamily="2" charset="0"/>
                  </a:rPr>
                  <a:t>NGUYÊN TẮC 5</a:t>
                </a:r>
                <a:endParaRPr lang="zh-CN" altLang="en-US" b="1" dirty="0">
                  <a:latin typeface="Montserrat" pitchFamily="2" charset="0"/>
                  <a:ea typeface="微软雅黑" panose="020B0503020204020204" pitchFamily="34" charset="-122"/>
                  <a:sym typeface="Montserrat" pitchFamily="2" charset="0"/>
                </a:endParaRPr>
              </a:p>
            </p:txBody>
          </p:sp>
        </p:grpSp>
        <p:grpSp>
          <p:nvGrpSpPr>
            <p:cNvPr id="81" name="组合 80">
              <a:extLst>
                <a:ext uri="{FF2B5EF4-FFF2-40B4-BE49-F238E27FC236}">
                  <a16:creationId xmlns:a16="http://schemas.microsoft.com/office/drawing/2014/main" xmlns="" id="{5E0E4428-D865-2336-404F-868F9E8E0A1B}"/>
                </a:ext>
              </a:extLst>
            </p:cNvPr>
            <p:cNvGrpSpPr/>
            <p:nvPr/>
          </p:nvGrpSpPr>
          <p:grpSpPr>
            <a:xfrm>
              <a:off x="1555904" y="4188844"/>
              <a:ext cx="2853931" cy="1303317"/>
              <a:chOff x="3260886" y="3682256"/>
              <a:chExt cx="2853931" cy="1303317"/>
            </a:xfrm>
          </p:grpSpPr>
          <p:sp>
            <p:nvSpPr>
              <p:cNvPr id="82" name="文本框 81">
                <a:extLst>
                  <a:ext uri="{FF2B5EF4-FFF2-40B4-BE49-F238E27FC236}">
                    <a16:creationId xmlns:a16="http://schemas.microsoft.com/office/drawing/2014/main" xmlns="" id="{E209C052-2F06-6A01-66DF-F406802B150E}"/>
                  </a:ext>
                </a:extLst>
              </p:cNvPr>
              <p:cNvSpPr txBox="1"/>
              <p:nvPr/>
            </p:nvSpPr>
            <p:spPr>
              <a:xfrm>
                <a:off x="3260886" y="4031466"/>
                <a:ext cx="2853931" cy="954107"/>
              </a:xfrm>
              <a:prstGeom prst="rect">
                <a:avLst/>
              </a:prstGeom>
              <a:noFill/>
            </p:spPr>
            <p:txBody>
              <a:bodyPr wrap="square" rtlCol="0">
                <a:spAutoFit/>
              </a:bodyPr>
              <a:lstStyle/>
              <a:p>
                <a:pPr algn="ctr"/>
                <a:r>
                  <a:rPr lang="en-US" altLang="zh-CN" sz="1400" dirty="0">
                    <a:solidFill>
                      <a:schemeClr val="bg1"/>
                    </a:solidFill>
                    <a:latin typeface="Montserrat" pitchFamily="2" charset="0"/>
                    <a:sym typeface="Montserrat" pitchFamily="2" charset="0"/>
                  </a:rPr>
                  <a:t>This is a sample text. You simply add your own text and description here. This text is fully editable. </a:t>
                </a:r>
              </a:p>
            </p:txBody>
          </p:sp>
          <p:sp>
            <p:nvSpPr>
              <p:cNvPr id="83" name="文本框 82">
                <a:extLst>
                  <a:ext uri="{FF2B5EF4-FFF2-40B4-BE49-F238E27FC236}">
                    <a16:creationId xmlns:a16="http://schemas.microsoft.com/office/drawing/2014/main" xmlns="" id="{D75A35ED-2E61-5B15-C86E-D2E2FFE7E704}"/>
                  </a:ext>
                </a:extLst>
              </p:cNvPr>
              <p:cNvSpPr txBox="1"/>
              <p:nvPr/>
            </p:nvSpPr>
            <p:spPr>
              <a:xfrm>
                <a:off x="3878730" y="3682256"/>
                <a:ext cx="1618243" cy="369332"/>
              </a:xfrm>
              <a:prstGeom prst="rect">
                <a:avLst/>
              </a:prstGeom>
              <a:noFill/>
            </p:spPr>
            <p:txBody>
              <a:bodyPr wrap="square" rtlCol="0">
                <a:spAutoFit/>
              </a:bodyPr>
              <a:lstStyle/>
              <a:p>
                <a:pPr algn="ctr"/>
                <a:r>
                  <a:rPr lang="en-US" altLang="zh-CN" b="1" dirty="0">
                    <a:solidFill>
                      <a:schemeClr val="bg1"/>
                    </a:solidFill>
                    <a:latin typeface="Montserrat" pitchFamily="2" charset="0"/>
                    <a:ea typeface="微软雅黑" panose="020B0503020204020204" pitchFamily="34" charset="-122"/>
                    <a:sym typeface="Montserrat" pitchFamily="2" charset="0"/>
                  </a:rPr>
                  <a:t>TITLE HERE</a:t>
                </a:r>
                <a:endParaRPr lang="zh-CN" altLang="en-US" b="1" dirty="0">
                  <a:solidFill>
                    <a:schemeClr val="bg1"/>
                  </a:solidFill>
                  <a:latin typeface="Montserrat" pitchFamily="2" charset="0"/>
                  <a:ea typeface="微软雅黑" panose="020B0503020204020204" pitchFamily="34" charset="-122"/>
                  <a:sym typeface="Montserrat" pitchFamily="2" charset="0"/>
                </a:endParaRPr>
              </a:p>
            </p:txBody>
          </p:sp>
        </p:grpSp>
      </p:grpSp>
      <p:grpSp>
        <p:nvGrpSpPr>
          <p:cNvPr id="109" name="组合 108">
            <a:extLst>
              <a:ext uri="{FF2B5EF4-FFF2-40B4-BE49-F238E27FC236}">
                <a16:creationId xmlns:a16="http://schemas.microsoft.com/office/drawing/2014/main" xmlns="" id="{9D397A6D-289F-15EA-EEC6-85757FA55065}"/>
              </a:ext>
            </a:extLst>
          </p:cNvPr>
          <p:cNvGrpSpPr/>
          <p:nvPr/>
        </p:nvGrpSpPr>
        <p:grpSpPr>
          <a:xfrm>
            <a:off x="635371" y="3206935"/>
            <a:ext cx="11031907" cy="1754326"/>
            <a:chOff x="5593844" y="2581339"/>
            <a:chExt cx="10620275" cy="1754326"/>
          </a:xfrm>
        </p:grpSpPr>
        <p:sp>
          <p:nvSpPr>
            <p:cNvPr id="87" name="Rounded Rectangle 76">
              <a:extLst>
                <a:ext uri="{FF2B5EF4-FFF2-40B4-BE49-F238E27FC236}">
                  <a16:creationId xmlns:a16="http://schemas.microsoft.com/office/drawing/2014/main" xmlns="" id="{92270689-15C2-C7D3-F00F-C3F0E54CA3B3}"/>
                </a:ext>
              </a:extLst>
            </p:cNvPr>
            <p:cNvSpPr/>
            <p:nvPr/>
          </p:nvSpPr>
          <p:spPr>
            <a:xfrm>
              <a:off x="5593844" y="2990203"/>
              <a:ext cx="732291" cy="73152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77"/>
                <a:sym typeface="Montserrat" pitchFamily="2" charset="0"/>
              </a:endParaRPr>
            </a:p>
          </p:txBody>
        </p:sp>
        <p:grpSp>
          <p:nvGrpSpPr>
            <p:cNvPr id="88" name="组合 87">
              <a:extLst>
                <a:ext uri="{FF2B5EF4-FFF2-40B4-BE49-F238E27FC236}">
                  <a16:creationId xmlns:a16="http://schemas.microsoft.com/office/drawing/2014/main" xmlns="" id="{FA8E861F-25EE-385B-60D3-B778B9F0EC4B}"/>
                </a:ext>
              </a:extLst>
            </p:cNvPr>
            <p:cNvGrpSpPr/>
            <p:nvPr/>
          </p:nvGrpSpPr>
          <p:grpSpPr>
            <a:xfrm>
              <a:off x="6441746" y="2581339"/>
              <a:ext cx="9772373" cy="1754326"/>
              <a:chOff x="3606632" y="3342102"/>
              <a:chExt cx="9772373" cy="1754326"/>
            </a:xfrm>
          </p:grpSpPr>
          <p:sp>
            <p:nvSpPr>
              <p:cNvPr id="89" name="文本框 88">
                <a:extLst>
                  <a:ext uri="{FF2B5EF4-FFF2-40B4-BE49-F238E27FC236}">
                    <a16:creationId xmlns:a16="http://schemas.microsoft.com/office/drawing/2014/main" xmlns="" id="{16DFB091-AB4F-E3E2-6D00-0789CF9A6298}"/>
                  </a:ext>
                </a:extLst>
              </p:cNvPr>
              <p:cNvSpPr txBox="1"/>
              <p:nvPr/>
            </p:nvSpPr>
            <p:spPr>
              <a:xfrm>
                <a:off x="3620920" y="3342102"/>
                <a:ext cx="9758085" cy="1754326"/>
              </a:xfrm>
              <a:prstGeom prst="rect">
                <a:avLst/>
              </a:prstGeom>
              <a:noFill/>
            </p:spPr>
            <p:txBody>
              <a:bodyPr wrap="square" rtlCol="0">
                <a:spAutoFit/>
              </a:bodyPr>
              <a:lstStyle/>
              <a:p>
                <a:pPr lvl="0" algn="just"/>
                <a:r>
                  <a:rPr lang="en-US" sz="1800" dirty="0" err="1">
                    <a:latin typeface="Montserrat" pitchFamily="2" charset="77"/>
                    <a:cs typeface="Times New Roman" pitchFamily="18" charset="0"/>
                  </a:rPr>
                  <a:t>Đối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với</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chưa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được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dõi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sổ</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kế</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thì</a:t>
                </a:r>
                <a:r>
                  <a:rPr lang="en-US" sz="1800" dirty="0">
                    <a:latin typeface="Montserrat" pitchFamily="2" charset="77"/>
                    <a:cs typeface="Times New Roman" pitchFamily="18" charset="0"/>
                  </a:rPr>
                  <a:t> CQ, TC, ĐV, DN </a:t>
                </a:r>
                <a:r>
                  <a:rPr lang="en-US" sz="1800" dirty="0" err="1">
                    <a:latin typeface="Montserrat" pitchFamily="2" charset="77"/>
                    <a:cs typeface="Times New Roman" pitchFamily="18" charset="0"/>
                  </a:rPr>
                  <a:t>đang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lý</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tạm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lý</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có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trách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nhiệm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căn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cứ</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hồ</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liên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quan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đến</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TS. </a:t>
                </a:r>
              </a:p>
              <a:p>
                <a:pPr lvl="0" algn="just"/>
                <a:r>
                  <a:rPr lang="en-US" sz="1800" dirty="0" err="1">
                    <a:latin typeface="Montserrat" pitchFamily="2" charset="77"/>
                    <a:cs typeface="Times New Roman" pitchFamily="18" charset="0"/>
                  </a:rPr>
                  <a:t>Trường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hợp</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đã</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về</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bảng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hoặc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ước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thì</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sử</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dụng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Bảng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ước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thông</a:t>
                </a:r>
                <a:r>
                  <a:rPr lang="en-US" sz="1800" dirty="0">
                    <a:latin typeface="Montserrat" pitchFamily="2" charset="77"/>
                    <a:cs typeface="Times New Roman" pitchFamily="18" charset="0"/>
                  </a:rPr>
                  <a:t> tin </a:t>
                </a:r>
                <a:r>
                  <a:rPr lang="en-US" sz="1800" dirty="0" err="1">
                    <a:latin typeface="Montserrat" pitchFamily="2" charset="77"/>
                    <a:cs typeface="Times New Roman" pitchFamily="18" charset="0"/>
                  </a:rPr>
                  <a:t>về</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số</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năm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sử</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dụng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tỷ</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lệ</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khấu</a:t>
                </a:r>
                <a:r>
                  <a:rPr lang="en-US" sz="1800" dirty="0">
                    <a:latin typeface="Montserrat" pitchFamily="2" charset="77"/>
                    <a:cs typeface="Times New Roman" pitchFamily="18" charset="0"/>
                  </a:rPr>
                  <a:t> hao/hao </a:t>
                </a:r>
                <a:r>
                  <a:rPr lang="en-US" sz="1800" dirty="0" err="1">
                    <a:latin typeface="Montserrat" pitchFamily="2" charset="77"/>
                    <a:cs typeface="Times New Roman" pitchFamily="18" charset="0"/>
                  </a:rPr>
                  <a:t>mòn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nguyên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còn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lại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của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endParaRPr lang="en-US" sz="1800" dirty="0">
                  <a:latin typeface="Montserrat" pitchFamily="2" charset="77"/>
                </a:endParaRPr>
              </a:p>
            </p:txBody>
          </p:sp>
          <p:sp>
            <p:nvSpPr>
              <p:cNvPr id="90" name="文本框 89">
                <a:extLst>
                  <a:ext uri="{FF2B5EF4-FFF2-40B4-BE49-F238E27FC236}">
                    <a16:creationId xmlns:a16="http://schemas.microsoft.com/office/drawing/2014/main" xmlns="" id="{9347F90E-0FAB-16CA-A7AF-AA98B5EBB4A0}"/>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77"/>
                  <a:ea typeface="微软雅黑" panose="020B0503020204020204" pitchFamily="34" charset="-122"/>
                  <a:sym typeface="Montserrat" pitchFamily="2" charset="0"/>
                </a:endParaRPr>
              </a:p>
            </p:txBody>
          </p:sp>
        </p:grpSp>
        <p:pic>
          <p:nvPicPr>
            <p:cNvPr id="100" name="图形 99" descr="下降趋势条形图 RTL">
              <a:extLst>
                <a:ext uri="{FF2B5EF4-FFF2-40B4-BE49-F238E27FC236}">
                  <a16:creationId xmlns:a16="http://schemas.microsoft.com/office/drawing/2014/main" xmlns="" id="{F324845C-7F10-EA73-F0B0-4F3561168BE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64736" y="3161113"/>
              <a:ext cx="421388" cy="421388"/>
            </a:xfrm>
            <a:prstGeom prst="rect">
              <a:avLst/>
            </a:prstGeom>
          </p:spPr>
        </p:pic>
      </p:grpSp>
      <p:grpSp>
        <p:nvGrpSpPr>
          <p:cNvPr id="108" name="组合 107">
            <a:extLst>
              <a:ext uri="{FF2B5EF4-FFF2-40B4-BE49-F238E27FC236}">
                <a16:creationId xmlns:a16="http://schemas.microsoft.com/office/drawing/2014/main" xmlns="" id="{F2DF3F65-E218-66BB-528C-5E36F2D7EADB}"/>
              </a:ext>
            </a:extLst>
          </p:cNvPr>
          <p:cNvGrpSpPr/>
          <p:nvPr/>
        </p:nvGrpSpPr>
        <p:grpSpPr>
          <a:xfrm>
            <a:off x="635371" y="2230979"/>
            <a:ext cx="11031907" cy="803582"/>
            <a:chOff x="5593844" y="1964197"/>
            <a:chExt cx="11031907" cy="803582"/>
          </a:xfrm>
        </p:grpSpPr>
        <p:sp>
          <p:nvSpPr>
            <p:cNvPr id="37" name="Rounded Rectangle 76">
              <a:extLst>
                <a:ext uri="{FF2B5EF4-FFF2-40B4-BE49-F238E27FC236}">
                  <a16:creationId xmlns:a16="http://schemas.microsoft.com/office/drawing/2014/main" xmlns="" id="{7D43205D-950C-A269-10B9-0D3E49E86B81}"/>
                </a:ext>
              </a:extLst>
            </p:cNvPr>
            <p:cNvSpPr/>
            <p:nvPr/>
          </p:nvSpPr>
          <p:spPr>
            <a:xfrm>
              <a:off x="5593844" y="2036250"/>
              <a:ext cx="732291" cy="73152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77"/>
                <a:sym typeface="Montserrat" pitchFamily="2" charset="0"/>
              </a:endParaRPr>
            </a:p>
          </p:txBody>
        </p:sp>
        <p:grpSp>
          <p:nvGrpSpPr>
            <p:cNvPr id="84" name="组合 83">
              <a:extLst>
                <a:ext uri="{FF2B5EF4-FFF2-40B4-BE49-F238E27FC236}">
                  <a16:creationId xmlns:a16="http://schemas.microsoft.com/office/drawing/2014/main" xmlns="" id="{22B314C0-00CB-721E-A209-39F52C2F8169}"/>
                </a:ext>
              </a:extLst>
            </p:cNvPr>
            <p:cNvGrpSpPr/>
            <p:nvPr/>
          </p:nvGrpSpPr>
          <p:grpSpPr>
            <a:xfrm>
              <a:off x="6441746" y="1964197"/>
              <a:ext cx="10184005" cy="754227"/>
              <a:chOff x="3606632" y="3682256"/>
              <a:chExt cx="10184005" cy="754227"/>
            </a:xfrm>
          </p:grpSpPr>
          <p:sp>
            <p:nvSpPr>
              <p:cNvPr id="85" name="文本框 84">
                <a:extLst>
                  <a:ext uri="{FF2B5EF4-FFF2-40B4-BE49-F238E27FC236}">
                    <a16:creationId xmlns:a16="http://schemas.microsoft.com/office/drawing/2014/main" xmlns="" id="{12DEEB08-A9A6-6838-A92F-985245E5CB3C}"/>
                  </a:ext>
                </a:extLst>
              </p:cNvPr>
              <p:cNvSpPr txBox="1"/>
              <p:nvPr/>
            </p:nvSpPr>
            <p:spPr>
              <a:xfrm>
                <a:off x="3661913" y="3790152"/>
                <a:ext cx="10128724" cy="646331"/>
              </a:xfrm>
              <a:prstGeom prst="rect">
                <a:avLst/>
              </a:prstGeom>
              <a:noFill/>
            </p:spPr>
            <p:txBody>
              <a:bodyPr wrap="square" rtlCol="0">
                <a:spAutoFit/>
              </a:bodyPr>
              <a:lstStyle/>
              <a:p>
                <a:pPr lvl="0" algn="just"/>
                <a:r>
                  <a:rPr lang="en-US" sz="1800" dirty="0" err="1">
                    <a:latin typeface="Montserrat" pitchFamily="2" charset="77"/>
                    <a:cs typeface="Times New Roman" pitchFamily="18" charset="0"/>
                  </a:rPr>
                  <a:t>Đối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với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đã</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được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dõi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sổ</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kế</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thì</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nguyên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còn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lại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của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sổ</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kế</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a:t>
                </a:r>
              </a:p>
            </p:txBody>
          </p:sp>
          <p:sp>
            <p:nvSpPr>
              <p:cNvPr id="86" name="文本框 85">
                <a:extLst>
                  <a:ext uri="{FF2B5EF4-FFF2-40B4-BE49-F238E27FC236}">
                    <a16:creationId xmlns:a16="http://schemas.microsoft.com/office/drawing/2014/main" xmlns="" id="{44465A4D-E901-57CC-3627-213122982C43}"/>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77"/>
                  <a:ea typeface="微软雅黑" panose="020B0503020204020204" pitchFamily="34" charset="-122"/>
                  <a:sym typeface="Montserrat" pitchFamily="2" charset="0"/>
                </a:endParaRPr>
              </a:p>
            </p:txBody>
          </p:sp>
        </p:grpSp>
        <p:pic>
          <p:nvPicPr>
            <p:cNvPr id="102" name="图形 101" descr="条形图 RTL">
              <a:extLst>
                <a:ext uri="{FF2B5EF4-FFF2-40B4-BE49-F238E27FC236}">
                  <a16:creationId xmlns:a16="http://schemas.microsoft.com/office/drawing/2014/main" xmlns="" id="{18AE4687-5E10-814C-55E0-0A97D895E4C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764736" y="2193442"/>
              <a:ext cx="421388" cy="421388"/>
            </a:xfrm>
            <a:prstGeom prst="rect">
              <a:avLst/>
            </a:prstGeom>
          </p:spPr>
        </p:pic>
      </p:grpSp>
      <p:grpSp>
        <p:nvGrpSpPr>
          <p:cNvPr id="110" name="组合 109">
            <a:extLst>
              <a:ext uri="{FF2B5EF4-FFF2-40B4-BE49-F238E27FC236}">
                <a16:creationId xmlns:a16="http://schemas.microsoft.com/office/drawing/2014/main" xmlns="" id="{E9E8DC60-ACAB-33C1-F8DB-CF401494966D}"/>
              </a:ext>
            </a:extLst>
          </p:cNvPr>
          <p:cNvGrpSpPr/>
          <p:nvPr/>
        </p:nvGrpSpPr>
        <p:grpSpPr>
          <a:xfrm>
            <a:off x="635371" y="4795620"/>
            <a:ext cx="11031907" cy="1497450"/>
            <a:chOff x="5593844" y="3915380"/>
            <a:chExt cx="11031907" cy="1497450"/>
          </a:xfrm>
        </p:grpSpPr>
        <p:sp>
          <p:nvSpPr>
            <p:cNvPr id="91" name="Rounded Rectangle 76">
              <a:extLst>
                <a:ext uri="{FF2B5EF4-FFF2-40B4-BE49-F238E27FC236}">
                  <a16:creationId xmlns:a16="http://schemas.microsoft.com/office/drawing/2014/main" xmlns="" id="{EF0F5084-7957-3C62-CDA7-85E1639141D3}"/>
                </a:ext>
              </a:extLst>
            </p:cNvPr>
            <p:cNvSpPr/>
            <p:nvPr/>
          </p:nvSpPr>
          <p:spPr>
            <a:xfrm>
              <a:off x="5593844" y="4285032"/>
              <a:ext cx="732291" cy="731529"/>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a:latin typeface="Montserrat" pitchFamily="2" charset="77"/>
                <a:sym typeface="Montserrat" pitchFamily="2" charset="0"/>
              </a:endParaRPr>
            </a:p>
          </p:txBody>
        </p:sp>
        <p:grpSp>
          <p:nvGrpSpPr>
            <p:cNvPr id="92" name="组合 91">
              <a:extLst>
                <a:ext uri="{FF2B5EF4-FFF2-40B4-BE49-F238E27FC236}">
                  <a16:creationId xmlns:a16="http://schemas.microsoft.com/office/drawing/2014/main" xmlns="" id="{4093296F-7589-A169-ABF6-26F033263844}"/>
                </a:ext>
              </a:extLst>
            </p:cNvPr>
            <p:cNvGrpSpPr/>
            <p:nvPr/>
          </p:nvGrpSpPr>
          <p:grpSpPr>
            <a:xfrm>
              <a:off x="6441746" y="3915380"/>
              <a:ext cx="10184005" cy="1497450"/>
              <a:chOff x="3606632" y="3682256"/>
              <a:chExt cx="10184005" cy="1497450"/>
            </a:xfrm>
          </p:grpSpPr>
          <p:sp>
            <p:nvSpPr>
              <p:cNvPr id="93" name="文本框 92">
                <a:extLst>
                  <a:ext uri="{FF2B5EF4-FFF2-40B4-BE49-F238E27FC236}">
                    <a16:creationId xmlns:a16="http://schemas.microsoft.com/office/drawing/2014/main" xmlns="" id="{2714FD31-639F-574F-CDEC-A3F5F57A0F2E}"/>
                  </a:ext>
                </a:extLst>
              </p:cNvPr>
              <p:cNvSpPr txBox="1"/>
              <p:nvPr/>
            </p:nvSpPr>
            <p:spPr>
              <a:xfrm>
                <a:off x="3606632" y="3702378"/>
                <a:ext cx="10184005" cy="1477328"/>
              </a:xfrm>
              <a:prstGeom prst="rect">
                <a:avLst/>
              </a:prstGeom>
              <a:noFill/>
            </p:spPr>
            <p:txBody>
              <a:bodyPr wrap="square" rtlCol="0">
                <a:spAutoFit/>
              </a:bodyPr>
              <a:lstStyle/>
              <a:p>
                <a:pPr lvl="0" algn="just"/>
                <a:r>
                  <a:rPr lang="en-US" sz="1800" dirty="0" err="1">
                    <a:latin typeface="Montserrat" pitchFamily="2" charset="77"/>
                    <a:cs typeface="Times New Roman" pitchFamily="18" charset="0"/>
                  </a:rPr>
                  <a:t>Đối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với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chưa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được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dõi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sổ</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kế</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không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căn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cứ</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thì</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nguyên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còn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lại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của</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tài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là</a:t>
                </a:r>
                <a:r>
                  <a:rPr lang="en-US" sz="1800" dirty="0">
                    <a:latin typeface="Montserrat" pitchFamily="2" charset="77"/>
                    <a:cs typeface="Times New Roman" pitchFamily="18" charset="0"/>
                  </a:rPr>
                  <a:t> 1 </a:t>
                </a:r>
                <a:r>
                  <a:rPr lang="en-US" sz="1800" dirty="0" err="1">
                    <a:latin typeface="Montserrat" pitchFamily="2" charset="77"/>
                    <a:cs typeface="Times New Roman" pitchFamily="18" charset="0"/>
                  </a:rPr>
                  <a:t>đồng</a:t>
                </a:r>
                <a:r>
                  <a:rPr lang="en-US" sz="1800" dirty="0">
                    <a:latin typeface="Montserrat" pitchFamily="2" charset="77"/>
                    <a:cs typeface="Times New Roman" pitchFamily="18" charset="0"/>
                  </a:rPr>
                  <a:t>. </a:t>
                </a:r>
              </a:p>
              <a:p>
                <a:pPr lvl="0" algn="just"/>
                <a:r>
                  <a:rPr lang="en-US" sz="1800" dirty="0" err="1">
                    <a:latin typeface="Montserrat" pitchFamily="2" charset="77"/>
                    <a:cs typeface="Times New Roman" pitchFamily="18" charset="0"/>
                  </a:rPr>
                  <a:t>Nguyên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và</a:t>
                </a:r>
                <a:r>
                  <a:rPr lang="en-US" sz="1800" dirty="0">
                    <a:latin typeface="Montserrat" pitchFamily="2" charset="77"/>
                    <a:cs typeface="Times New Roman" pitchFamily="18" charset="0"/>
                  </a:rPr>
                  <a:t> GTCL </a:t>
                </a:r>
                <a:r>
                  <a:rPr lang="en-US" sz="1800" dirty="0" err="1">
                    <a:latin typeface="Montserrat" pitchFamily="2" charset="77"/>
                    <a:cs typeface="Times New Roman" pitchFamily="18" charset="0"/>
                  </a:rPr>
                  <a:t>xác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là</a:t>
                </a:r>
                <a:r>
                  <a:rPr lang="en-US" sz="1800" dirty="0">
                    <a:latin typeface="Montserrat" pitchFamily="2" charset="77"/>
                    <a:cs typeface="Times New Roman" pitchFamily="18" charset="0"/>
                  </a:rPr>
                  <a:t> 1 </a:t>
                </a:r>
                <a:r>
                  <a:rPr lang="en-US" sz="1800" dirty="0" err="1">
                    <a:latin typeface="Montserrat" pitchFamily="2" charset="77"/>
                    <a:cs typeface="Times New Roman" pitchFamily="18" charset="0"/>
                  </a:rPr>
                  <a:t>đồng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chỉ</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được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sử</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dụng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phục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vụ</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việc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tổng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kiểm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kê</a:t>
                </a:r>
                <a:r>
                  <a:rPr lang="en-US" sz="1800" dirty="0">
                    <a:latin typeface="Montserrat" pitchFamily="2" charset="77"/>
                    <a:cs typeface="Times New Roman" pitchFamily="18" charset="0"/>
                  </a:rPr>
                  <a:t>. Sau </a:t>
                </a:r>
                <a:r>
                  <a:rPr lang="en-US" sz="1800" dirty="0" err="1">
                    <a:latin typeface="Montserrat" pitchFamily="2" charset="77"/>
                    <a:cs typeface="Times New Roman" pitchFamily="18" charset="0"/>
                  </a:rPr>
                  <a:t>khi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hoàn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thành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việc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kiểm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kê</a:t>
                </a:r>
                <a:r>
                  <a:rPr lang="en-US" sz="1800" dirty="0">
                    <a:latin typeface="Montserrat" pitchFamily="2" charset="77"/>
                    <a:cs typeface="Times New Roman" pitchFamily="18" charset="0"/>
                  </a:rPr>
                  <a:t>, CQ, TC, ĐV, DN </a:t>
                </a:r>
                <a:r>
                  <a:rPr lang="en-US" sz="1800" dirty="0" err="1">
                    <a:latin typeface="Montserrat" pitchFamily="2" charset="77"/>
                    <a:cs typeface="Times New Roman" pitchFamily="18" charset="0"/>
                  </a:rPr>
                  <a:t>đang</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lý</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tạm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quản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lý</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có</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trách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nhiệm</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đánh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lại</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giá</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trị</a:t>
                </a:r>
                <a:r>
                  <a:rPr lang="en-US" sz="1800" dirty="0">
                    <a:latin typeface="Montserrat" pitchFamily="2" charset="77"/>
                    <a:cs typeface="Times New Roman" pitchFamily="18" charset="0"/>
                  </a:rPr>
                  <a:t> TS </a:t>
                </a:r>
                <a:r>
                  <a:rPr lang="en-US" sz="1800" dirty="0" err="1">
                    <a:latin typeface="Montserrat" pitchFamily="2" charset="77"/>
                    <a:cs typeface="Times New Roman" pitchFamily="18" charset="0"/>
                  </a:rPr>
                  <a:t>để</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thực</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hiện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hạch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toán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theo</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quy</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định</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hiện</a:t>
                </a:r>
                <a:r>
                  <a:rPr lang="en-US" sz="1800" dirty="0">
                    <a:latin typeface="Montserrat" pitchFamily="2" charset="77"/>
                    <a:cs typeface="Times New Roman" pitchFamily="18" charset="0"/>
                  </a:rPr>
                  <a:t> </a:t>
                </a:r>
                <a:r>
                  <a:rPr lang="en-US" sz="1800" dirty="0" err="1">
                    <a:latin typeface="Montserrat" pitchFamily="2" charset="77"/>
                    <a:cs typeface="Times New Roman" pitchFamily="18" charset="0"/>
                  </a:rPr>
                  <a:t>hành</a:t>
                </a:r>
                <a:r>
                  <a:rPr lang="en-US" sz="1800" dirty="0">
                    <a:latin typeface="Montserrat" pitchFamily="2" charset="77"/>
                    <a:cs typeface="Times New Roman" pitchFamily="18" charset="0"/>
                  </a:rPr>
                  <a:t>.</a:t>
                </a:r>
              </a:p>
            </p:txBody>
          </p:sp>
          <p:sp>
            <p:nvSpPr>
              <p:cNvPr id="94" name="文本框 93">
                <a:extLst>
                  <a:ext uri="{FF2B5EF4-FFF2-40B4-BE49-F238E27FC236}">
                    <a16:creationId xmlns:a16="http://schemas.microsoft.com/office/drawing/2014/main" xmlns="" id="{3ACB8BD0-1847-4580-0E85-6E87B688F81A}"/>
                  </a:ext>
                </a:extLst>
              </p:cNvPr>
              <p:cNvSpPr txBox="1"/>
              <p:nvPr/>
            </p:nvSpPr>
            <p:spPr>
              <a:xfrm>
                <a:off x="3606632" y="3682256"/>
                <a:ext cx="1618243" cy="369332"/>
              </a:xfrm>
              <a:prstGeom prst="rect">
                <a:avLst/>
              </a:prstGeom>
              <a:noFill/>
            </p:spPr>
            <p:txBody>
              <a:bodyPr wrap="square" rtlCol="0">
                <a:spAutoFit/>
              </a:bodyPr>
              <a:lstStyle/>
              <a:p>
                <a:endParaRPr lang="zh-CN" altLang="en-US" b="1" dirty="0">
                  <a:solidFill>
                    <a:schemeClr val="tx1">
                      <a:lumMod val="75000"/>
                      <a:lumOff val="25000"/>
                    </a:schemeClr>
                  </a:solidFill>
                  <a:latin typeface="Montserrat" pitchFamily="2" charset="77"/>
                  <a:ea typeface="微软雅黑" panose="020B0503020204020204" pitchFamily="34" charset="-122"/>
                  <a:sym typeface="Montserrat" pitchFamily="2" charset="0"/>
                </a:endParaRPr>
              </a:p>
            </p:txBody>
          </p:sp>
        </p:grpSp>
        <p:pic>
          <p:nvPicPr>
            <p:cNvPr id="104" name="图形 103" descr="上升趋势">
              <a:extLst>
                <a:ext uri="{FF2B5EF4-FFF2-40B4-BE49-F238E27FC236}">
                  <a16:creationId xmlns:a16="http://schemas.microsoft.com/office/drawing/2014/main" xmlns="" id="{639BF8F3-B0FD-60CB-A25A-F7A08774930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764736" y="4418151"/>
              <a:ext cx="421388" cy="421388"/>
            </a:xfrm>
            <a:prstGeom prst="rect">
              <a:avLst/>
            </a:prstGeom>
          </p:spPr>
        </p:pic>
      </p:grpSp>
    </p:spTree>
    <p:extLst>
      <p:ext uri="{BB962C8B-B14F-4D97-AF65-F5344CB8AC3E}">
        <p14:creationId xmlns:p14="http://schemas.microsoft.com/office/powerpoint/2010/main" val="2424030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fill="hold"/>
                                        <p:tgtEl>
                                          <p:spTgt spid="107"/>
                                        </p:tgtEl>
                                        <p:attrNameLst>
                                          <p:attrName>ppt_x</p:attrName>
                                        </p:attrNameLst>
                                      </p:cBhvr>
                                      <p:tavLst>
                                        <p:tav tm="0">
                                          <p:val>
                                            <p:strVal val="#ppt_x"/>
                                          </p:val>
                                        </p:tav>
                                        <p:tav tm="100000">
                                          <p:val>
                                            <p:strVal val="#ppt_x"/>
                                          </p:val>
                                        </p:tav>
                                      </p:tavLst>
                                    </p:anim>
                                    <p:anim calcmode="lin" valueType="num">
                                      <p:cBhvr additive="base">
                                        <p:cTn id="8" dur="500" fill="hold"/>
                                        <p:tgtEl>
                                          <p:spTgt spid="1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ppt_x"/>
                                          </p:val>
                                        </p:tav>
                                        <p:tav tm="100000">
                                          <p:val>
                                            <p:strVal val="#ppt_x"/>
                                          </p:val>
                                        </p:tav>
                                      </p:tavLst>
                                    </p:anim>
                                    <p:anim calcmode="lin" valueType="num">
                                      <p:cBhvr additive="base">
                                        <p:cTn id="12" dur="500" fill="hold"/>
                                        <p:tgtEl>
                                          <p:spTgt spid="10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ppt_x"/>
                                          </p:val>
                                        </p:tav>
                                        <p:tav tm="100000">
                                          <p:val>
                                            <p:strVal val="#ppt_x"/>
                                          </p:val>
                                        </p:tav>
                                      </p:tavLst>
                                    </p:anim>
                                    <p:anim calcmode="lin" valueType="num">
                                      <p:cBhvr additive="base">
                                        <p:cTn id="16" dur="500" fill="hold"/>
                                        <p:tgtEl>
                                          <p:spTgt spid="10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 calcmode="lin" valueType="num">
                                      <p:cBhvr additive="base">
                                        <p:cTn id="19" dur="500" fill="hold"/>
                                        <p:tgtEl>
                                          <p:spTgt spid="110"/>
                                        </p:tgtEl>
                                        <p:attrNameLst>
                                          <p:attrName>ppt_x</p:attrName>
                                        </p:attrNameLst>
                                      </p:cBhvr>
                                      <p:tavLst>
                                        <p:tav tm="0">
                                          <p:val>
                                            <p:strVal val="#ppt_x"/>
                                          </p:val>
                                        </p:tav>
                                        <p:tav tm="100000">
                                          <p:val>
                                            <p:strVal val="#ppt_x"/>
                                          </p:val>
                                        </p:tav>
                                      </p:tavLst>
                                    </p:anim>
                                    <p:anim calcmode="lin" valueType="num">
                                      <p:cBhvr additive="base">
                                        <p:cTn id="20"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2368</TotalTime>
  <Words>14881</Words>
  <Application>Microsoft Office PowerPoint</Application>
  <PresentationFormat>Widescreen</PresentationFormat>
  <Paragraphs>1399</Paragraphs>
  <Slides>65</Slides>
  <Notes>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65</vt:i4>
      </vt:variant>
    </vt:vector>
  </HeadingPairs>
  <TitlesOfParts>
    <vt:vector size="85" baseType="lpstr">
      <vt:lpstr>맑은 고딕</vt:lpstr>
      <vt:lpstr>微软雅黑</vt:lpstr>
      <vt:lpstr>ＭＳ Ｐゴシック</vt:lpstr>
      <vt:lpstr>宋体</vt:lpstr>
      <vt:lpstr>游ゴシック</vt:lpstr>
      <vt:lpstr>Aptos</vt:lpstr>
      <vt:lpstr>Arial</vt:lpstr>
      <vt:lpstr>Calibri</vt:lpstr>
      <vt:lpstr>Gulim</vt:lpstr>
      <vt:lpstr>inpin heiti</vt:lpstr>
      <vt:lpstr>Montserrat</vt:lpstr>
      <vt:lpstr>Montserrat Black</vt:lpstr>
      <vt:lpstr>Montserrat ExtraBold</vt:lpstr>
      <vt:lpstr>MS Mincho</vt:lpstr>
      <vt:lpstr>Tahoma</vt:lpstr>
      <vt:lpstr>Times New Roman</vt:lpstr>
      <vt:lpstr>Wingdings</vt:lpstr>
      <vt:lpstr>等线</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 无</dc:creator>
  <cp:lastModifiedBy>MR DANG</cp:lastModifiedBy>
  <cp:revision>56</cp:revision>
  <dcterms:created xsi:type="dcterms:W3CDTF">2022-11-16T10:52:34Z</dcterms:created>
  <dcterms:modified xsi:type="dcterms:W3CDTF">2024-11-04T15:18:24Z</dcterms:modified>
</cp:coreProperties>
</file>