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 id="2147483728" r:id="rId2"/>
  </p:sldMasterIdLst>
  <p:notesMasterIdLst>
    <p:notesMasterId r:id="rId34"/>
  </p:notesMasterIdLst>
  <p:sldIdLst>
    <p:sldId id="392" r:id="rId3"/>
    <p:sldId id="399" r:id="rId4"/>
    <p:sldId id="390" r:id="rId5"/>
    <p:sldId id="259" r:id="rId6"/>
    <p:sldId id="261" r:id="rId7"/>
    <p:sldId id="391" r:id="rId8"/>
    <p:sldId id="346" r:id="rId9"/>
    <p:sldId id="393" r:id="rId10"/>
    <p:sldId id="394" r:id="rId11"/>
    <p:sldId id="395" r:id="rId12"/>
    <p:sldId id="294" r:id="rId13"/>
    <p:sldId id="397" r:id="rId14"/>
    <p:sldId id="347" r:id="rId15"/>
    <p:sldId id="378" r:id="rId16"/>
    <p:sldId id="375" r:id="rId17"/>
    <p:sldId id="377" r:id="rId18"/>
    <p:sldId id="376" r:id="rId19"/>
    <p:sldId id="374" r:id="rId20"/>
    <p:sldId id="387" r:id="rId21"/>
    <p:sldId id="379" r:id="rId22"/>
    <p:sldId id="384" r:id="rId23"/>
    <p:sldId id="380" r:id="rId24"/>
    <p:sldId id="381" r:id="rId25"/>
    <p:sldId id="382" r:id="rId26"/>
    <p:sldId id="383" r:id="rId27"/>
    <p:sldId id="385" r:id="rId28"/>
    <p:sldId id="277" r:id="rId29"/>
    <p:sldId id="279" r:id="rId30"/>
    <p:sldId id="297" r:id="rId31"/>
    <p:sldId id="398" r:id="rId32"/>
    <p:sldId id="282"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o Mai Linh" initials="NML" lastIdx="1" clrIdx="0">
    <p:extLst>
      <p:ext uri="{19B8F6BF-5375-455C-9EA6-DF929625EA0E}">
        <p15:presenceInfo xmlns:p15="http://schemas.microsoft.com/office/powerpoint/2012/main" userId="d5d153d40d02781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29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92" autoAdjust="0"/>
    <p:restoredTop sz="95190" autoAdjust="0"/>
  </p:normalViewPr>
  <p:slideViewPr>
    <p:cSldViewPr snapToGrid="0">
      <p:cViewPr varScale="1">
        <p:scale>
          <a:sx n="65" d="100"/>
          <a:sy n="65" d="100"/>
        </p:scale>
        <p:origin x="701" y="58"/>
      </p:cViewPr>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02768D-FD6B-4897-9518-E91855F4BFA8}" type="datetimeFigureOut">
              <a:rPr lang="en-US" smtClean="0"/>
              <a:t>5/29/2024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D52C76-AC56-448E-87A1-FA90F95D9A78}" type="slidenum">
              <a:rPr lang="en-US" smtClean="0"/>
              <a:t>‹#›</a:t>
            </a:fld>
            <a:endParaRPr lang="en-US"/>
          </a:p>
        </p:txBody>
      </p:sp>
    </p:spTree>
    <p:extLst>
      <p:ext uri="{BB962C8B-B14F-4D97-AF65-F5344CB8AC3E}">
        <p14:creationId xmlns:p14="http://schemas.microsoft.com/office/powerpoint/2010/main" val="239319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D52C76-AC56-448E-87A1-FA90F95D9A78}" type="slidenum">
              <a:rPr lang="en-US" smtClean="0"/>
              <a:t>7</a:t>
            </a:fld>
            <a:endParaRPr lang="en-US"/>
          </a:p>
        </p:txBody>
      </p:sp>
    </p:spTree>
    <p:extLst>
      <p:ext uri="{BB962C8B-B14F-4D97-AF65-F5344CB8AC3E}">
        <p14:creationId xmlns:p14="http://schemas.microsoft.com/office/powerpoint/2010/main" val="2720024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D52C76-AC56-448E-87A1-FA90F95D9A78}" type="slidenum">
              <a:rPr lang="en-US" smtClean="0"/>
              <a:t>8</a:t>
            </a:fld>
            <a:endParaRPr lang="en-US"/>
          </a:p>
        </p:txBody>
      </p:sp>
    </p:spTree>
    <p:extLst>
      <p:ext uri="{BB962C8B-B14F-4D97-AF65-F5344CB8AC3E}">
        <p14:creationId xmlns:p14="http://schemas.microsoft.com/office/powerpoint/2010/main" val="1664349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D52C76-AC56-448E-87A1-FA90F95D9A78}" type="slidenum">
              <a:rPr lang="en-US" smtClean="0"/>
              <a:t>9</a:t>
            </a:fld>
            <a:endParaRPr lang="en-US"/>
          </a:p>
        </p:txBody>
      </p:sp>
    </p:spTree>
    <p:extLst>
      <p:ext uri="{BB962C8B-B14F-4D97-AF65-F5344CB8AC3E}">
        <p14:creationId xmlns:p14="http://schemas.microsoft.com/office/powerpoint/2010/main" val="880158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D52C76-AC56-448E-87A1-FA90F95D9A78}" type="slidenum">
              <a:rPr lang="en-US" smtClean="0"/>
              <a:t>10</a:t>
            </a:fld>
            <a:endParaRPr lang="en-US"/>
          </a:p>
        </p:txBody>
      </p:sp>
    </p:spTree>
    <p:extLst>
      <p:ext uri="{BB962C8B-B14F-4D97-AF65-F5344CB8AC3E}">
        <p14:creationId xmlns:p14="http://schemas.microsoft.com/office/powerpoint/2010/main" val="3518339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D52C76-AC56-448E-87A1-FA90F95D9A78}" type="slidenum">
              <a:rPr lang="en-US" smtClean="0"/>
              <a:t>11</a:t>
            </a:fld>
            <a:endParaRPr lang="en-US"/>
          </a:p>
        </p:txBody>
      </p:sp>
    </p:spTree>
    <p:extLst>
      <p:ext uri="{BB962C8B-B14F-4D97-AF65-F5344CB8AC3E}">
        <p14:creationId xmlns:p14="http://schemas.microsoft.com/office/powerpoint/2010/main" val="4237829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D52C76-AC56-448E-87A1-FA90F95D9A78}" type="slidenum">
              <a:rPr lang="en-US" smtClean="0"/>
              <a:t>13</a:t>
            </a:fld>
            <a:endParaRPr lang="en-US"/>
          </a:p>
        </p:txBody>
      </p:sp>
    </p:spTree>
    <p:extLst>
      <p:ext uri="{BB962C8B-B14F-4D97-AF65-F5344CB8AC3E}">
        <p14:creationId xmlns:p14="http://schemas.microsoft.com/office/powerpoint/2010/main" val="788465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2D52C76-AC56-448E-87A1-FA90F95D9A78}" type="slidenum">
              <a:rPr lang="en-US" smtClean="0"/>
              <a:t>31</a:t>
            </a:fld>
            <a:endParaRPr lang="en-US"/>
          </a:p>
        </p:txBody>
      </p:sp>
    </p:spTree>
    <p:extLst>
      <p:ext uri="{BB962C8B-B14F-4D97-AF65-F5344CB8AC3E}">
        <p14:creationId xmlns:p14="http://schemas.microsoft.com/office/powerpoint/2010/main" val="590369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F6FC489-F5D0-42A1-8BF9-3B055E71A44D}" type="datetimeFigureOut">
              <a:rPr lang="en-US" smtClean="0"/>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02428D-B754-439B-BA0F-CEC356099129}" type="slidenum">
              <a:rPr lang="en-US" smtClean="0"/>
              <a:t>‹#›</a:t>
            </a:fld>
            <a:endParaRPr lang="en-US"/>
          </a:p>
        </p:txBody>
      </p:sp>
    </p:spTree>
    <p:extLst>
      <p:ext uri="{BB962C8B-B14F-4D97-AF65-F5344CB8AC3E}">
        <p14:creationId xmlns:p14="http://schemas.microsoft.com/office/powerpoint/2010/main" val="3616674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F6FC489-F5D0-42A1-8BF9-3B055E71A44D}" type="datetimeFigureOut">
              <a:rPr lang="en-US" smtClean="0"/>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02428D-B754-439B-BA0F-CEC356099129}" type="slidenum">
              <a:rPr lang="en-US" smtClean="0"/>
              <a:t>‹#›</a:t>
            </a:fld>
            <a:endParaRPr lang="en-US"/>
          </a:p>
        </p:txBody>
      </p:sp>
    </p:spTree>
    <p:extLst>
      <p:ext uri="{BB962C8B-B14F-4D97-AF65-F5344CB8AC3E}">
        <p14:creationId xmlns:p14="http://schemas.microsoft.com/office/powerpoint/2010/main" val="1663781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F6FC489-F5D0-42A1-8BF9-3B055E71A44D}" type="datetimeFigureOut">
              <a:rPr lang="en-US" smtClean="0"/>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02428D-B754-439B-BA0F-CEC356099129}"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1835282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F6FC489-F5D0-42A1-8BF9-3B055E71A44D}" type="datetimeFigureOut">
              <a:rPr lang="en-US" smtClean="0"/>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02428D-B754-439B-BA0F-CEC356099129}" type="slidenum">
              <a:rPr lang="en-US" smtClean="0"/>
              <a:t>‹#›</a:t>
            </a:fld>
            <a:endParaRPr lang="en-US"/>
          </a:p>
        </p:txBody>
      </p:sp>
    </p:spTree>
    <p:extLst>
      <p:ext uri="{BB962C8B-B14F-4D97-AF65-F5344CB8AC3E}">
        <p14:creationId xmlns:p14="http://schemas.microsoft.com/office/powerpoint/2010/main" val="34374056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F6FC489-F5D0-42A1-8BF9-3B055E71A44D}" type="datetimeFigureOut">
              <a:rPr lang="en-US" smtClean="0"/>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02428D-B754-439B-BA0F-CEC35609912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471466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F6FC489-F5D0-42A1-8BF9-3B055E71A44D}" type="datetimeFigureOut">
              <a:rPr lang="en-US" smtClean="0"/>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02428D-B754-439B-BA0F-CEC356099129}" type="slidenum">
              <a:rPr lang="en-US" smtClean="0"/>
              <a:t>‹#›</a:t>
            </a:fld>
            <a:endParaRPr lang="en-US"/>
          </a:p>
        </p:txBody>
      </p:sp>
    </p:spTree>
    <p:extLst>
      <p:ext uri="{BB962C8B-B14F-4D97-AF65-F5344CB8AC3E}">
        <p14:creationId xmlns:p14="http://schemas.microsoft.com/office/powerpoint/2010/main" val="41989257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6FC489-F5D0-42A1-8BF9-3B055E71A44D}" type="datetimeFigureOut">
              <a:rPr lang="en-US" smtClean="0"/>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02428D-B754-439B-BA0F-CEC356099129}" type="slidenum">
              <a:rPr lang="en-US" smtClean="0"/>
              <a:t>‹#›</a:t>
            </a:fld>
            <a:endParaRPr lang="en-US"/>
          </a:p>
        </p:txBody>
      </p:sp>
    </p:spTree>
    <p:extLst>
      <p:ext uri="{BB962C8B-B14F-4D97-AF65-F5344CB8AC3E}">
        <p14:creationId xmlns:p14="http://schemas.microsoft.com/office/powerpoint/2010/main" val="3521608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6FC489-F5D0-42A1-8BF9-3B055E71A44D}" type="datetimeFigureOut">
              <a:rPr lang="en-US" smtClean="0"/>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02428D-B754-439B-BA0F-CEC356099129}" type="slidenum">
              <a:rPr lang="en-US" smtClean="0"/>
              <a:t>‹#›</a:t>
            </a:fld>
            <a:endParaRPr lang="en-US"/>
          </a:p>
        </p:txBody>
      </p:sp>
    </p:spTree>
    <p:extLst>
      <p:ext uri="{BB962C8B-B14F-4D97-AF65-F5344CB8AC3E}">
        <p14:creationId xmlns:p14="http://schemas.microsoft.com/office/powerpoint/2010/main" val="30576291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F6FC489-F5D0-42A1-8BF9-3B055E71A44D}" type="datetimeFigureOut">
              <a:rPr lang="en-US" smtClean="0"/>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02428D-B754-439B-BA0F-CEC35609912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58509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6FC489-F5D0-42A1-8BF9-3B055E71A44D}" type="datetimeFigureOut">
              <a:rPr lang="en-US" smtClean="0"/>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02428D-B754-439B-BA0F-CEC356099129}" type="slidenum">
              <a:rPr lang="en-US" smtClean="0"/>
              <a:t>‹#›</a:t>
            </a:fld>
            <a:endParaRPr lang="en-US"/>
          </a:p>
        </p:txBody>
      </p:sp>
    </p:spTree>
    <p:extLst>
      <p:ext uri="{BB962C8B-B14F-4D97-AF65-F5344CB8AC3E}">
        <p14:creationId xmlns:p14="http://schemas.microsoft.com/office/powerpoint/2010/main" val="17109351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6FC489-F5D0-42A1-8BF9-3B055E71A44D}" type="datetimeFigureOut">
              <a:rPr lang="en-US" smtClean="0"/>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02428D-B754-439B-BA0F-CEC35609912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581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6FC489-F5D0-42A1-8BF9-3B055E71A44D}" type="datetimeFigureOut">
              <a:rPr lang="en-US" smtClean="0"/>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02428D-B754-439B-BA0F-CEC356099129}" type="slidenum">
              <a:rPr lang="en-US" smtClean="0"/>
              <a:t>‹#›</a:t>
            </a:fld>
            <a:endParaRPr lang="en-US"/>
          </a:p>
        </p:txBody>
      </p:sp>
    </p:spTree>
    <p:extLst>
      <p:ext uri="{BB962C8B-B14F-4D97-AF65-F5344CB8AC3E}">
        <p14:creationId xmlns:p14="http://schemas.microsoft.com/office/powerpoint/2010/main" val="652972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6FC489-F5D0-42A1-8BF9-3B055E71A44D}" type="datetimeFigureOut">
              <a:rPr lang="en-US" smtClean="0"/>
              <a:t>5/29/2024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02428D-B754-439B-BA0F-CEC356099129}" type="slidenum">
              <a:rPr lang="en-US" smtClean="0"/>
              <a:t>‹#›</a:t>
            </a:fld>
            <a:endParaRPr lang="en-US"/>
          </a:p>
        </p:txBody>
      </p:sp>
    </p:spTree>
    <p:extLst>
      <p:ext uri="{BB962C8B-B14F-4D97-AF65-F5344CB8AC3E}">
        <p14:creationId xmlns:p14="http://schemas.microsoft.com/office/powerpoint/2010/main" val="27528741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6FC489-F5D0-42A1-8BF9-3B055E71A44D}" type="datetimeFigureOut">
              <a:rPr lang="en-US" smtClean="0"/>
              <a:t>5/29/2024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02428D-B754-439B-BA0F-CEC356099129}" type="slidenum">
              <a:rPr lang="en-US" smtClean="0"/>
              <a:t>‹#›</a:t>
            </a:fld>
            <a:endParaRPr lang="en-US"/>
          </a:p>
        </p:txBody>
      </p:sp>
    </p:spTree>
    <p:extLst>
      <p:ext uri="{BB962C8B-B14F-4D97-AF65-F5344CB8AC3E}">
        <p14:creationId xmlns:p14="http://schemas.microsoft.com/office/powerpoint/2010/main" val="29216131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6FC489-F5D0-42A1-8BF9-3B055E71A44D}" type="datetimeFigureOut">
              <a:rPr lang="en-US" smtClean="0"/>
              <a:t>5/29/2024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02428D-B754-439B-BA0F-CEC356099129}" type="slidenum">
              <a:rPr lang="en-US" smtClean="0"/>
              <a:t>‹#›</a:t>
            </a:fld>
            <a:endParaRPr lang="en-US"/>
          </a:p>
        </p:txBody>
      </p:sp>
    </p:spTree>
    <p:extLst>
      <p:ext uri="{BB962C8B-B14F-4D97-AF65-F5344CB8AC3E}">
        <p14:creationId xmlns:p14="http://schemas.microsoft.com/office/powerpoint/2010/main" val="37408214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F6FC489-F5D0-42A1-8BF9-3B055E71A44D}" type="datetimeFigureOut">
              <a:rPr lang="en-US" smtClean="0"/>
              <a:t>5/29/2024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502428D-B754-439B-BA0F-CEC356099129}" type="slidenum">
              <a:rPr lang="en-US" smtClean="0"/>
              <a:t>‹#›</a:t>
            </a:fld>
            <a:endParaRPr lang="en-US"/>
          </a:p>
        </p:txBody>
      </p:sp>
    </p:spTree>
    <p:extLst>
      <p:ext uri="{BB962C8B-B14F-4D97-AF65-F5344CB8AC3E}">
        <p14:creationId xmlns:p14="http://schemas.microsoft.com/office/powerpoint/2010/main" val="41783293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F6FC489-F5D0-42A1-8BF9-3B055E71A44D}" type="datetimeFigureOut">
              <a:rPr lang="en-US" smtClean="0"/>
              <a:t>5/29/2024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502428D-B754-439B-BA0F-CEC356099129}" type="slidenum">
              <a:rPr lang="en-US" smtClean="0"/>
              <a:t>‹#›</a:t>
            </a:fld>
            <a:endParaRPr lang="en-US"/>
          </a:p>
        </p:txBody>
      </p:sp>
    </p:spTree>
    <p:extLst>
      <p:ext uri="{BB962C8B-B14F-4D97-AF65-F5344CB8AC3E}">
        <p14:creationId xmlns:p14="http://schemas.microsoft.com/office/powerpoint/2010/main" val="23167129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6FC489-F5D0-42A1-8BF9-3B055E71A44D}" type="datetimeFigureOut">
              <a:rPr lang="en-US" smtClean="0"/>
              <a:t>5/29/2024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02428D-B754-439B-BA0F-CEC356099129}" type="slidenum">
              <a:rPr lang="en-US" smtClean="0"/>
              <a:t>‹#›</a:t>
            </a:fld>
            <a:endParaRPr lang="en-US"/>
          </a:p>
        </p:txBody>
      </p:sp>
    </p:spTree>
    <p:extLst>
      <p:ext uri="{BB962C8B-B14F-4D97-AF65-F5344CB8AC3E}">
        <p14:creationId xmlns:p14="http://schemas.microsoft.com/office/powerpoint/2010/main" val="19377043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6FC489-F5D0-42A1-8BF9-3B055E71A44D}" type="datetimeFigureOut">
              <a:rPr lang="en-US" smtClean="0"/>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02428D-B754-439B-BA0F-CEC356099129}" type="slidenum">
              <a:rPr lang="en-US" smtClean="0"/>
              <a:t>‹#›</a:t>
            </a:fld>
            <a:endParaRPr lang="en-US"/>
          </a:p>
        </p:txBody>
      </p:sp>
    </p:spTree>
    <p:extLst>
      <p:ext uri="{BB962C8B-B14F-4D97-AF65-F5344CB8AC3E}">
        <p14:creationId xmlns:p14="http://schemas.microsoft.com/office/powerpoint/2010/main" val="7087360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6FC489-F5D0-42A1-8BF9-3B055E71A44D}" type="datetimeFigureOut">
              <a:rPr lang="en-US" smtClean="0"/>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02428D-B754-439B-BA0F-CEC356099129}" type="slidenum">
              <a:rPr lang="en-US" smtClean="0"/>
              <a:t>‹#›</a:t>
            </a:fld>
            <a:endParaRPr lang="en-US"/>
          </a:p>
        </p:txBody>
      </p:sp>
    </p:spTree>
    <p:extLst>
      <p:ext uri="{BB962C8B-B14F-4D97-AF65-F5344CB8AC3E}">
        <p14:creationId xmlns:p14="http://schemas.microsoft.com/office/powerpoint/2010/main" val="3950796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F6FC489-F5D0-42A1-8BF9-3B055E71A44D}" type="datetimeFigureOut">
              <a:rPr lang="en-US" smtClean="0"/>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02428D-B754-439B-BA0F-CEC356099129}" type="slidenum">
              <a:rPr lang="en-US" smtClean="0"/>
              <a:t>‹#›</a:t>
            </a:fld>
            <a:endParaRPr lang="en-US"/>
          </a:p>
        </p:txBody>
      </p:sp>
    </p:spTree>
    <p:extLst>
      <p:ext uri="{BB962C8B-B14F-4D97-AF65-F5344CB8AC3E}">
        <p14:creationId xmlns:p14="http://schemas.microsoft.com/office/powerpoint/2010/main" val="1139180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6FC489-F5D0-42A1-8BF9-3B055E71A44D}" type="datetimeFigureOut">
              <a:rPr lang="en-US" smtClean="0"/>
              <a:t>5/29/2024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02428D-B754-439B-BA0F-CEC356099129}" type="slidenum">
              <a:rPr lang="en-US" smtClean="0"/>
              <a:t>‹#›</a:t>
            </a:fld>
            <a:endParaRPr lang="en-US"/>
          </a:p>
        </p:txBody>
      </p:sp>
    </p:spTree>
    <p:extLst>
      <p:ext uri="{BB962C8B-B14F-4D97-AF65-F5344CB8AC3E}">
        <p14:creationId xmlns:p14="http://schemas.microsoft.com/office/powerpoint/2010/main" val="3672424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6FC489-F5D0-42A1-8BF9-3B055E71A44D}" type="datetimeFigureOut">
              <a:rPr lang="en-US" smtClean="0"/>
              <a:t>5/29/2024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02428D-B754-439B-BA0F-CEC356099129}" type="slidenum">
              <a:rPr lang="en-US" smtClean="0"/>
              <a:t>‹#›</a:t>
            </a:fld>
            <a:endParaRPr lang="en-US"/>
          </a:p>
        </p:txBody>
      </p:sp>
    </p:spTree>
    <p:extLst>
      <p:ext uri="{BB962C8B-B14F-4D97-AF65-F5344CB8AC3E}">
        <p14:creationId xmlns:p14="http://schemas.microsoft.com/office/powerpoint/2010/main" val="3812885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6FC489-F5D0-42A1-8BF9-3B055E71A44D}" type="datetimeFigureOut">
              <a:rPr lang="en-US" smtClean="0"/>
              <a:t>5/29/2024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02428D-B754-439B-BA0F-CEC356099129}" type="slidenum">
              <a:rPr lang="en-US" smtClean="0"/>
              <a:t>‹#›</a:t>
            </a:fld>
            <a:endParaRPr lang="en-US"/>
          </a:p>
        </p:txBody>
      </p:sp>
    </p:spTree>
    <p:extLst>
      <p:ext uri="{BB962C8B-B14F-4D97-AF65-F5344CB8AC3E}">
        <p14:creationId xmlns:p14="http://schemas.microsoft.com/office/powerpoint/2010/main" val="344227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6FC489-F5D0-42A1-8BF9-3B055E71A44D}" type="datetimeFigureOut">
              <a:rPr lang="en-US" smtClean="0"/>
              <a:t>5/29/2024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02428D-B754-439B-BA0F-CEC356099129}" type="slidenum">
              <a:rPr lang="en-US" smtClean="0"/>
              <a:t>‹#›</a:t>
            </a:fld>
            <a:endParaRPr lang="en-US"/>
          </a:p>
        </p:txBody>
      </p:sp>
    </p:spTree>
    <p:extLst>
      <p:ext uri="{BB962C8B-B14F-4D97-AF65-F5344CB8AC3E}">
        <p14:creationId xmlns:p14="http://schemas.microsoft.com/office/powerpoint/2010/main" val="4191130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F6FC489-F5D0-42A1-8BF9-3B055E71A44D}" type="datetimeFigureOut">
              <a:rPr lang="en-US" smtClean="0"/>
              <a:t>5/29/2024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02428D-B754-439B-BA0F-CEC356099129}" type="slidenum">
              <a:rPr lang="en-US" smtClean="0"/>
              <a:t>‹#›</a:t>
            </a:fld>
            <a:endParaRPr lang="en-US"/>
          </a:p>
        </p:txBody>
      </p:sp>
    </p:spTree>
    <p:extLst>
      <p:ext uri="{BB962C8B-B14F-4D97-AF65-F5344CB8AC3E}">
        <p14:creationId xmlns:p14="http://schemas.microsoft.com/office/powerpoint/2010/main" val="3249158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F6FC489-F5D0-42A1-8BF9-3B055E71A44D}" type="datetimeFigureOut">
              <a:rPr lang="en-US" smtClean="0"/>
              <a:t>5/29/2024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02428D-B754-439B-BA0F-CEC356099129}" type="slidenum">
              <a:rPr lang="en-US" smtClean="0"/>
              <a:t>‹#›</a:t>
            </a:fld>
            <a:endParaRPr lang="en-US"/>
          </a:p>
        </p:txBody>
      </p:sp>
    </p:spTree>
    <p:extLst>
      <p:ext uri="{BB962C8B-B14F-4D97-AF65-F5344CB8AC3E}">
        <p14:creationId xmlns:p14="http://schemas.microsoft.com/office/powerpoint/2010/main" val="1635388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F6FC489-F5D0-42A1-8BF9-3B055E71A44D}" type="datetimeFigureOut">
              <a:rPr lang="en-US" smtClean="0"/>
              <a:t>5/29/2024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502428D-B754-439B-BA0F-CEC356099129}" type="slidenum">
              <a:rPr lang="en-US" smtClean="0"/>
              <a:t>‹#›</a:t>
            </a:fld>
            <a:endParaRPr lang="en-US"/>
          </a:p>
        </p:txBody>
      </p:sp>
    </p:spTree>
    <p:extLst>
      <p:ext uri="{BB962C8B-B14F-4D97-AF65-F5344CB8AC3E}">
        <p14:creationId xmlns:p14="http://schemas.microsoft.com/office/powerpoint/2010/main" val="255535463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F6FC489-F5D0-42A1-8BF9-3B055E71A44D}" type="datetimeFigureOut">
              <a:rPr lang="en-US" smtClean="0"/>
              <a:t>5/29/2024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502428D-B754-439B-BA0F-CEC356099129}"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338903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hieutruong.com/vi/bieu-mau/thanh-tra-kiem-tra-thi/"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1BC5A842-84EB-6BE1-735D-B77004E88717}"/>
              </a:ext>
            </a:extLst>
          </p:cNvPr>
          <p:cNvSpPr/>
          <p:nvPr/>
        </p:nvSpPr>
        <p:spPr>
          <a:xfrm>
            <a:off x="0" y="1538735"/>
            <a:ext cx="12191999" cy="2361096"/>
          </a:xfrm>
          <a:prstGeom prst="rect">
            <a:avLst/>
          </a:prstGeom>
        </p:spPr>
        <p:txBody>
          <a:bodyPr wrap="square">
            <a:spAutoFit/>
          </a:bodyPr>
          <a:lstStyle/>
          <a:p>
            <a:pPr algn="ctr">
              <a:lnSpc>
                <a:spcPct val="120000"/>
              </a:lnSpc>
              <a:spcAft>
                <a:spcPts val="0"/>
              </a:spcAft>
            </a:pPr>
            <a:r>
              <a:rPr lang="en-US" sz="5400" b="1">
                <a:solidFill>
                  <a:srgbClr val="3129EE"/>
                </a:solidFill>
                <a:latin typeface="Times New Roman" panose="02020603050405020304" pitchFamily="18" charset="0"/>
                <a:ea typeface="Times New Roman" panose="02020603050405020304" pitchFamily="18" charset="0"/>
                <a:cs typeface="Times New Roman" panose="02020603050405020304" pitchFamily="18" charset="0"/>
              </a:rPr>
              <a:t>QUY ĐỊNH</a:t>
            </a:r>
          </a:p>
          <a:p>
            <a:pPr algn="ctr">
              <a:lnSpc>
                <a:spcPct val="120000"/>
              </a:lnSpc>
              <a:spcAft>
                <a:spcPts val="0"/>
              </a:spcAft>
            </a:pPr>
            <a:r>
              <a:rPr lang="en-US" sz="3600" b="1">
                <a:solidFill>
                  <a:srgbClr val="3129EE"/>
                </a:solidFill>
                <a:latin typeface="Times New Roman" panose="02020603050405020304" pitchFamily="18" charset="0"/>
                <a:cs typeface="Times New Roman" panose="02020603050405020304" pitchFamily="18" charset="0"/>
              </a:rPr>
              <a:t>VỀ CÔNG TÁC </a:t>
            </a:r>
            <a:r>
              <a:rPr lang="en-US" sz="3600" b="1">
                <a:solidFill>
                  <a:srgbClr val="3129EE"/>
                </a:solidFill>
                <a:latin typeface="Times New Roman" panose="02020603050405020304" pitchFamily="18" charset="0"/>
                <a:ea typeface="Times New Roman" panose="02020603050405020304" pitchFamily="18" charset="0"/>
                <a:cs typeface="Times New Roman" panose="02020603050405020304" pitchFamily="18" charset="0"/>
              </a:rPr>
              <a:t>KIỂM TRA KỲ THI TUYỂN SINH</a:t>
            </a:r>
          </a:p>
          <a:p>
            <a:pPr algn="ctr">
              <a:lnSpc>
                <a:spcPct val="120000"/>
              </a:lnSpc>
              <a:spcAft>
                <a:spcPts val="0"/>
              </a:spcAft>
            </a:pPr>
            <a:r>
              <a:rPr lang="en-US" sz="3600" b="1">
                <a:solidFill>
                  <a:srgbClr val="3129EE"/>
                </a:solidFill>
                <a:latin typeface="Times New Roman" panose="02020603050405020304" pitchFamily="18" charset="0"/>
                <a:ea typeface="Times New Roman" panose="02020603050405020304" pitchFamily="18" charset="0"/>
                <a:cs typeface="Times New Roman" panose="02020603050405020304" pitchFamily="18" charset="0"/>
              </a:rPr>
              <a:t>VÀO LỚP 10 THPT NĂM HỌC 2024-2025</a:t>
            </a:r>
            <a:endParaRPr lang="en-US" sz="3200">
              <a:solidFill>
                <a:srgbClr val="3129EE"/>
              </a:solidFill>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75265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D35C8701-FEA6-E3DC-939A-81D932B72CC9}"/>
              </a:ext>
            </a:extLst>
          </p:cNvPr>
          <p:cNvSpPr txBox="1"/>
          <p:nvPr/>
        </p:nvSpPr>
        <p:spPr>
          <a:xfrm>
            <a:off x="366131" y="599299"/>
            <a:ext cx="11459737" cy="6156750"/>
          </a:xfrm>
          <a:prstGeom prst="rect">
            <a:avLst/>
          </a:prstGeom>
          <a:noFill/>
        </p:spPr>
        <p:txBody>
          <a:bodyPr wrap="square">
            <a:spAutoFit/>
          </a:bodyPr>
          <a:lstStyle/>
          <a:p>
            <a:pPr>
              <a:lnSpc>
                <a:spcPct val="107000"/>
              </a:lnSpc>
              <a:spcAft>
                <a:spcPts val="800"/>
              </a:spcAft>
            </a:pPr>
            <a:r>
              <a:rPr lang="en-US" sz="2800">
                <a:solidFill>
                  <a:srgbClr val="FF0000"/>
                </a:solidFill>
                <a:effectLst>
                  <a:outerShdw blurRad="38100" dist="38100" dir="2700000" algn="tl">
                    <a:srgbClr val="000000">
                      <a:alpha val="43137"/>
                    </a:srgbClr>
                  </a:outerShdw>
                </a:effectLst>
              </a:rPr>
              <a:t>Trong ngày thi: 18 nội dung kiểm tra cần chú ý:</a:t>
            </a:r>
          </a:p>
          <a:p>
            <a:pPr>
              <a:lnSpc>
                <a:spcPct val="107000"/>
              </a:lnSpc>
              <a:spcAft>
                <a:spcPts val="800"/>
              </a:spcAft>
            </a:pPr>
            <a:r>
              <a:rPr lang="en-US" sz="2800">
                <a:solidFill>
                  <a:srgbClr val="002060"/>
                </a:solidFill>
                <a:effectLst>
                  <a:outerShdw blurRad="38100" dist="38100" dir="2700000" algn="tl">
                    <a:srgbClr val="000000">
                      <a:alpha val="43137"/>
                    </a:srgbClr>
                  </a:outerShdw>
                </a:effectLst>
              </a:rPr>
              <a:t>10. Ghi thông tin kỳ thi và giám thị trên bảng</a:t>
            </a:r>
          </a:p>
          <a:p>
            <a:pPr>
              <a:lnSpc>
                <a:spcPct val="107000"/>
              </a:lnSpc>
              <a:spcAft>
                <a:spcPts val="800"/>
              </a:spcAft>
            </a:pPr>
            <a:r>
              <a:rPr lang="en-US" sz="2800">
                <a:solidFill>
                  <a:srgbClr val="002060"/>
                </a:solidFill>
                <a:effectLst>
                  <a:outerShdw blurRad="38100" dist="38100" dir="2700000" algn="tl">
                    <a:srgbClr val="000000">
                      <a:alpha val="43137"/>
                    </a:srgbClr>
                  </a:outerShdw>
                </a:effectLst>
              </a:rPr>
              <a:t>11. Mở niêm phong túi đựng bài thi tại phòng thi</a:t>
            </a:r>
          </a:p>
          <a:p>
            <a:pPr>
              <a:lnSpc>
                <a:spcPct val="107000"/>
              </a:lnSpc>
              <a:spcAft>
                <a:spcPts val="800"/>
              </a:spcAft>
            </a:pPr>
            <a:r>
              <a:rPr lang="en-US" sz="2800">
                <a:solidFill>
                  <a:srgbClr val="002060"/>
                </a:solidFill>
                <a:effectLst>
                  <a:outerShdw blurRad="38100" dist="38100" dir="2700000" algn="tl">
                    <a:srgbClr val="000000">
                      <a:alpha val="43137"/>
                    </a:srgbClr>
                  </a:outerShdw>
                </a:effectLst>
              </a:rPr>
              <a:t>12. Phát đề cho thí sinh</a:t>
            </a:r>
          </a:p>
          <a:p>
            <a:pPr>
              <a:lnSpc>
                <a:spcPct val="107000"/>
              </a:lnSpc>
              <a:spcAft>
                <a:spcPts val="800"/>
              </a:spcAft>
            </a:pPr>
            <a:r>
              <a:rPr lang="en-US" sz="2800">
                <a:solidFill>
                  <a:srgbClr val="002060"/>
                </a:solidFill>
                <a:effectLst>
                  <a:outerShdw blurRad="38100" dist="38100" dir="2700000" algn="tl">
                    <a:srgbClr val="000000">
                      <a:alpha val="43137"/>
                    </a:srgbClr>
                  </a:outerShdw>
                </a:effectLst>
              </a:rPr>
              <a:t>13. Thu, niêm phong, bảo quản đề thừa</a:t>
            </a:r>
          </a:p>
          <a:p>
            <a:pPr>
              <a:lnSpc>
                <a:spcPct val="107000"/>
              </a:lnSpc>
              <a:spcAft>
                <a:spcPts val="800"/>
              </a:spcAft>
            </a:pPr>
            <a:r>
              <a:rPr lang="en-US" sz="2800">
                <a:solidFill>
                  <a:srgbClr val="002060"/>
                </a:solidFill>
                <a:effectLst>
                  <a:outerShdw blurRad="38100" dist="38100" dir="2700000" algn="tl">
                    <a:srgbClr val="000000">
                      <a:alpha val="43137"/>
                    </a:srgbClr>
                  </a:outerShdw>
                </a:effectLst>
              </a:rPr>
              <a:t>14. Phát, ký giấy thi, giấy nháp, phiếu TLTN</a:t>
            </a:r>
          </a:p>
          <a:p>
            <a:pPr>
              <a:lnSpc>
                <a:spcPct val="107000"/>
              </a:lnSpc>
              <a:spcAft>
                <a:spcPts val="800"/>
              </a:spcAft>
            </a:pPr>
            <a:r>
              <a:rPr lang="en-US" sz="2800">
                <a:solidFill>
                  <a:srgbClr val="002060"/>
                </a:solidFill>
                <a:effectLst>
                  <a:outerShdw blurRad="38100" dist="38100" dir="2700000" algn="tl">
                    <a:srgbClr val="000000">
                      <a:alpha val="43137"/>
                    </a:srgbClr>
                  </a:outerShdw>
                </a:effectLst>
              </a:rPr>
              <a:t>15. Thu bài của thí sinh</a:t>
            </a:r>
          </a:p>
          <a:p>
            <a:pPr>
              <a:lnSpc>
                <a:spcPct val="107000"/>
              </a:lnSpc>
              <a:spcAft>
                <a:spcPts val="800"/>
              </a:spcAft>
            </a:pPr>
            <a:r>
              <a:rPr lang="en-US" sz="2800">
                <a:solidFill>
                  <a:srgbClr val="002060"/>
                </a:solidFill>
                <a:effectLst>
                  <a:outerShdw blurRad="38100" dist="38100" dir="2700000" algn="tl">
                    <a:srgbClr val="000000">
                      <a:alpha val="43137"/>
                    </a:srgbClr>
                  </a:outerShdw>
                </a:effectLst>
              </a:rPr>
              <a:t>16. Nộp bài thi cho HĐCT</a:t>
            </a:r>
          </a:p>
          <a:p>
            <a:pPr>
              <a:lnSpc>
                <a:spcPct val="107000"/>
              </a:lnSpc>
              <a:spcAft>
                <a:spcPts val="800"/>
              </a:spcAft>
            </a:pPr>
            <a:r>
              <a:rPr lang="en-US" sz="2800">
                <a:solidFill>
                  <a:srgbClr val="002060"/>
                </a:solidFill>
                <a:effectLst>
                  <a:outerShdw blurRad="38100" dist="38100" dir="2700000" algn="tl">
                    <a:srgbClr val="000000">
                      <a:alpha val="43137"/>
                    </a:srgbClr>
                  </a:outerShdw>
                </a:effectLst>
              </a:rPr>
              <a:t>17. Đóng gói bài thi</a:t>
            </a:r>
          </a:p>
          <a:p>
            <a:pPr>
              <a:lnSpc>
                <a:spcPct val="107000"/>
              </a:lnSpc>
              <a:spcAft>
                <a:spcPts val="800"/>
              </a:spcAft>
            </a:pPr>
            <a:r>
              <a:rPr lang="en-US" sz="2800">
                <a:solidFill>
                  <a:srgbClr val="002060"/>
                </a:solidFill>
                <a:effectLst>
                  <a:outerShdw blurRad="38100" dist="38100" dir="2700000" algn="tl">
                    <a:srgbClr val="000000">
                      <a:alpha val="43137"/>
                    </a:srgbClr>
                  </a:outerShdw>
                </a:effectLst>
              </a:rPr>
              <a:t>18. Bảo quản bài thi</a:t>
            </a:r>
          </a:p>
          <a:p>
            <a:pPr>
              <a:lnSpc>
                <a:spcPct val="107000"/>
              </a:lnSpc>
              <a:spcAft>
                <a:spcPts val="800"/>
              </a:spcAft>
            </a:pPr>
            <a:r>
              <a:rPr lang="en-US" sz="2800">
                <a:solidFill>
                  <a:srgbClr val="002060"/>
                </a:solidFill>
                <a:effectLst>
                  <a:outerShdw blurRad="38100" dist="38100" dir="2700000" algn="tl">
                    <a:srgbClr val="000000">
                      <a:alpha val="43137"/>
                    </a:srgbClr>
                  </a:outerShdw>
                </a:effectLst>
              </a:rPr>
              <a:t>19. Quản lý dữ liệu camera giám sát (buổi thi cuối)….</a:t>
            </a:r>
          </a:p>
        </p:txBody>
      </p:sp>
      <p:sp>
        <p:nvSpPr>
          <p:cNvPr id="2" name="TextBox 1">
            <a:extLst>
              <a:ext uri="{FF2B5EF4-FFF2-40B4-BE49-F238E27FC236}">
                <a16:creationId xmlns:a16="http://schemas.microsoft.com/office/drawing/2014/main" xmlns="" id="{2A9A7233-CC46-061C-D411-BF9EEEB2D3CA}"/>
              </a:ext>
            </a:extLst>
          </p:cNvPr>
          <p:cNvSpPr txBox="1"/>
          <p:nvPr/>
        </p:nvSpPr>
        <p:spPr>
          <a:xfrm>
            <a:off x="0" y="97612"/>
            <a:ext cx="12192000" cy="5232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defPPr>
              <a:defRPr lang="en-US"/>
            </a:defPPr>
            <a:lvl1pPr algn="ctr">
              <a:spcBef>
                <a:spcPts val="600"/>
              </a:spcBef>
              <a:spcAft>
                <a:spcPts val="0"/>
              </a:spcAft>
              <a:defRPr sz="2800" b="1">
                <a:solidFill>
                  <a:schemeClr val="lt1"/>
                </a:solidFill>
                <a:latin typeface="Times New Roman" panose="02020603050405020304" pitchFamily="18" charset="0"/>
                <a:ea typeface="Times New Roman" panose="02020603050405020304" pitchFamily="18"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atin typeface="+mn-lt"/>
              </a:rPr>
              <a:t>Những việc cần làm (trong ngày tổ chức thi)</a:t>
            </a:r>
          </a:p>
        </p:txBody>
      </p:sp>
    </p:spTree>
    <p:extLst>
      <p:ext uri="{BB962C8B-B14F-4D97-AF65-F5344CB8AC3E}">
        <p14:creationId xmlns:p14="http://schemas.microsoft.com/office/powerpoint/2010/main" val="12468081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983782F1-186D-48CC-B693-965AFB5BAB9B}"/>
              </a:ext>
            </a:extLst>
          </p:cNvPr>
          <p:cNvSpPr txBox="1"/>
          <p:nvPr/>
        </p:nvSpPr>
        <p:spPr>
          <a:xfrm>
            <a:off x="0" y="224408"/>
            <a:ext cx="12192000"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defPPr>
              <a:defRPr lang="en-US"/>
            </a:defPPr>
            <a:lvl1pPr algn="ctr">
              <a:spcBef>
                <a:spcPts val="600"/>
              </a:spcBef>
              <a:spcAft>
                <a:spcPts val="0"/>
              </a:spcAft>
              <a:defRPr sz="2800" b="1">
                <a:solidFill>
                  <a:schemeClr val="lt1"/>
                </a:solidFill>
                <a:ea typeface="Times New Roman" panose="02020603050405020304" pitchFamily="18"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t>XỬ LÝ TÌNH HUỐNG PHÁT SINH</a:t>
            </a:r>
          </a:p>
        </p:txBody>
      </p:sp>
      <p:sp>
        <p:nvSpPr>
          <p:cNvPr id="2" name="Freeform: Shape 1">
            <a:extLst>
              <a:ext uri="{FF2B5EF4-FFF2-40B4-BE49-F238E27FC236}">
                <a16:creationId xmlns:a16="http://schemas.microsoft.com/office/drawing/2014/main" xmlns="" id="{8F73CA61-E0D8-03B5-6071-F8B054A9BFB3}"/>
              </a:ext>
            </a:extLst>
          </p:cNvPr>
          <p:cNvSpPr/>
          <p:nvPr/>
        </p:nvSpPr>
        <p:spPr>
          <a:xfrm>
            <a:off x="250489" y="944197"/>
            <a:ext cx="11691022" cy="5785077"/>
          </a:xfrm>
          <a:custGeom>
            <a:avLst/>
            <a:gdLst>
              <a:gd name="connsiteX0" fmla="*/ 0 w 11308615"/>
              <a:gd name="connsiteY0" fmla="*/ 184810 h 1848101"/>
              <a:gd name="connsiteX1" fmla="*/ 184810 w 11308615"/>
              <a:gd name="connsiteY1" fmla="*/ 0 h 1848101"/>
              <a:gd name="connsiteX2" fmla="*/ 11123805 w 11308615"/>
              <a:gd name="connsiteY2" fmla="*/ 0 h 1848101"/>
              <a:gd name="connsiteX3" fmla="*/ 11308615 w 11308615"/>
              <a:gd name="connsiteY3" fmla="*/ 184810 h 1848101"/>
              <a:gd name="connsiteX4" fmla="*/ 11308615 w 11308615"/>
              <a:gd name="connsiteY4" fmla="*/ 1663291 h 1848101"/>
              <a:gd name="connsiteX5" fmla="*/ 11123805 w 11308615"/>
              <a:gd name="connsiteY5" fmla="*/ 1848101 h 1848101"/>
              <a:gd name="connsiteX6" fmla="*/ 184810 w 11308615"/>
              <a:gd name="connsiteY6" fmla="*/ 1848101 h 1848101"/>
              <a:gd name="connsiteX7" fmla="*/ 0 w 11308615"/>
              <a:gd name="connsiteY7" fmla="*/ 1663291 h 1848101"/>
              <a:gd name="connsiteX8" fmla="*/ 0 w 11308615"/>
              <a:gd name="connsiteY8" fmla="*/ 184810 h 1848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8615" h="1848101">
                <a:moveTo>
                  <a:pt x="0" y="184810"/>
                </a:moveTo>
                <a:cubicBezTo>
                  <a:pt x="0" y="82742"/>
                  <a:pt x="82742" y="0"/>
                  <a:pt x="184810" y="0"/>
                </a:cubicBezTo>
                <a:lnTo>
                  <a:pt x="11123805" y="0"/>
                </a:lnTo>
                <a:cubicBezTo>
                  <a:pt x="11225873" y="0"/>
                  <a:pt x="11308615" y="82742"/>
                  <a:pt x="11308615" y="184810"/>
                </a:cubicBezTo>
                <a:lnTo>
                  <a:pt x="11308615" y="1663291"/>
                </a:lnTo>
                <a:cubicBezTo>
                  <a:pt x="11308615" y="1765359"/>
                  <a:pt x="11225873" y="1848101"/>
                  <a:pt x="11123805" y="1848101"/>
                </a:cubicBezTo>
                <a:lnTo>
                  <a:pt x="184810" y="1848101"/>
                </a:lnTo>
                <a:cubicBezTo>
                  <a:pt x="82742" y="1848101"/>
                  <a:pt x="0" y="1765359"/>
                  <a:pt x="0" y="1663291"/>
                </a:cubicBezTo>
                <a:lnTo>
                  <a:pt x="0" y="184810"/>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82880" tIns="91440" rIns="91441" bIns="91440" numCol="1" spcCol="1270" anchor="t" anchorCtr="0">
            <a:noAutofit/>
          </a:bodyPr>
          <a:lstStyle/>
          <a:p>
            <a:pPr marL="342900" lvl="1" indent="-342900" defTabSz="1066800">
              <a:lnSpc>
                <a:spcPct val="90000"/>
              </a:lnSpc>
              <a:spcBef>
                <a:spcPct val="0"/>
              </a:spcBef>
              <a:spcAft>
                <a:spcPct val="15000"/>
              </a:spcAft>
              <a:buFont typeface="Wingdings" panose="05000000000000000000" pitchFamily="2" charset="2"/>
              <a:buChar char="v"/>
            </a:pPr>
            <a:r>
              <a:rPr lang="en-US" sz="2400" b="1">
                <a:solidFill>
                  <a:srgbClr val="3129EE"/>
                </a:solidFill>
                <a:cs typeface="Times New Roman" panose="02020603050405020304" pitchFamily="18" charset="0"/>
              </a:rPr>
              <a:t>Kiến nghị với Chủ tịch Hội đồng coi thi để kịp thời khắc phục:</a:t>
            </a:r>
            <a:endParaRPr lang="en-US" sz="2400" b="1">
              <a:solidFill>
                <a:srgbClr val="3129EE"/>
              </a:solidFill>
            </a:endParaRPr>
          </a:p>
          <a:p>
            <a:pPr marL="0" lvl="1" algn="l" defTabSz="1066800">
              <a:lnSpc>
                <a:spcPct val="90000"/>
              </a:lnSpc>
              <a:spcBef>
                <a:spcPct val="0"/>
              </a:spcBef>
              <a:spcAft>
                <a:spcPct val="15000"/>
              </a:spcAft>
            </a:pPr>
            <a:r>
              <a:rPr lang="en-US" sz="2400" kern="1200">
                <a:cs typeface="Times New Roman" panose="02020603050405020304" pitchFamily="18" charset="0"/>
              </a:rPr>
              <a:t>- Tính an toàn của </a:t>
            </a:r>
            <a:r>
              <a:rPr lang="en-US" sz="2400">
                <a:cs typeface="Times New Roman" panose="02020603050405020304" pitchFamily="18" charset="0"/>
              </a:rPr>
              <a:t>HĐCT (Phòng thi, phòng bảo quản đề thi, bài thi.. )</a:t>
            </a:r>
          </a:p>
          <a:p>
            <a:pPr marL="0" lvl="1" algn="l" defTabSz="1066800">
              <a:lnSpc>
                <a:spcPct val="90000"/>
              </a:lnSpc>
              <a:spcBef>
                <a:spcPct val="0"/>
              </a:spcBef>
              <a:spcAft>
                <a:spcPct val="15000"/>
              </a:spcAft>
            </a:pPr>
            <a:r>
              <a:rPr lang="en-US" sz="2400" kern="1200">
                <a:cs typeface="Times New Roman" panose="02020603050405020304" pitchFamily="18" charset="0"/>
              </a:rPr>
              <a:t>- Điều kiện CSVC, VPP, an ninh, điện nước, y tế….</a:t>
            </a:r>
          </a:p>
          <a:p>
            <a:pPr marL="0" lvl="1" algn="l" defTabSz="1066800">
              <a:lnSpc>
                <a:spcPct val="90000"/>
              </a:lnSpc>
              <a:spcBef>
                <a:spcPct val="0"/>
              </a:spcBef>
              <a:spcAft>
                <a:spcPct val="15000"/>
              </a:spcAft>
            </a:pPr>
            <a:r>
              <a:rPr lang="en-US" sz="2400" kern="1200">
                <a:cs typeface="Times New Roman" panose="02020603050405020304" pitchFamily="18" charset="0"/>
              </a:rPr>
              <a:t>- Việc phân công, bố trí khu vực làm việc chưa hiệu quả</a:t>
            </a:r>
          </a:p>
          <a:p>
            <a:pPr marL="342900" lvl="1" indent="-342900" algn="l" defTabSz="1066800">
              <a:lnSpc>
                <a:spcPct val="90000"/>
              </a:lnSpc>
              <a:spcBef>
                <a:spcPct val="0"/>
              </a:spcBef>
              <a:spcAft>
                <a:spcPct val="15000"/>
              </a:spcAft>
              <a:buFontTx/>
              <a:buChar char="-"/>
            </a:pPr>
            <a:r>
              <a:rPr lang="en-US" sz="2400" kern="1200">
                <a:cs typeface="Times New Roman" panose="02020603050405020304" pitchFamily="18" charset="0"/>
              </a:rPr>
              <a:t>Việc điều hành hoạt động của HĐ coi thi chưa đúng với quy định.</a:t>
            </a:r>
          </a:p>
          <a:p>
            <a:pPr marL="342900" lvl="1" indent="-342900" defTabSz="1066800">
              <a:lnSpc>
                <a:spcPct val="90000"/>
              </a:lnSpc>
              <a:spcBef>
                <a:spcPct val="0"/>
              </a:spcBef>
              <a:spcAft>
                <a:spcPct val="15000"/>
              </a:spcAft>
              <a:buFont typeface="Wingdings" panose="05000000000000000000" pitchFamily="2" charset="2"/>
              <a:buChar char="v"/>
            </a:pPr>
            <a:r>
              <a:rPr lang="en-US" sz="2400" b="1">
                <a:solidFill>
                  <a:srgbClr val="3129EE"/>
                </a:solidFill>
                <a:cs typeface="Times New Roman" panose="02020603050405020304" pitchFamily="18" charset="0"/>
              </a:rPr>
              <a:t>Kiến nghị để lập biên bản:</a:t>
            </a:r>
          </a:p>
          <a:p>
            <a:pPr marL="0" lvl="1" algn="l" defTabSz="1066800">
              <a:lnSpc>
                <a:spcPct val="90000"/>
              </a:lnSpc>
              <a:spcBef>
                <a:spcPct val="0"/>
              </a:spcBef>
              <a:spcAft>
                <a:spcPct val="15000"/>
              </a:spcAft>
            </a:pPr>
            <a:r>
              <a:rPr lang="en-US" sz="2400" kern="1200">
                <a:cs typeface="Times New Roman" panose="02020603050405020304" pitchFamily="18" charset="0"/>
              </a:rPr>
              <a:t>- </a:t>
            </a:r>
            <a:r>
              <a:rPr lang="vi-VN" sz="2400" kern="1200">
                <a:cs typeface="Times New Roman" panose="02020603050405020304" pitchFamily="18" charset="0"/>
              </a:rPr>
              <a:t>Kiến nghị với Giám thị, Chủ tịch HĐCT khi thí sinh vi phạm </a:t>
            </a:r>
            <a:r>
              <a:rPr lang="en-US" sz="2400" kern="1200">
                <a:cs typeface="Times New Roman" panose="02020603050405020304" pitchFamily="18" charset="0"/>
              </a:rPr>
              <a:t>QCT</a:t>
            </a:r>
            <a:r>
              <a:rPr lang="vi-VN" sz="2400" kern="1200">
                <a:cs typeface="Times New Roman" panose="02020603050405020304" pitchFamily="18" charset="0"/>
              </a:rPr>
              <a:t>.</a:t>
            </a:r>
          </a:p>
          <a:p>
            <a:pPr marL="0" lvl="1" algn="l" defTabSz="1066800">
              <a:lnSpc>
                <a:spcPct val="90000"/>
              </a:lnSpc>
              <a:spcBef>
                <a:spcPct val="0"/>
              </a:spcBef>
              <a:spcAft>
                <a:spcPct val="15000"/>
              </a:spcAft>
            </a:pPr>
            <a:r>
              <a:rPr lang="vi-VN" sz="2400" kern="1200">
                <a:cs typeface="Times New Roman" panose="02020603050405020304" pitchFamily="18" charset="0"/>
              </a:rPr>
              <a:t>- Kiến nghị với Chủ tịch HĐCT lập biên bản khi những người làm thi vi phạm </a:t>
            </a:r>
            <a:r>
              <a:rPr lang="en-US" sz="2400" kern="1200">
                <a:cs typeface="Times New Roman" panose="02020603050405020304" pitchFamily="18" charset="0"/>
              </a:rPr>
              <a:t>QCT</a:t>
            </a:r>
            <a:r>
              <a:rPr lang="vi-VN" sz="2400" kern="1200">
                <a:cs typeface="Times New Roman" panose="02020603050405020304" pitchFamily="18" charset="0"/>
              </a:rPr>
              <a:t>.</a:t>
            </a:r>
          </a:p>
          <a:p>
            <a:pPr marL="0" lvl="1" defTabSz="1066800">
              <a:lnSpc>
                <a:spcPct val="90000"/>
              </a:lnSpc>
              <a:spcBef>
                <a:spcPct val="0"/>
              </a:spcBef>
              <a:spcAft>
                <a:spcPct val="15000"/>
              </a:spcAft>
            </a:pPr>
            <a:r>
              <a:rPr lang="vi-VN" sz="2400" kern="1200">
                <a:cs typeface="Times New Roman" panose="02020603050405020304" pitchFamily="18" charset="0"/>
              </a:rPr>
              <a:t>Kiến nghị với những người làm thi lập biên bản khi Chủ tịch HĐCT vi phạm </a:t>
            </a:r>
            <a:r>
              <a:rPr lang="en-US" sz="2400" kern="1200">
                <a:cs typeface="Times New Roman" panose="02020603050405020304" pitchFamily="18" charset="0"/>
              </a:rPr>
              <a:t>QCT</a:t>
            </a:r>
            <a:r>
              <a:rPr lang="vi-VN" sz="2400" kern="1200">
                <a:cs typeface="Times New Roman" panose="02020603050405020304" pitchFamily="18" charset="0"/>
              </a:rPr>
              <a:t>.</a:t>
            </a:r>
            <a:r>
              <a:rPr lang="en-US" sz="2400" b="1">
                <a:cs typeface="Times New Roman" panose="02020603050405020304" pitchFamily="18" charset="0"/>
              </a:rPr>
              <a:t> </a:t>
            </a:r>
          </a:p>
          <a:p>
            <a:pPr marL="342900" lvl="1" indent="-342900" defTabSz="1066800">
              <a:lnSpc>
                <a:spcPct val="90000"/>
              </a:lnSpc>
              <a:spcBef>
                <a:spcPct val="0"/>
              </a:spcBef>
              <a:spcAft>
                <a:spcPct val="15000"/>
              </a:spcAft>
              <a:buFont typeface="Wingdings" panose="05000000000000000000" pitchFamily="2" charset="2"/>
              <a:buChar char="v"/>
            </a:pPr>
            <a:r>
              <a:rPr lang="en-US" sz="2400" b="1">
                <a:solidFill>
                  <a:srgbClr val="3129EE"/>
                </a:solidFill>
                <a:cs typeface="Times New Roman" panose="02020603050405020304" pitchFamily="18" charset="0"/>
              </a:rPr>
              <a:t>Lập và gửi biên bản vi phạm hành chính:</a:t>
            </a:r>
          </a:p>
          <a:p>
            <a:pPr marL="0" lvl="1" algn="l" defTabSz="1066800">
              <a:lnSpc>
                <a:spcPct val="90000"/>
              </a:lnSpc>
              <a:spcBef>
                <a:spcPct val="0"/>
              </a:spcBef>
              <a:spcAft>
                <a:spcPct val="15000"/>
              </a:spcAft>
            </a:pPr>
            <a:r>
              <a:rPr lang="en-US" sz="2400" kern="1200">
                <a:cs typeface="Times New Roman" panose="02020603050405020304" pitchFamily="18" charset="0"/>
              </a:rPr>
              <a:t>- Lập biên bản vi phạm hành chính theo Nghị định số 04/2021/NĐ-CP.</a:t>
            </a:r>
          </a:p>
          <a:p>
            <a:pPr marL="0" lvl="1" algn="l" defTabSz="1066800">
              <a:lnSpc>
                <a:spcPct val="90000"/>
              </a:lnSpc>
              <a:spcBef>
                <a:spcPct val="0"/>
              </a:spcBef>
              <a:spcAft>
                <a:spcPct val="15000"/>
              </a:spcAft>
            </a:pPr>
            <a:r>
              <a:rPr lang="en-US" sz="2400" kern="1200">
                <a:cs typeface="Times New Roman" panose="02020603050405020304" pitchFamily="18" charset="0"/>
              </a:rPr>
              <a:t>- Gửi biên bản vi phạm hành chính về Trưởng đoàn kiểm tra.</a:t>
            </a:r>
            <a:r>
              <a:rPr lang="en-US" sz="2400" b="1">
                <a:cs typeface="Times New Roman" panose="02020603050405020304" pitchFamily="18" charset="0"/>
              </a:rPr>
              <a:t> </a:t>
            </a:r>
          </a:p>
          <a:p>
            <a:pPr marL="342900" lvl="1" indent="-342900" defTabSz="1066800">
              <a:lnSpc>
                <a:spcPct val="90000"/>
              </a:lnSpc>
              <a:spcBef>
                <a:spcPct val="0"/>
              </a:spcBef>
              <a:spcAft>
                <a:spcPct val="15000"/>
              </a:spcAft>
              <a:buFont typeface="Wingdings" panose="05000000000000000000" pitchFamily="2" charset="2"/>
              <a:buChar char="v"/>
            </a:pPr>
            <a:r>
              <a:rPr lang="en-US" sz="2400" b="1">
                <a:solidFill>
                  <a:srgbClr val="3129EE"/>
                </a:solidFill>
                <a:cs typeface="Times New Roman" panose="02020603050405020304" pitchFamily="18" charset="0"/>
              </a:rPr>
              <a:t>Các trường hợp khác:</a:t>
            </a:r>
          </a:p>
          <a:p>
            <a:pPr marL="0" lvl="1" algn="l" defTabSz="1066800">
              <a:lnSpc>
                <a:spcPct val="90000"/>
              </a:lnSpc>
              <a:spcBef>
                <a:spcPct val="0"/>
              </a:spcBef>
              <a:spcAft>
                <a:spcPct val="15000"/>
              </a:spcAft>
            </a:pPr>
            <a:r>
              <a:rPr lang="vi-VN" sz="2400" kern="1200">
                <a:cs typeface="Times New Roman" panose="02020603050405020304" pitchFamily="18" charset="0"/>
              </a:rPr>
              <a:t>Tùy trường hợp cụ thể Tổ trưởng kiểm tra báo cáo ngay về tổ trực kiểm tra thi hoặc lãnh đạo thanh tra xin ý kiến chỉ đạo, thực hiện.</a:t>
            </a:r>
            <a:endParaRPr lang="en-US" sz="2400" kern="1200">
              <a:cs typeface="Times New Roman" panose="02020603050405020304" pitchFamily="18" charset="0"/>
            </a:endParaRPr>
          </a:p>
        </p:txBody>
      </p:sp>
    </p:spTree>
    <p:extLst>
      <p:ext uri="{BB962C8B-B14F-4D97-AF65-F5344CB8AC3E}">
        <p14:creationId xmlns:p14="http://schemas.microsoft.com/office/powerpoint/2010/main" val="16169419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EAE2FEA7-DFC0-7877-39D4-6EC64253DE07}"/>
              </a:ext>
            </a:extLst>
          </p:cNvPr>
          <p:cNvSpPr/>
          <p:nvPr/>
        </p:nvSpPr>
        <p:spPr>
          <a:xfrm>
            <a:off x="0" y="127725"/>
            <a:ext cx="12192000" cy="5232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spcBef>
                <a:spcPts val="600"/>
              </a:spcBef>
              <a:spcAft>
                <a:spcPts val="0"/>
              </a:spcAft>
            </a:pPr>
            <a:r>
              <a:rPr lang="en-US" sz="2800" b="1">
                <a:effectLst/>
                <a:ea typeface="Times New Roman" panose="02020603050405020304" pitchFamily="18" charset="0"/>
                <a:cs typeface="Times New Roman" panose="02020603050405020304" pitchFamily="18" charset="0"/>
              </a:rPr>
              <a:t>X</a:t>
            </a:r>
            <a:r>
              <a:rPr lang="en-US" sz="2800" b="1">
                <a:ea typeface="Times New Roman" panose="02020603050405020304" pitchFamily="18" charset="0"/>
                <a:cs typeface="Times New Roman" panose="02020603050405020304" pitchFamily="18" charset="0"/>
              </a:rPr>
              <a:t>ử lý vi phạm hành chính (Điều 14 Nghị định số 04/2021/NĐ-CP)</a:t>
            </a:r>
            <a:endParaRPr lang="en-US" sz="2400">
              <a:effectLst/>
              <a:ea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xmlns="" id="{7C32D87E-BDB4-2F54-8769-AE56DC12690B}"/>
              </a:ext>
            </a:extLst>
          </p:cNvPr>
          <p:cNvGraphicFramePr>
            <a:graphicFrameLocks noGrp="1"/>
          </p:cNvGraphicFramePr>
          <p:nvPr>
            <p:extLst>
              <p:ext uri="{D42A27DB-BD31-4B8C-83A1-F6EECF244321}">
                <p14:modId xmlns:p14="http://schemas.microsoft.com/office/powerpoint/2010/main" val="544752780"/>
              </p:ext>
            </p:extLst>
          </p:nvPr>
        </p:nvGraphicFramePr>
        <p:xfrm>
          <a:off x="391604" y="728542"/>
          <a:ext cx="11557740" cy="6358004"/>
        </p:xfrm>
        <a:graphic>
          <a:graphicData uri="http://schemas.openxmlformats.org/drawingml/2006/table">
            <a:tbl>
              <a:tblPr firstRow="1" bandCol="1">
                <a:tableStyleId>{5C22544A-7EE6-4342-B048-85BDC9FD1C3A}</a:tableStyleId>
              </a:tblPr>
              <a:tblGrid>
                <a:gridCol w="9649041">
                  <a:extLst>
                    <a:ext uri="{9D8B030D-6E8A-4147-A177-3AD203B41FA5}">
                      <a16:colId xmlns:a16="http://schemas.microsoft.com/office/drawing/2014/main" xmlns="" val="3284521693"/>
                    </a:ext>
                  </a:extLst>
                </a:gridCol>
                <a:gridCol w="1908699">
                  <a:extLst>
                    <a:ext uri="{9D8B030D-6E8A-4147-A177-3AD203B41FA5}">
                      <a16:colId xmlns:a16="http://schemas.microsoft.com/office/drawing/2014/main" xmlns="" val="2400018680"/>
                    </a:ext>
                  </a:extLst>
                </a:gridCol>
              </a:tblGrid>
              <a:tr h="398922">
                <a:tc>
                  <a:txBody>
                    <a:bodyPr/>
                    <a:lstStyle/>
                    <a:p>
                      <a:pPr algn="ctr">
                        <a:lnSpc>
                          <a:spcPct val="100000"/>
                        </a:lnSpc>
                      </a:pPr>
                      <a:r>
                        <a:rPr lang="en-US" sz="2000" b="1" kern="100">
                          <a:solidFill>
                            <a:srgbClr val="000000"/>
                          </a:solidFill>
                          <a:effectLst/>
                          <a:latin typeface="+mn-lt"/>
                          <a:ea typeface="Times New Roman" panose="02020603050405020304" pitchFamily="18" charset="0"/>
                          <a:cs typeface="Times New Roman" panose="02020603050405020304" pitchFamily="18" charset="0"/>
                        </a:rPr>
                        <a:t>Hành vi</a:t>
                      </a:r>
                      <a:endParaRPr lang="en-US" sz="3200" kern="1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US" sz="2000" b="1" kern="100">
                          <a:solidFill>
                            <a:srgbClr val="000000"/>
                          </a:solidFill>
                          <a:effectLst/>
                          <a:latin typeface="+mn-lt"/>
                          <a:ea typeface="Times New Roman" panose="02020603050405020304" pitchFamily="18" charset="0"/>
                          <a:cs typeface="Times New Roman" panose="02020603050405020304" pitchFamily="18" charset="0"/>
                        </a:rPr>
                        <a:t>Mức phạt tiền</a:t>
                      </a:r>
                      <a:endParaRPr lang="en-US" sz="3200" kern="1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66285803"/>
                  </a:ext>
                </a:extLst>
              </a:tr>
              <a:tr h="771228">
                <a:tc>
                  <a:txBody>
                    <a:bodyPr/>
                    <a:lstStyle/>
                    <a:p>
                      <a:pPr algn="l">
                        <a:lnSpc>
                          <a:spcPct val="100000"/>
                        </a:lnSpc>
                      </a:pPr>
                      <a:r>
                        <a:rPr lang="en-US" sz="2400" kern="100">
                          <a:solidFill>
                            <a:srgbClr val="000000"/>
                          </a:solidFill>
                          <a:effectLst/>
                          <a:latin typeface="+mn-lt"/>
                          <a:ea typeface="Times New Roman" panose="02020603050405020304" pitchFamily="18" charset="0"/>
                          <a:cs typeface="Times New Roman" panose="02020603050405020304" pitchFamily="18" charset="0"/>
                        </a:rPr>
                        <a:t>1. Quấy rối hoặc đe dọa dùng vũ lực ngăn cản người dự thi và người tổ chức thi, thanh tra thi, coi thi, chấm thi, phục vụ thi.</a:t>
                      </a:r>
                      <a:endParaRPr lang="en-US" sz="3600" kern="1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US" sz="2000" kern="100">
                          <a:solidFill>
                            <a:srgbClr val="000000"/>
                          </a:solidFill>
                          <a:effectLst/>
                          <a:latin typeface="+mn-lt"/>
                          <a:ea typeface="Times New Roman" panose="02020603050405020304" pitchFamily="18" charset="0"/>
                          <a:cs typeface="Times New Roman" panose="02020603050405020304" pitchFamily="18" charset="0"/>
                        </a:rPr>
                        <a:t>Từ 6tr-8tr</a:t>
                      </a:r>
                      <a:endParaRPr lang="en-US" sz="3200" kern="1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3038519"/>
                  </a:ext>
                </a:extLst>
              </a:tr>
              <a:tr h="385614">
                <a:tc>
                  <a:txBody>
                    <a:bodyPr/>
                    <a:lstStyle/>
                    <a:p>
                      <a:pPr algn="l">
                        <a:lnSpc>
                          <a:spcPct val="100000"/>
                        </a:lnSpc>
                      </a:pPr>
                      <a:r>
                        <a:rPr lang="en-US" sz="2400" kern="100">
                          <a:solidFill>
                            <a:srgbClr val="000000"/>
                          </a:solidFill>
                          <a:effectLst/>
                          <a:latin typeface="+mn-lt"/>
                          <a:ea typeface="Times New Roman" panose="02020603050405020304" pitchFamily="18" charset="0"/>
                          <a:cs typeface="Times New Roman" panose="02020603050405020304" pitchFamily="18" charset="0"/>
                        </a:rPr>
                        <a:t>2. Thông tin sai sự thật về kỳ thi.</a:t>
                      </a:r>
                      <a:endParaRPr lang="en-US" sz="3600" kern="1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US" sz="2000" kern="100">
                          <a:solidFill>
                            <a:srgbClr val="000000"/>
                          </a:solidFill>
                          <a:effectLst/>
                          <a:latin typeface="+mn-lt"/>
                          <a:ea typeface="Times New Roman" panose="02020603050405020304" pitchFamily="18" charset="0"/>
                          <a:cs typeface="Times New Roman" panose="02020603050405020304" pitchFamily="18" charset="0"/>
                        </a:rPr>
                        <a:t>Từ 8tr-12tr</a:t>
                      </a:r>
                      <a:endParaRPr lang="en-US" sz="3200" kern="1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866021000"/>
                  </a:ext>
                </a:extLst>
              </a:tr>
              <a:tr h="771228">
                <a:tc>
                  <a:txBody>
                    <a:bodyPr/>
                    <a:lstStyle/>
                    <a:p>
                      <a:pPr algn="l">
                        <a:lnSpc>
                          <a:spcPct val="100000"/>
                        </a:lnSpc>
                      </a:pPr>
                      <a:r>
                        <a:rPr lang="en-US" sz="2400" kern="100">
                          <a:solidFill>
                            <a:srgbClr val="000000"/>
                          </a:solidFill>
                          <a:effectLst/>
                          <a:latin typeface="+mn-lt"/>
                          <a:ea typeface="Times New Roman" panose="02020603050405020304" pitchFamily="18" charset="0"/>
                          <a:cs typeface="Times New Roman" panose="02020603050405020304" pitchFamily="18" charset="0"/>
                        </a:rPr>
                        <a:t>3. Vào khu vực TC thi, chấm thi khi không được phép; mang tài liệu, thông tin, vật dụng không được phép vào PT, khu vực chấm thi.</a:t>
                      </a:r>
                      <a:endParaRPr lang="en-US" sz="3600" kern="1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US" sz="2000" kern="100">
                          <a:solidFill>
                            <a:srgbClr val="000000"/>
                          </a:solidFill>
                          <a:effectLst/>
                          <a:latin typeface="+mn-lt"/>
                          <a:ea typeface="Times New Roman" panose="02020603050405020304" pitchFamily="18" charset="0"/>
                          <a:cs typeface="Times New Roman" panose="02020603050405020304" pitchFamily="18" charset="0"/>
                        </a:rPr>
                        <a:t>Từ 1tr-2tr</a:t>
                      </a:r>
                      <a:endParaRPr lang="en-US" sz="3200" kern="1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42496815"/>
                  </a:ext>
                </a:extLst>
              </a:tr>
              <a:tr h="414081">
                <a:tc>
                  <a:txBody>
                    <a:bodyPr/>
                    <a:lstStyle/>
                    <a:p>
                      <a:pPr algn="l">
                        <a:lnSpc>
                          <a:spcPct val="100000"/>
                        </a:lnSpc>
                      </a:pPr>
                      <a:r>
                        <a:rPr lang="en-US" sz="2400" kern="100">
                          <a:solidFill>
                            <a:srgbClr val="000000"/>
                          </a:solidFill>
                          <a:effectLst/>
                          <a:latin typeface="+mn-lt"/>
                          <a:ea typeface="Times New Roman" panose="02020603050405020304" pitchFamily="18" charset="0"/>
                          <a:cs typeface="Times New Roman" panose="02020603050405020304" pitchFamily="18" charset="0"/>
                        </a:rPr>
                        <a:t>4. Làm bài hộ thí sinh hoặc trợ giúp thí sinh làm bài.</a:t>
                      </a:r>
                      <a:endParaRPr lang="en-US" sz="3600" kern="1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US" sz="2000" kern="100">
                          <a:solidFill>
                            <a:srgbClr val="000000"/>
                          </a:solidFill>
                          <a:effectLst/>
                          <a:latin typeface="+mn-lt"/>
                          <a:ea typeface="Times New Roman" panose="02020603050405020304" pitchFamily="18" charset="0"/>
                          <a:cs typeface="Times New Roman" panose="02020603050405020304" pitchFamily="18" charset="0"/>
                        </a:rPr>
                        <a:t>Từ 2tr-6tr</a:t>
                      </a:r>
                      <a:endParaRPr lang="en-US" sz="3200" kern="1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22731948"/>
                  </a:ext>
                </a:extLst>
              </a:tr>
              <a:tr h="771228">
                <a:tc>
                  <a:txBody>
                    <a:bodyPr/>
                    <a:lstStyle/>
                    <a:p>
                      <a:pPr algn="l">
                        <a:lnSpc>
                          <a:spcPct val="100000"/>
                        </a:lnSpc>
                      </a:pPr>
                      <a:r>
                        <a:rPr lang="en-US" sz="2400" kern="100">
                          <a:solidFill>
                            <a:srgbClr val="000000"/>
                          </a:solidFill>
                          <a:effectLst/>
                          <a:latin typeface="+mn-lt"/>
                          <a:ea typeface="Times New Roman" panose="02020603050405020304" pitchFamily="18" charset="0"/>
                          <a:cs typeface="Times New Roman" panose="02020603050405020304" pitchFamily="18" charset="0"/>
                        </a:rPr>
                        <a:t>5. Viết thêm hoặc sửa chữa nội dung bài thi hoặc sửa điểm bài thi trái quy định nhưng chưa đến mức truy cứu trách nhiệm hình sự.</a:t>
                      </a:r>
                      <a:endParaRPr lang="en-US" sz="3600" kern="1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US" sz="2000" kern="100">
                          <a:solidFill>
                            <a:srgbClr val="000000"/>
                          </a:solidFill>
                          <a:effectLst/>
                          <a:latin typeface="+mn-lt"/>
                          <a:ea typeface="Times New Roman" panose="02020603050405020304" pitchFamily="18" charset="0"/>
                          <a:cs typeface="Times New Roman" panose="02020603050405020304" pitchFamily="18" charset="0"/>
                        </a:rPr>
                        <a:t>Từ 6tr-8tr</a:t>
                      </a:r>
                      <a:endParaRPr lang="en-US" sz="3200" kern="1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67352805"/>
                  </a:ext>
                </a:extLst>
              </a:tr>
              <a:tr h="385614">
                <a:tc>
                  <a:txBody>
                    <a:bodyPr/>
                    <a:lstStyle/>
                    <a:p>
                      <a:pPr algn="l">
                        <a:lnSpc>
                          <a:spcPct val="100000"/>
                        </a:lnSpc>
                      </a:pPr>
                      <a:r>
                        <a:rPr lang="en-US" sz="2400" kern="100">
                          <a:solidFill>
                            <a:srgbClr val="000000"/>
                          </a:solidFill>
                          <a:effectLst/>
                          <a:latin typeface="+mn-lt"/>
                          <a:ea typeface="Times New Roman" panose="02020603050405020304" pitchFamily="18" charset="0"/>
                          <a:cs typeface="Times New Roman" panose="02020603050405020304" pitchFamily="18" charset="0"/>
                        </a:rPr>
                        <a:t>6. Đánh tráo bài thi nhưng chưa đến mức truy cứu trách nhiệm hình sự.</a:t>
                      </a:r>
                      <a:endParaRPr lang="en-US" sz="3600" kern="1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US" sz="2000" kern="100">
                          <a:solidFill>
                            <a:srgbClr val="000000"/>
                          </a:solidFill>
                          <a:effectLst/>
                          <a:latin typeface="+mn-lt"/>
                          <a:ea typeface="Times New Roman" panose="02020603050405020304" pitchFamily="18" charset="0"/>
                          <a:cs typeface="Times New Roman" panose="02020603050405020304" pitchFamily="18" charset="0"/>
                        </a:rPr>
                        <a:t>Từ 8tr-12tr</a:t>
                      </a:r>
                      <a:endParaRPr lang="en-US" sz="3200" kern="1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50803429"/>
                  </a:ext>
                </a:extLst>
              </a:tr>
              <a:tr h="771228">
                <a:tc>
                  <a:txBody>
                    <a:bodyPr/>
                    <a:lstStyle/>
                    <a:p>
                      <a:pPr algn="l">
                        <a:lnSpc>
                          <a:spcPct val="100000"/>
                        </a:lnSpc>
                      </a:pPr>
                      <a:r>
                        <a:rPr lang="en-US" sz="2400" kern="100">
                          <a:solidFill>
                            <a:srgbClr val="000000"/>
                          </a:solidFill>
                          <a:effectLst/>
                          <a:latin typeface="+mn-lt"/>
                          <a:ea typeface="Times New Roman" panose="02020603050405020304" pitchFamily="18" charset="0"/>
                          <a:cs typeface="Times New Roman" panose="02020603050405020304" pitchFamily="18" charset="0"/>
                        </a:rPr>
                        <a:t>7. Tổ chức chấm thi sai quy định nhưng chưa đến mức truy cứu trách nhiệm hình sự.</a:t>
                      </a:r>
                      <a:endParaRPr lang="en-US" sz="3600" kern="1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US" sz="2000" kern="100">
                          <a:solidFill>
                            <a:srgbClr val="000000"/>
                          </a:solidFill>
                          <a:effectLst/>
                          <a:latin typeface="+mn-lt"/>
                          <a:ea typeface="Times New Roman" panose="02020603050405020304" pitchFamily="18" charset="0"/>
                          <a:cs typeface="Times New Roman" panose="02020603050405020304" pitchFamily="18" charset="0"/>
                        </a:rPr>
                        <a:t>Từ 12tr-14tr</a:t>
                      </a:r>
                      <a:endParaRPr lang="en-US" sz="3200" kern="1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07736950"/>
                  </a:ext>
                </a:extLst>
              </a:tr>
              <a:tr h="771228">
                <a:tc>
                  <a:txBody>
                    <a:bodyPr/>
                    <a:lstStyle/>
                    <a:p>
                      <a:pPr algn="l">
                        <a:lnSpc>
                          <a:spcPct val="100000"/>
                        </a:lnSpc>
                      </a:pPr>
                      <a:r>
                        <a:rPr lang="en-US" sz="2400" kern="100">
                          <a:solidFill>
                            <a:srgbClr val="000000"/>
                          </a:solidFill>
                          <a:effectLst/>
                          <a:latin typeface="+mn-lt"/>
                          <a:ea typeface="Times New Roman" panose="02020603050405020304" pitchFamily="18" charset="0"/>
                          <a:cs typeface="Times New Roman" panose="02020603050405020304" pitchFamily="18" charset="0"/>
                        </a:rPr>
                        <a:t>8. Thi thay hoặc thi kèm người khác hoặc nhờ người khác làm bài hộ hoặc thi thay, thi kèm.</a:t>
                      </a:r>
                      <a:endParaRPr lang="en-US" sz="3600" kern="1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US" sz="2000" kern="100">
                          <a:solidFill>
                            <a:srgbClr val="000000"/>
                          </a:solidFill>
                          <a:effectLst/>
                          <a:latin typeface="+mn-lt"/>
                          <a:ea typeface="Times New Roman" panose="02020603050405020304" pitchFamily="18" charset="0"/>
                          <a:cs typeface="Times New Roman" panose="02020603050405020304" pitchFamily="18" charset="0"/>
                        </a:rPr>
                        <a:t>Từ 14tr-16tr</a:t>
                      </a:r>
                      <a:endParaRPr lang="en-US" sz="3200" kern="1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65771573"/>
                  </a:ext>
                </a:extLst>
              </a:tr>
              <a:tr h="571727">
                <a:tc>
                  <a:txBody>
                    <a:bodyPr/>
                    <a:lstStyle/>
                    <a:p>
                      <a:pPr algn="l">
                        <a:lnSpc>
                          <a:spcPct val="100000"/>
                        </a:lnSpc>
                      </a:pPr>
                      <a:r>
                        <a:rPr lang="en-US" sz="2400" kern="100">
                          <a:solidFill>
                            <a:srgbClr val="000000"/>
                          </a:solidFill>
                          <a:effectLst/>
                          <a:latin typeface="+mn-lt"/>
                          <a:ea typeface="Times New Roman" panose="02020603050405020304" pitchFamily="18" charset="0"/>
                          <a:cs typeface="Times New Roman" panose="02020603050405020304" pitchFamily="18" charset="0"/>
                        </a:rPr>
                        <a:t>9. Làm mất bài thi của thí sinh.</a:t>
                      </a:r>
                      <a:endParaRPr lang="en-US" sz="3600" kern="1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US" sz="2000" kern="100">
                          <a:solidFill>
                            <a:srgbClr val="000000"/>
                          </a:solidFill>
                          <a:effectLst/>
                          <a:latin typeface="+mn-lt"/>
                          <a:ea typeface="Times New Roman" panose="02020603050405020304" pitchFamily="18" charset="0"/>
                          <a:cs typeface="Times New Roman" panose="02020603050405020304" pitchFamily="18" charset="0"/>
                        </a:rPr>
                        <a:t>Từ 13tr-15tr</a:t>
                      </a:r>
                      <a:endParaRPr lang="en-US" sz="3200" kern="10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92673000"/>
                  </a:ext>
                </a:extLst>
              </a:tr>
            </a:tbl>
          </a:graphicData>
        </a:graphic>
      </p:graphicFrame>
    </p:spTree>
    <p:extLst>
      <p:ext uri="{BB962C8B-B14F-4D97-AF65-F5344CB8AC3E}">
        <p14:creationId xmlns:p14="http://schemas.microsoft.com/office/powerpoint/2010/main" val="11892944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D0D7F82E-71E7-4E40-A99A-B09028FBDAFF}"/>
              </a:ext>
            </a:extLst>
          </p:cNvPr>
          <p:cNvSpPr/>
          <p:nvPr/>
        </p:nvSpPr>
        <p:spPr>
          <a:xfrm>
            <a:off x="0" y="1926953"/>
            <a:ext cx="12192000" cy="2250296"/>
          </a:xfrm>
          <a:prstGeom prst="rect">
            <a:avLst/>
          </a:prstGeom>
        </p:spPr>
        <p:txBody>
          <a:bodyPr wrap="square">
            <a:spAutoFit/>
          </a:bodyPr>
          <a:lstStyle/>
          <a:p>
            <a:pPr algn="ctr">
              <a:lnSpc>
                <a:spcPct val="120000"/>
              </a:lnSpc>
            </a:pPr>
            <a:r>
              <a:rPr lang="en-US" sz="4800" b="1">
                <a:solidFill>
                  <a:srgbClr val="3129EE"/>
                </a:solidFill>
                <a:latin typeface="Times New Roman" panose="02020603050405020304" pitchFamily="18" charset="0"/>
                <a:ea typeface="Times New Roman" panose="02020603050405020304" pitchFamily="18" charset="0"/>
                <a:cs typeface="Times New Roman" panose="02020603050405020304" pitchFamily="18" charset="0"/>
              </a:rPr>
              <a:t>MỘT SỐ TÌNH HUỐNG</a:t>
            </a:r>
          </a:p>
          <a:p>
            <a:pPr algn="ctr">
              <a:lnSpc>
                <a:spcPct val="120000"/>
              </a:lnSpc>
            </a:pPr>
            <a:r>
              <a:rPr lang="en-US" sz="3600" b="1">
                <a:solidFill>
                  <a:srgbClr val="3129EE"/>
                </a:solidFill>
                <a:latin typeface="Times New Roman" panose="02020603050405020304" pitchFamily="18" charset="0"/>
                <a:ea typeface="Times New Roman" panose="02020603050405020304" pitchFamily="18" charset="0"/>
                <a:cs typeface="Times New Roman" panose="02020603050405020304" pitchFamily="18" charset="0"/>
              </a:rPr>
              <a:t>TRONG KIỂM TRA CÔNG TÁC COI THI TUYỂN SINH VÀO LỚP 10 THPT NĂM HỌC 2024-2025</a:t>
            </a:r>
            <a:endParaRPr lang="en-US" sz="4000">
              <a:solidFill>
                <a:srgbClr val="3129EE"/>
              </a:solidFill>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64375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5CA327DE-1857-DB71-3731-7FD1099A133C}"/>
              </a:ext>
            </a:extLst>
          </p:cNvPr>
          <p:cNvGrpSpPr/>
          <p:nvPr/>
        </p:nvGrpSpPr>
        <p:grpSpPr>
          <a:xfrm>
            <a:off x="9597439" y="114300"/>
            <a:ext cx="2210630" cy="1770295"/>
            <a:chOff x="4004109" y="1958014"/>
            <a:chExt cx="2546547" cy="2565860"/>
          </a:xfrm>
        </p:grpSpPr>
        <p:pic>
          <p:nvPicPr>
            <p:cNvPr id="7" name="Picture 2" descr="Design, management, problem, question, solve, thinking icon - Download on  Iconfinder">
              <a:extLst>
                <a:ext uri="{FF2B5EF4-FFF2-40B4-BE49-F238E27FC236}">
                  <a16:creationId xmlns:a16="http://schemas.microsoft.com/office/drawing/2014/main" xmlns="" id="{32694013-C5C2-6D09-5CB4-11430033231F}"/>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9661" t="25708" r="33285" b="9450"/>
            <a:stretch/>
          </p:blipFill>
          <p:spPr bwMode="auto">
            <a:xfrm>
              <a:off x="4004109" y="2146433"/>
              <a:ext cx="2091892" cy="23774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Should I take private lessons, enroll in group classes, or come to social  dances?” | PaperMoon Dance">
              <a:extLst>
                <a:ext uri="{FF2B5EF4-FFF2-40B4-BE49-F238E27FC236}">
                  <a16:creationId xmlns:a16="http://schemas.microsoft.com/office/drawing/2014/main" xmlns="" id="{EF3E83BE-48EF-3D15-147D-62146239F44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768" r="62853" b="22016"/>
            <a:stretch/>
          </p:blipFill>
          <p:spPr bwMode="auto">
            <a:xfrm>
              <a:off x="5641344" y="1958014"/>
              <a:ext cx="909312" cy="1547464"/>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a:extLst>
              <a:ext uri="{FF2B5EF4-FFF2-40B4-BE49-F238E27FC236}">
                <a16:creationId xmlns:a16="http://schemas.microsoft.com/office/drawing/2014/main" xmlns="" id="{827974CD-CF30-C6F2-20AF-98B52D0A6D5D}"/>
              </a:ext>
            </a:extLst>
          </p:cNvPr>
          <p:cNvSpPr txBox="1"/>
          <p:nvPr/>
        </p:nvSpPr>
        <p:spPr>
          <a:xfrm>
            <a:off x="589083" y="1884595"/>
            <a:ext cx="11350869" cy="3662541"/>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kumimoji="0" lang="en-US" sz="3200" b="0" i="0" u="none" strike="noStrike" kern="1200" cap="none" spc="0" normalizeH="0" baseline="0" noProof="0">
                <a:ln>
                  <a:noFill/>
                </a:ln>
                <a:solidFill>
                  <a:srgbClr val="3129EE"/>
                </a:solidFill>
                <a:effectLst/>
                <a:uLnTx/>
                <a:uFillTx/>
                <a:latin typeface="Calibri" panose="020F0502020204030204" pitchFamily="34" charset="0"/>
                <a:ea typeface="+mn-ea"/>
                <a:cs typeface="Calibri" panose="020F0502020204030204" pitchFamily="34" charset="0"/>
              </a:rPr>
              <a:t>Thiếu giám thị;</a:t>
            </a:r>
          </a:p>
          <a:p>
            <a:pPr marL="457200" marR="0" lvl="0" indent="-457200" algn="l" defTabSz="4572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lang="en-US" sz="3200">
                <a:solidFill>
                  <a:srgbClr val="3129EE"/>
                </a:solidFill>
                <a:highlight>
                  <a:srgbClr val="FFFF00"/>
                </a:highlight>
                <a:latin typeface="Calibri" panose="020F0502020204030204" pitchFamily="34" charset="0"/>
                <a:cs typeface="Calibri" panose="020F0502020204030204" pitchFamily="34" charset="0"/>
              </a:rPr>
              <a:t>Không đủ cơ cấu (Giám thị THPT, THCS);</a:t>
            </a:r>
          </a:p>
          <a:p>
            <a:pPr marL="457200" marR="0" lvl="0" indent="-457200" algn="l" defTabSz="4572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lang="en-US" sz="3200">
                <a:solidFill>
                  <a:srgbClr val="3129EE"/>
                </a:solidFill>
                <a:latin typeface="Calibri" panose="020F0502020204030204" pitchFamily="34" charset="0"/>
                <a:cs typeface="Calibri" panose="020F0502020204030204" pitchFamily="34" charset="0"/>
              </a:rPr>
              <a:t>Không có Giấy giới thiệu thay người hoặc ký không đúng thẩm quyền (Giám thị: THPT- Sở GD, THCS- PGD).</a:t>
            </a:r>
          </a:p>
          <a:p>
            <a:pPr marL="457200" marR="0" lvl="0" indent="-457200" algn="l" defTabSz="4572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kumimoji="0" lang="en-US" sz="3200" b="0" i="0" u="none" strike="noStrike" kern="1200" cap="none" spc="0" normalizeH="0" baseline="0" noProof="0">
                <a:ln>
                  <a:noFill/>
                </a:ln>
                <a:solidFill>
                  <a:srgbClr val="3129EE"/>
                </a:solidFill>
                <a:effectLst/>
                <a:uLnTx/>
                <a:uFillTx/>
                <a:latin typeface="Calibri" panose="020F0502020204030204" pitchFamily="34" charset="0"/>
                <a:ea typeface="+mn-ea"/>
                <a:cs typeface="Calibri" panose="020F0502020204030204" pitchFamily="34" charset="0"/>
              </a:rPr>
              <a:t>Có người thân dự thi.</a:t>
            </a:r>
          </a:p>
          <a:p>
            <a:pPr marL="457200" marR="0" lvl="0" indent="-457200" algn="l" defTabSz="4572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lang="en-US" sz="3200">
                <a:solidFill>
                  <a:srgbClr val="3129EE"/>
                </a:solidFill>
                <a:latin typeface="Calibri" panose="020F0502020204030204" pitchFamily="34" charset="0"/>
                <a:cs typeface="Calibri" panose="020F0502020204030204" pitchFamily="34" charset="0"/>
              </a:rPr>
              <a:t>Có người thân làm CTHĐ, Phó CTHĐ </a:t>
            </a:r>
            <a:r>
              <a:rPr lang="en-US" sz="3200">
                <a:solidFill>
                  <a:srgbClr val="FF0000"/>
                </a:solidFill>
                <a:latin typeface="Calibri" panose="020F0502020204030204" pitchFamily="34" charset="0"/>
                <a:cs typeface="Calibri" panose="020F0502020204030204" pitchFamily="34" charset="0"/>
              </a:rPr>
              <a:t>(Đoàn kiểm tra)</a:t>
            </a:r>
          </a:p>
        </p:txBody>
      </p:sp>
      <p:sp>
        <p:nvSpPr>
          <p:cNvPr id="2" name="TextBox 1">
            <a:extLst>
              <a:ext uri="{FF2B5EF4-FFF2-40B4-BE49-F238E27FC236}">
                <a16:creationId xmlns:a16="http://schemas.microsoft.com/office/drawing/2014/main" xmlns="" id="{1A71214F-8DBA-6BF6-17BE-2F7360FC7E19}"/>
              </a:ext>
            </a:extLst>
          </p:cNvPr>
          <p:cNvSpPr txBox="1"/>
          <p:nvPr/>
        </p:nvSpPr>
        <p:spPr>
          <a:xfrm>
            <a:off x="1028700" y="181958"/>
            <a:ext cx="8568739" cy="138499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Times New Roman" panose="02020603050405020304" pitchFamily="18" charset="0"/>
                <a:cs typeface="Times New Roman" panose="02020603050405020304" pitchFamily="18" charset="0"/>
              </a:rPr>
              <a:t>Tình huống trước ngày thi</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b="1" i="1">
                <a:solidFill>
                  <a:srgbClr val="00B0F0"/>
                </a:solidFill>
                <a:effectLst>
                  <a:outerShdw blurRad="38100" dist="38100" dir="2700000" algn="tl">
                    <a:srgbClr val="000000">
                      <a:alpha val="43137"/>
                    </a:srgbClr>
                  </a:outerShdw>
                </a:effectLst>
                <a:latin typeface="Calibri" panose="020F0502020204030204"/>
                <a:cs typeface="Times New Roman" panose="02020603050405020304" pitchFamily="18" charset="0"/>
              </a:rPr>
              <a:t>Thành phần Hội đồng coi thi</a:t>
            </a:r>
            <a:endParaRPr kumimoji="0" lang="en-US" sz="4000" b="0" i="1" u="none" strike="noStrike" kern="1200" cap="none" spc="0" normalizeH="0" baseline="0" noProof="0">
              <a:ln>
                <a:noFill/>
              </a:ln>
              <a:solidFill>
                <a:srgbClr val="00B0F0"/>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8057898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5CA327DE-1857-DB71-3731-7FD1099A133C}"/>
              </a:ext>
            </a:extLst>
          </p:cNvPr>
          <p:cNvGrpSpPr/>
          <p:nvPr/>
        </p:nvGrpSpPr>
        <p:grpSpPr>
          <a:xfrm>
            <a:off x="9597439" y="114300"/>
            <a:ext cx="2210630" cy="1770295"/>
            <a:chOff x="4004109" y="1958014"/>
            <a:chExt cx="2546547" cy="2565860"/>
          </a:xfrm>
        </p:grpSpPr>
        <p:pic>
          <p:nvPicPr>
            <p:cNvPr id="7" name="Picture 2" descr="Design, management, problem, question, solve, thinking icon - Download on  Iconfinder">
              <a:extLst>
                <a:ext uri="{FF2B5EF4-FFF2-40B4-BE49-F238E27FC236}">
                  <a16:creationId xmlns:a16="http://schemas.microsoft.com/office/drawing/2014/main" xmlns="" id="{32694013-C5C2-6D09-5CB4-11430033231F}"/>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9661" t="25708" r="33285" b="9450"/>
            <a:stretch/>
          </p:blipFill>
          <p:spPr bwMode="auto">
            <a:xfrm>
              <a:off x="4004109" y="2146433"/>
              <a:ext cx="2091892" cy="23774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Should I take private lessons, enroll in group classes, or come to social  dances?” | PaperMoon Dance">
              <a:extLst>
                <a:ext uri="{FF2B5EF4-FFF2-40B4-BE49-F238E27FC236}">
                  <a16:creationId xmlns:a16="http://schemas.microsoft.com/office/drawing/2014/main" xmlns="" id="{EF3E83BE-48EF-3D15-147D-62146239F44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768" r="62853" b="22016"/>
            <a:stretch/>
          </p:blipFill>
          <p:spPr bwMode="auto">
            <a:xfrm>
              <a:off x="5641344" y="1958014"/>
              <a:ext cx="909312" cy="1547464"/>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a:extLst>
              <a:ext uri="{FF2B5EF4-FFF2-40B4-BE49-F238E27FC236}">
                <a16:creationId xmlns:a16="http://schemas.microsoft.com/office/drawing/2014/main" xmlns="" id="{827974CD-CF30-C6F2-20AF-98B52D0A6D5D}"/>
              </a:ext>
            </a:extLst>
          </p:cNvPr>
          <p:cNvSpPr txBox="1"/>
          <p:nvPr/>
        </p:nvSpPr>
        <p:spPr>
          <a:xfrm>
            <a:off x="589083" y="1884595"/>
            <a:ext cx="11350869" cy="4308872"/>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kumimoji="0" lang="en-US" sz="3200" b="0" i="0" u="none" strike="noStrike" kern="1200" cap="none" spc="0" normalizeH="0" baseline="0" noProof="0">
                <a:ln>
                  <a:noFill/>
                </a:ln>
                <a:solidFill>
                  <a:srgbClr val="3129EE"/>
                </a:solidFill>
                <a:effectLst/>
                <a:uLnTx/>
                <a:uFillTx/>
                <a:latin typeface="Calibri" panose="020F0502020204030204" pitchFamily="34" charset="0"/>
                <a:ea typeface="+mn-ea"/>
                <a:cs typeface="Calibri" panose="020F0502020204030204" pitchFamily="34" charset="0"/>
              </a:rPr>
              <a:t>Phòng thi có Camera chưa được ngắt kết nối hoặc chưa được che mắt camera.</a:t>
            </a:r>
          </a:p>
          <a:p>
            <a:pPr marL="457200" marR="0" lvl="0" indent="-457200" algn="l" defTabSz="4572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lang="en-US" sz="3200">
                <a:solidFill>
                  <a:srgbClr val="3129EE"/>
                </a:solidFill>
                <a:latin typeface="Calibri" panose="020F0502020204030204" pitchFamily="34" charset="0"/>
                <a:cs typeface="Calibri" panose="020F0502020204030204" pitchFamily="34" charset="0"/>
              </a:rPr>
              <a:t>Tủ thùng phía cuối phòng thi chưa khóa, niêm phong.</a:t>
            </a:r>
          </a:p>
          <a:p>
            <a:pPr marL="457200" marR="0" lvl="0" indent="-457200" algn="l" defTabSz="4572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kumimoji="0" lang="en-US" sz="3200" b="0" i="0" u="none" strike="noStrike" kern="1200" cap="none" spc="0" normalizeH="0" baseline="0" noProof="0">
                <a:ln>
                  <a:noFill/>
                </a:ln>
                <a:solidFill>
                  <a:srgbClr val="3129EE"/>
                </a:solidFill>
                <a:effectLst/>
                <a:uLnTx/>
                <a:uFillTx/>
                <a:latin typeface="Calibri" panose="020F0502020204030204" pitchFamily="34" charset="0"/>
                <a:ea typeface="+mn-ea"/>
                <a:cs typeface="Calibri" panose="020F0502020204030204" pitchFamily="34" charset="0"/>
              </a:rPr>
              <a:t>C</a:t>
            </a:r>
            <a:r>
              <a:rPr lang="en-US" sz="3200">
                <a:solidFill>
                  <a:srgbClr val="3129EE"/>
                </a:solidFill>
                <a:latin typeface="Calibri" panose="020F0502020204030204" pitchFamily="34" charset="0"/>
                <a:cs typeface="Calibri" panose="020F0502020204030204" pitchFamily="34" charset="0"/>
              </a:rPr>
              <a:t>ó đài cát sét, tivi, loa trong phòng thi</a:t>
            </a:r>
          </a:p>
          <a:p>
            <a:pPr marL="457200" marR="0" lvl="0" indent="-457200" algn="l" defTabSz="4572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lang="en-US" sz="3200">
                <a:solidFill>
                  <a:srgbClr val="3129EE"/>
                </a:solidFill>
                <a:latin typeface="Calibri" panose="020F0502020204030204" pitchFamily="34" charset="0"/>
                <a:cs typeface="Calibri" panose="020F0502020204030204" pitchFamily="34" charset="0"/>
              </a:rPr>
              <a:t>Cửa sổ phòng thi gần nhà dân chưa được che kín, niêm phong</a:t>
            </a:r>
          </a:p>
          <a:p>
            <a:pPr marL="457200" marR="0" lvl="0" indent="-457200" algn="l" defTabSz="4572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lang="en-US" sz="3200">
                <a:solidFill>
                  <a:srgbClr val="3129EE"/>
                </a:solidFill>
                <a:latin typeface="Calibri" panose="020F0502020204030204" pitchFamily="34" charset="0"/>
                <a:cs typeface="Calibri" panose="020F0502020204030204" pitchFamily="34" charset="0"/>
              </a:rPr>
              <a:t>Cửa phòng thi niêm yết thiếu hồ sơ (danh sách, trách nhiệm TS).</a:t>
            </a:r>
          </a:p>
          <a:p>
            <a:pPr marL="457200" marR="0" lvl="0" indent="-457200" algn="l" defTabSz="4572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kumimoji="0" lang="en-US" sz="3200" b="0" i="0" u="none" strike="noStrike" kern="1200" cap="none" spc="0" normalizeH="0" baseline="0" noProof="0">
                <a:ln>
                  <a:noFill/>
                </a:ln>
                <a:solidFill>
                  <a:srgbClr val="3129EE"/>
                </a:solidFill>
                <a:effectLst/>
                <a:uLnTx/>
                <a:uFillTx/>
                <a:latin typeface="Calibri" panose="020F0502020204030204" pitchFamily="34" charset="0"/>
                <a:ea typeface="+mn-ea"/>
                <a:cs typeface="Calibri" panose="020F0502020204030204" pitchFamily="34" charset="0"/>
              </a:rPr>
              <a:t>Thiếu chỗ ngồi cho th</a:t>
            </a:r>
            <a:r>
              <a:rPr lang="en-US" sz="3200">
                <a:solidFill>
                  <a:srgbClr val="3129EE"/>
                </a:solidFill>
                <a:latin typeface="Calibri" panose="020F0502020204030204" pitchFamily="34" charset="0"/>
                <a:cs typeface="Calibri" panose="020F0502020204030204" pitchFamily="34" charset="0"/>
              </a:rPr>
              <a:t>í sinh, giám thị.</a:t>
            </a:r>
            <a:endParaRPr kumimoji="0" lang="vi-VN" sz="3200" b="0" i="0" u="none" strike="noStrike" kern="1200" cap="none" spc="0" normalizeH="0" baseline="0" noProof="0">
              <a:ln>
                <a:noFill/>
              </a:ln>
              <a:solidFill>
                <a:srgbClr val="3129EE"/>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xmlns="" id="{1A71214F-8DBA-6BF6-17BE-2F7360FC7E19}"/>
              </a:ext>
            </a:extLst>
          </p:cNvPr>
          <p:cNvSpPr txBox="1"/>
          <p:nvPr/>
        </p:nvSpPr>
        <p:spPr>
          <a:xfrm>
            <a:off x="1028700" y="181958"/>
            <a:ext cx="8568739" cy="138499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Times New Roman" panose="02020603050405020304" pitchFamily="18" charset="0"/>
                <a:cs typeface="Times New Roman" panose="02020603050405020304" pitchFamily="18" charset="0"/>
              </a:rPr>
              <a:t>Tình huống trước ngày thi</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b="1" i="1">
                <a:solidFill>
                  <a:srgbClr val="00B0F0"/>
                </a:solidFill>
                <a:effectLst>
                  <a:outerShdw blurRad="38100" dist="38100" dir="2700000" algn="tl">
                    <a:srgbClr val="000000">
                      <a:alpha val="43137"/>
                    </a:srgbClr>
                  </a:outerShdw>
                </a:effectLst>
                <a:latin typeface="Calibri" panose="020F0502020204030204"/>
                <a:cs typeface="Times New Roman" panose="02020603050405020304" pitchFamily="18" charset="0"/>
              </a:rPr>
              <a:t>Tại phòng dự kiến làm phòng thi</a:t>
            </a:r>
            <a:endParaRPr kumimoji="0" lang="en-US" sz="4000" b="0" i="1" u="none" strike="noStrike" kern="1200" cap="none" spc="0" normalizeH="0" baseline="0" noProof="0">
              <a:ln>
                <a:noFill/>
              </a:ln>
              <a:solidFill>
                <a:srgbClr val="00B0F0"/>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9213334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5CA327DE-1857-DB71-3731-7FD1099A133C}"/>
              </a:ext>
            </a:extLst>
          </p:cNvPr>
          <p:cNvGrpSpPr/>
          <p:nvPr/>
        </p:nvGrpSpPr>
        <p:grpSpPr>
          <a:xfrm>
            <a:off x="9597439" y="114300"/>
            <a:ext cx="2210630" cy="1770295"/>
            <a:chOff x="4004109" y="1958014"/>
            <a:chExt cx="2546547" cy="2565860"/>
          </a:xfrm>
        </p:grpSpPr>
        <p:pic>
          <p:nvPicPr>
            <p:cNvPr id="7" name="Picture 2" descr="Design, management, problem, question, solve, thinking icon - Download on  Iconfinder">
              <a:extLst>
                <a:ext uri="{FF2B5EF4-FFF2-40B4-BE49-F238E27FC236}">
                  <a16:creationId xmlns:a16="http://schemas.microsoft.com/office/drawing/2014/main" xmlns="" id="{32694013-C5C2-6D09-5CB4-11430033231F}"/>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9661" t="25708" r="33285" b="9450"/>
            <a:stretch/>
          </p:blipFill>
          <p:spPr bwMode="auto">
            <a:xfrm>
              <a:off x="4004109" y="2146433"/>
              <a:ext cx="2091892" cy="23774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Should I take private lessons, enroll in group classes, or come to social  dances?” | PaperMoon Dance">
              <a:extLst>
                <a:ext uri="{FF2B5EF4-FFF2-40B4-BE49-F238E27FC236}">
                  <a16:creationId xmlns:a16="http://schemas.microsoft.com/office/drawing/2014/main" xmlns="" id="{EF3E83BE-48EF-3D15-147D-62146239F44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768" r="62853" b="22016"/>
            <a:stretch/>
          </p:blipFill>
          <p:spPr bwMode="auto">
            <a:xfrm>
              <a:off x="5641344" y="1958014"/>
              <a:ext cx="909312" cy="1547464"/>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a:extLst>
              <a:ext uri="{FF2B5EF4-FFF2-40B4-BE49-F238E27FC236}">
                <a16:creationId xmlns:a16="http://schemas.microsoft.com/office/drawing/2014/main" xmlns="" id="{827974CD-CF30-C6F2-20AF-98B52D0A6D5D}"/>
              </a:ext>
            </a:extLst>
          </p:cNvPr>
          <p:cNvSpPr txBox="1"/>
          <p:nvPr/>
        </p:nvSpPr>
        <p:spPr>
          <a:xfrm>
            <a:off x="589083" y="1884595"/>
            <a:ext cx="11350869" cy="1877437"/>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kumimoji="0" lang="en-US" sz="3200" b="0" i="0" u="none" strike="noStrike" kern="1200" cap="none" spc="0" normalizeH="0" baseline="0" noProof="0">
                <a:ln>
                  <a:noFill/>
                </a:ln>
                <a:solidFill>
                  <a:srgbClr val="3129EE"/>
                </a:solidFill>
                <a:effectLst/>
                <a:uLnTx/>
                <a:uFillTx/>
                <a:latin typeface="Calibri" panose="020F0502020204030204" pitchFamily="34" charset="0"/>
                <a:ea typeface="+mn-ea"/>
                <a:cs typeface="Calibri" panose="020F0502020204030204" pitchFamily="34" charset="0"/>
              </a:rPr>
              <a:t>Chưa được tắt điện, ngắt mạng Internet.</a:t>
            </a:r>
          </a:p>
          <a:p>
            <a:pPr marL="457200" marR="0" lvl="0" indent="-457200" algn="l" defTabSz="4572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lang="en-US" sz="3200">
                <a:solidFill>
                  <a:srgbClr val="3129EE"/>
                </a:solidFill>
                <a:latin typeface="Calibri" panose="020F0502020204030204" pitchFamily="34" charset="0"/>
                <a:cs typeface="Calibri" panose="020F0502020204030204" pitchFamily="34" charset="0"/>
              </a:rPr>
              <a:t>Chưa khóa hoặc chưa niêm phong.</a:t>
            </a:r>
          </a:p>
          <a:p>
            <a:pPr marL="457200" marR="0" lvl="0" indent="-457200" algn="l" defTabSz="4572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lang="en-US" sz="3200">
                <a:solidFill>
                  <a:srgbClr val="3129EE"/>
                </a:solidFill>
                <a:latin typeface="Calibri" panose="020F0502020204030204" pitchFamily="34" charset="0"/>
                <a:cs typeface="Calibri" panose="020F0502020204030204" pitchFamily="34" charset="0"/>
              </a:rPr>
              <a:t>Máy Photocopy, máy tính, máy in ở một số phòng vẫn hoạt động</a:t>
            </a:r>
            <a:endParaRPr kumimoji="0" lang="en-US" sz="3200" b="0" i="0" u="none" strike="noStrike" kern="1200" cap="none" spc="0" normalizeH="0" baseline="0" noProof="0">
              <a:ln>
                <a:noFill/>
              </a:ln>
              <a:solidFill>
                <a:srgbClr val="3129EE"/>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xmlns="" id="{1A71214F-8DBA-6BF6-17BE-2F7360FC7E19}"/>
              </a:ext>
            </a:extLst>
          </p:cNvPr>
          <p:cNvSpPr txBox="1"/>
          <p:nvPr/>
        </p:nvSpPr>
        <p:spPr>
          <a:xfrm>
            <a:off x="1028700" y="181958"/>
            <a:ext cx="8568739" cy="138499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Times New Roman" panose="02020603050405020304" pitchFamily="18" charset="0"/>
                <a:cs typeface="Times New Roman" panose="02020603050405020304" pitchFamily="18" charset="0"/>
              </a:rPr>
              <a:t>Tình huống trước ngày thi</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b="1" i="1">
                <a:solidFill>
                  <a:srgbClr val="00B0F0"/>
                </a:solidFill>
                <a:effectLst>
                  <a:outerShdw blurRad="38100" dist="38100" dir="2700000" algn="tl">
                    <a:srgbClr val="000000">
                      <a:alpha val="43137"/>
                    </a:srgbClr>
                  </a:outerShdw>
                </a:effectLst>
                <a:latin typeface="Calibri" panose="020F0502020204030204"/>
                <a:cs typeface="Times New Roman" panose="02020603050405020304" pitchFamily="18" charset="0"/>
              </a:rPr>
              <a:t>Tại phòng không làm thi</a:t>
            </a:r>
            <a:endParaRPr kumimoji="0" lang="en-US" sz="4000" b="0" i="1" u="none" strike="noStrike" kern="1200" cap="none" spc="0" normalizeH="0" baseline="0" noProof="0">
              <a:ln>
                <a:noFill/>
              </a:ln>
              <a:solidFill>
                <a:srgbClr val="00B0F0"/>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2433008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5CA327DE-1857-DB71-3731-7FD1099A133C}"/>
              </a:ext>
            </a:extLst>
          </p:cNvPr>
          <p:cNvGrpSpPr/>
          <p:nvPr/>
        </p:nvGrpSpPr>
        <p:grpSpPr>
          <a:xfrm>
            <a:off x="9597439" y="114300"/>
            <a:ext cx="2210630" cy="1770295"/>
            <a:chOff x="4004109" y="1958014"/>
            <a:chExt cx="2546547" cy="2565860"/>
          </a:xfrm>
        </p:grpSpPr>
        <p:pic>
          <p:nvPicPr>
            <p:cNvPr id="7" name="Picture 2" descr="Design, management, problem, question, solve, thinking icon - Download on  Iconfinder">
              <a:extLst>
                <a:ext uri="{FF2B5EF4-FFF2-40B4-BE49-F238E27FC236}">
                  <a16:creationId xmlns:a16="http://schemas.microsoft.com/office/drawing/2014/main" xmlns="" id="{32694013-C5C2-6D09-5CB4-11430033231F}"/>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9661" t="25708" r="33285" b="9450"/>
            <a:stretch/>
          </p:blipFill>
          <p:spPr bwMode="auto">
            <a:xfrm>
              <a:off x="4004109" y="2146433"/>
              <a:ext cx="2091892" cy="23774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Should I take private lessons, enroll in group classes, or come to social  dances?” | PaperMoon Dance">
              <a:extLst>
                <a:ext uri="{FF2B5EF4-FFF2-40B4-BE49-F238E27FC236}">
                  <a16:creationId xmlns:a16="http://schemas.microsoft.com/office/drawing/2014/main" xmlns="" id="{EF3E83BE-48EF-3D15-147D-62146239F44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768" r="62853" b="22016"/>
            <a:stretch/>
          </p:blipFill>
          <p:spPr bwMode="auto">
            <a:xfrm>
              <a:off x="5641344" y="1958014"/>
              <a:ext cx="909312" cy="1547464"/>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a:extLst>
              <a:ext uri="{FF2B5EF4-FFF2-40B4-BE49-F238E27FC236}">
                <a16:creationId xmlns:a16="http://schemas.microsoft.com/office/drawing/2014/main" xmlns="" id="{7B82E6F1-C5C8-4B1E-5049-CBCC24336065}"/>
              </a:ext>
            </a:extLst>
          </p:cNvPr>
          <p:cNvSpPr txBox="1"/>
          <p:nvPr/>
        </p:nvSpPr>
        <p:spPr>
          <a:xfrm>
            <a:off x="1028700" y="181958"/>
            <a:ext cx="8568739" cy="138499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Times New Roman" panose="02020603050405020304" pitchFamily="18" charset="0"/>
                <a:cs typeface="Times New Roman" panose="02020603050405020304" pitchFamily="18" charset="0"/>
              </a:rPr>
              <a:t>Tình huống trước ngày thi</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b="1" i="1">
                <a:solidFill>
                  <a:srgbClr val="00B0F0"/>
                </a:solidFill>
                <a:effectLst>
                  <a:outerShdw blurRad="38100" dist="38100" dir="2700000" algn="tl">
                    <a:srgbClr val="000000">
                      <a:alpha val="43137"/>
                    </a:srgbClr>
                  </a:outerShdw>
                </a:effectLst>
                <a:latin typeface="Calibri" panose="020F0502020204030204"/>
                <a:cs typeface="Times New Roman" panose="02020603050405020304" pitchFamily="18" charset="0"/>
              </a:rPr>
              <a:t>Tại phòng bảo quản đề thi, bài thi</a:t>
            </a:r>
            <a:endParaRPr kumimoji="0" lang="en-US" sz="4000" b="0" i="1" u="none" strike="noStrike" kern="1200" cap="none" spc="0" normalizeH="0" baseline="0" noProof="0">
              <a:ln>
                <a:noFill/>
              </a:ln>
              <a:solidFill>
                <a:srgbClr val="00B0F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xmlns="" id="{827974CD-CF30-C6F2-20AF-98B52D0A6D5D}"/>
              </a:ext>
            </a:extLst>
          </p:cNvPr>
          <p:cNvSpPr txBox="1"/>
          <p:nvPr/>
        </p:nvSpPr>
        <p:spPr>
          <a:xfrm>
            <a:off x="536331" y="2014593"/>
            <a:ext cx="11350869" cy="3354765"/>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kumimoji="0" lang="en-US" sz="3200" b="0" i="0" u="none" strike="noStrike" kern="1200" cap="none" spc="0" normalizeH="0" baseline="0" noProof="0">
                <a:ln>
                  <a:noFill/>
                </a:ln>
                <a:solidFill>
                  <a:srgbClr val="3129EE"/>
                </a:solidFill>
                <a:effectLst/>
                <a:highlight>
                  <a:srgbClr val="FFFF00"/>
                </a:highlight>
                <a:uLnTx/>
                <a:uFillTx/>
                <a:latin typeface="Calibri" panose="020F0502020204030204" pitchFamily="34" charset="0"/>
                <a:ea typeface="+mn-ea"/>
                <a:cs typeface="Calibri" panose="020F0502020204030204" pitchFamily="34" charset="0"/>
              </a:rPr>
              <a:t>Tủ/thùng không chắc chắn, khóa không bảo đảm an toàn.</a:t>
            </a:r>
          </a:p>
          <a:p>
            <a:pPr marL="457200" marR="0" lvl="0" indent="-457200" algn="just" defTabSz="4572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lang="en-US" sz="3200">
                <a:solidFill>
                  <a:srgbClr val="3129EE"/>
                </a:solidFill>
                <a:highlight>
                  <a:srgbClr val="FFFF00"/>
                </a:highlight>
                <a:latin typeface="Calibri" panose="020F0502020204030204" pitchFamily="34" charset="0"/>
                <a:cs typeface="Calibri" panose="020F0502020204030204" pitchFamily="34" charset="0"/>
              </a:rPr>
              <a:t>Camera không bảo đảm yêu cầu: Thời gian hệ thống không đúng thời gian thực, kết nối Wifi, không có màn hình, không có ổ cứng, không được niêm phong, camera không quan sát được hoạt động mở, đóng tủ đề thi, bài thi.</a:t>
            </a:r>
            <a:r>
              <a:rPr kumimoji="0" lang="en-US" sz="3200" b="0" i="0" u="none" strike="noStrike" kern="1200" cap="none" spc="0" normalizeH="0" baseline="0" noProof="0">
                <a:ln>
                  <a:noFill/>
                </a:ln>
                <a:solidFill>
                  <a:srgbClr val="3129EE"/>
                </a:solidFill>
                <a:effectLst/>
                <a:highlight>
                  <a:srgbClr val="FFFF00"/>
                </a:highlight>
                <a:uLnTx/>
                <a:uFillTx/>
                <a:latin typeface="Calibri" panose="020F0502020204030204" pitchFamily="34" charset="0"/>
                <a:ea typeface="+mn-ea"/>
                <a:cs typeface="Calibri" panose="020F0502020204030204" pitchFamily="34" charset="0"/>
              </a:rPr>
              <a:t> </a:t>
            </a:r>
          </a:p>
          <a:p>
            <a:pPr marL="457200" marR="0" lvl="0" indent="-457200" algn="just" defTabSz="4572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lang="en-US" sz="3200">
                <a:solidFill>
                  <a:srgbClr val="3129EE"/>
                </a:solidFill>
                <a:highlight>
                  <a:srgbClr val="FFFF00"/>
                </a:highlight>
                <a:latin typeface="Calibri" panose="020F0502020204030204" pitchFamily="34" charset="0"/>
                <a:cs typeface="Calibri" panose="020F0502020204030204" pitchFamily="34" charset="0"/>
              </a:rPr>
              <a:t>Không có bình chữa cháy hoặc bình chữa cháy hết hạn sử dụng</a:t>
            </a:r>
            <a:endParaRPr kumimoji="0" lang="vi-VN" sz="3200" b="0" i="0" u="none" strike="noStrike" kern="1200" cap="none" spc="0" normalizeH="0" baseline="0" noProof="0">
              <a:ln>
                <a:noFill/>
              </a:ln>
              <a:solidFill>
                <a:srgbClr val="3129EE"/>
              </a:solidFill>
              <a:effectLst/>
              <a:highlight>
                <a:srgbClr val="FFFF00"/>
              </a:highligh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5775084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5CA327DE-1857-DB71-3731-7FD1099A133C}"/>
              </a:ext>
            </a:extLst>
          </p:cNvPr>
          <p:cNvGrpSpPr/>
          <p:nvPr/>
        </p:nvGrpSpPr>
        <p:grpSpPr>
          <a:xfrm>
            <a:off x="9597439" y="114300"/>
            <a:ext cx="2210630" cy="1770295"/>
            <a:chOff x="4004109" y="1958014"/>
            <a:chExt cx="2546547" cy="2565860"/>
          </a:xfrm>
        </p:grpSpPr>
        <p:pic>
          <p:nvPicPr>
            <p:cNvPr id="7" name="Picture 2" descr="Design, management, problem, question, solve, thinking icon - Download on  Iconfinder">
              <a:extLst>
                <a:ext uri="{FF2B5EF4-FFF2-40B4-BE49-F238E27FC236}">
                  <a16:creationId xmlns:a16="http://schemas.microsoft.com/office/drawing/2014/main" xmlns="" id="{32694013-C5C2-6D09-5CB4-11430033231F}"/>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9661" t="25708" r="33285" b="9450"/>
            <a:stretch/>
          </p:blipFill>
          <p:spPr bwMode="auto">
            <a:xfrm>
              <a:off x="4004109" y="2146433"/>
              <a:ext cx="2091892" cy="23774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Should I take private lessons, enroll in group classes, or come to social  dances?” | PaperMoon Dance">
              <a:extLst>
                <a:ext uri="{FF2B5EF4-FFF2-40B4-BE49-F238E27FC236}">
                  <a16:creationId xmlns:a16="http://schemas.microsoft.com/office/drawing/2014/main" xmlns="" id="{EF3E83BE-48EF-3D15-147D-62146239F44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768" r="62853" b="22016"/>
            <a:stretch/>
          </p:blipFill>
          <p:spPr bwMode="auto">
            <a:xfrm>
              <a:off x="5641344" y="1958014"/>
              <a:ext cx="909312" cy="1547464"/>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a:extLst>
              <a:ext uri="{FF2B5EF4-FFF2-40B4-BE49-F238E27FC236}">
                <a16:creationId xmlns:a16="http://schemas.microsoft.com/office/drawing/2014/main" xmlns="" id="{827974CD-CF30-C6F2-20AF-98B52D0A6D5D}"/>
              </a:ext>
            </a:extLst>
          </p:cNvPr>
          <p:cNvSpPr txBox="1"/>
          <p:nvPr/>
        </p:nvSpPr>
        <p:spPr>
          <a:xfrm>
            <a:off x="571499" y="2055684"/>
            <a:ext cx="11350869" cy="2862322"/>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kumimoji="0" lang="en-US" sz="3200" b="0" i="0" u="none" strike="noStrike" kern="1200" cap="none" spc="0" normalizeH="0" baseline="0" noProof="0">
                <a:ln>
                  <a:noFill/>
                </a:ln>
                <a:solidFill>
                  <a:srgbClr val="3129EE"/>
                </a:solidFill>
                <a:effectLst/>
                <a:uLnTx/>
                <a:uFillTx/>
                <a:latin typeface="Calibri" panose="020F0502020204030204" pitchFamily="34" charset="0"/>
                <a:ea typeface="+mn-ea"/>
                <a:cs typeface="Calibri" panose="020F0502020204030204" pitchFamily="34" charset="0"/>
              </a:rPr>
              <a:t>Không có bảng biểu phân công, hiệu lệnh…</a:t>
            </a:r>
          </a:p>
          <a:p>
            <a:pPr marL="457200" marR="0" lvl="0" indent="-457200" algn="l" defTabSz="4572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lang="en-US" sz="3200">
                <a:solidFill>
                  <a:srgbClr val="3129EE"/>
                </a:solidFill>
                <a:latin typeface="Calibri" panose="020F0502020204030204" pitchFamily="34" charset="0"/>
                <a:cs typeface="Calibri" panose="020F0502020204030204" pitchFamily="34" charset="0"/>
              </a:rPr>
              <a:t>Không có tủ/thùng bảo quản điện thoại của thành viên HĐCT</a:t>
            </a:r>
            <a:endParaRPr kumimoji="0" lang="en-US" sz="3200" b="0" i="0" u="none" strike="noStrike" kern="1200" cap="none" spc="0" normalizeH="0" baseline="0" noProof="0">
              <a:ln>
                <a:noFill/>
              </a:ln>
              <a:solidFill>
                <a:srgbClr val="3129EE"/>
              </a:solidFill>
              <a:effectLst/>
              <a:uLnTx/>
              <a:uFillTx/>
              <a:latin typeface="Calibri" panose="020F0502020204030204" pitchFamily="34" charset="0"/>
              <a:ea typeface="+mn-ea"/>
              <a:cs typeface="Calibri" panose="020F0502020204030204" pitchFamily="34" charset="0"/>
            </a:endParaRPr>
          </a:p>
          <a:p>
            <a:pPr marL="457200" marR="0" lvl="0" indent="-457200" algn="l" defTabSz="4572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kumimoji="0" lang="en-US" sz="3200" b="0" i="0" u="none" strike="noStrike" kern="1200" cap="none" spc="0" normalizeH="0" baseline="0" noProof="0">
                <a:ln>
                  <a:noFill/>
                </a:ln>
                <a:solidFill>
                  <a:srgbClr val="3129EE"/>
                </a:solidFill>
                <a:effectLst/>
                <a:highlight>
                  <a:srgbClr val="FFFF00"/>
                </a:highlight>
                <a:uLnTx/>
                <a:uFillTx/>
                <a:latin typeface="Calibri" panose="020F0502020204030204" pitchFamily="34" charset="0"/>
                <a:ea typeface="+mn-ea"/>
                <a:cs typeface="Calibri" panose="020F0502020204030204" pitchFamily="34" charset="0"/>
              </a:rPr>
              <a:t>Không</a:t>
            </a:r>
            <a:r>
              <a:rPr kumimoji="0" lang="vi-VN" sz="3200" b="0" i="0" u="none" strike="noStrike" kern="1200" cap="none" spc="0" normalizeH="0" baseline="0" noProof="0">
                <a:ln>
                  <a:noFill/>
                </a:ln>
                <a:solidFill>
                  <a:srgbClr val="3129EE"/>
                </a:solidFill>
                <a:effectLst/>
                <a:highlight>
                  <a:srgbClr val="FFFF00"/>
                </a:highlight>
                <a:uLnTx/>
                <a:uFillTx/>
                <a:latin typeface="Calibri" panose="020F0502020204030204" pitchFamily="34" charset="0"/>
                <a:ea typeface="+mn-ea"/>
                <a:cs typeface="Calibri" panose="020F0502020204030204" pitchFamily="34" charset="0"/>
              </a:rPr>
              <a:t> có điện thoại cố định hoặc điện thoại cố định không có loa, tín hiệu hoặc điện thoại di động trực thi là điện thoại “smart phone”.</a:t>
            </a:r>
          </a:p>
        </p:txBody>
      </p:sp>
      <p:sp>
        <p:nvSpPr>
          <p:cNvPr id="2" name="TextBox 1">
            <a:extLst>
              <a:ext uri="{FF2B5EF4-FFF2-40B4-BE49-F238E27FC236}">
                <a16:creationId xmlns:a16="http://schemas.microsoft.com/office/drawing/2014/main" xmlns="" id="{317D483F-C3D6-17D4-2FDF-FA70DDF20068}"/>
              </a:ext>
            </a:extLst>
          </p:cNvPr>
          <p:cNvSpPr txBox="1"/>
          <p:nvPr/>
        </p:nvSpPr>
        <p:spPr>
          <a:xfrm>
            <a:off x="1028700" y="181958"/>
            <a:ext cx="8568739" cy="138499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Times New Roman" panose="02020603050405020304" pitchFamily="18" charset="0"/>
                <a:cs typeface="Times New Roman" panose="02020603050405020304" pitchFamily="18" charset="0"/>
              </a:rPr>
              <a:t>Tình huống trước ngày thi</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b="1" i="1">
                <a:solidFill>
                  <a:srgbClr val="00B0F0"/>
                </a:solidFill>
                <a:effectLst>
                  <a:outerShdw blurRad="38100" dist="38100" dir="2700000" algn="tl">
                    <a:srgbClr val="000000">
                      <a:alpha val="43137"/>
                    </a:srgbClr>
                  </a:outerShdw>
                </a:effectLst>
                <a:latin typeface="Calibri" panose="020F0502020204030204"/>
                <a:cs typeface="Times New Roman" panose="02020603050405020304" pitchFamily="18" charset="0"/>
              </a:rPr>
              <a:t>Tại phòng Hội đồng coi thi</a:t>
            </a:r>
            <a:endParaRPr kumimoji="0" lang="en-US" sz="4000" b="0" i="1" u="none" strike="noStrike" kern="1200" cap="none" spc="0" normalizeH="0" baseline="0" noProof="0">
              <a:ln>
                <a:noFill/>
              </a:ln>
              <a:solidFill>
                <a:srgbClr val="00B0F0"/>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8572570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5CA327DE-1857-DB71-3731-7FD1099A133C}"/>
              </a:ext>
            </a:extLst>
          </p:cNvPr>
          <p:cNvGrpSpPr/>
          <p:nvPr/>
        </p:nvGrpSpPr>
        <p:grpSpPr>
          <a:xfrm>
            <a:off x="9597439" y="114300"/>
            <a:ext cx="2210630" cy="1770295"/>
            <a:chOff x="4004109" y="1958014"/>
            <a:chExt cx="2546547" cy="2565860"/>
          </a:xfrm>
        </p:grpSpPr>
        <p:pic>
          <p:nvPicPr>
            <p:cNvPr id="7" name="Picture 2" descr="Design, management, problem, question, solve, thinking icon - Download on  Iconfinder">
              <a:extLst>
                <a:ext uri="{FF2B5EF4-FFF2-40B4-BE49-F238E27FC236}">
                  <a16:creationId xmlns:a16="http://schemas.microsoft.com/office/drawing/2014/main" xmlns="" id="{32694013-C5C2-6D09-5CB4-11430033231F}"/>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9661" t="25708" r="33285" b="9450"/>
            <a:stretch/>
          </p:blipFill>
          <p:spPr bwMode="auto">
            <a:xfrm>
              <a:off x="4004109" y="2146433"/>
              <a:ext cx="2091892" cy="23774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Should I take private lessons, enroll in group classes, or come to social  dances?” | PaperMoon Dance">
              <a:extLst>
                <a:ext uri="{FF2B5EF4-FFF2-40B4-BE49-F238E27FC236}">
                  <a16:creationId xmlns:a16="http://schemas.microsoft.com/office/drawing/2014/main" xmlns="" id="{EF3E83BE-48EF-3D15-147D-62146239F44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768" r="62853" b="22016"/>
            <a:stretch/>
          </p:blipFill>
          <p:spPr bwMode="auto">
            <a:xfrm>
              <a:off x="5641344" y="1958014"/>
              <a:ext cx="909312" cy="1547464"/>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a:extLst>
              <a:ext uri="{FF2B5EF4-FFF2-40B4-BE49-F238E27FC236}">
                <a16:creationId xmlns:a16="http://schemas.microsoft.com/office/drawing/2014/main" xmlns="" id="{827974CD-CF30-C6F2-20AF-98B52D0A6D5D}"/>
              </a:ext>
            </a:extLst>
          </p:cNvPr>
          <p:cNvSpPr txBox="1"/>
          <p:nvPr/>
        </p:nvSpPr>
        <p:spPr>
          <a:xfrm>
            <a:off x="571499" y="2055684"/>
            <a:ext cx="11350869" cy="1877437"/>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kumimoji="0" lang="en-US" sz="3200" b="0" i="0" u="none" strike="noStrike" kern="1200" cap="none" spc="0" normalizeH="0" baseline="0" noProof="0">
                <a:ln>
                  <a:noFill/>
                </a:ln>
                <a:solidFill>
                  <a:srgbClr val="3129EE"/>
                </a:solidFill>
                <a:effectLst/>
                <a:uLnTx/>
                <a:uFillTx/>
                <a:latin typeface="Calibri" panose="020F0502020204030204" pitchFamily="34" charset="0"/>
                <a:ea typeface="+mn-ea"/>
                <a:cs typeface="Calibri" panose="020F0502020204030204" pitchFamily="34" charset="0"/>
              </a:rPr>
              <a:t>Bảng tin để niêm yết hồ sơ thi không bảo đảm;</a:t>
            </a:r>
          </a:p>
          <a:p>
            <a:pPr marL="457200" marR="0" lvl="0" indent="-457200" algn="l" defTabSz="4572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kumimoji="0" lang="en-US" sz="3200" b="0" i="0" u="none" strike="noStrike" kern="1200" cap="none" spc="0" normalizeH="0" baseline="0" noProof="0">
                <a:ln>
                  <a:noFill/>
                </a:ln>
                <a:solidFill>
                  <a:srgbClr val="3129EE"/>
                </a:solidFill>
                <a:effectLst/>
                <a:uLnTx/>
                <a:uFillTx/>
                <a:latin typeface="Calibri" panose="020F0502020204030204" pitchFamily="34" charset="0"/>
                <a:ea typeface="+mn-ea"/>
                <a:cs typeface="Calibri" panose="020F0502020204030204" pitchFamily="34" charset="0"/>
              </a:rPr>
              <a:t>Không bảo đảm vệ sinh chung;</a:t>
            </a:r>
          </a:p>
          <a:p>
            <a:pPr marL="457200" marR="0" lvl="0" indent="-457200" algn="l" defTabSz="4572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kumimoji="0" lang="en-US" sz="3200" b="0" i="0" u="none" strike="noStrike" kern="1200" cap="none" spc="0" normalizeH="0" baseline="0" noProof="0">
                <a:ln>
                  <a:noFill/>
                </a:ln>
                <a:solidFill>
                  <a:srgbClr val="3129EE"/>
                </a:solidFill>
                <a:effectLst/>
                <a:uLnTx/>
                <a:uFillTx/>
                <a:latin typeface="Calibri" panose="020F0502020204030204" pitchFamily="34" charset="0"/>
                <a:ea typeface="+mn-ea"/>
                <a:cs typeface="Calibri" panose="020F0502020204030204" pitchFamily="34" charset="0"/>
              </a:rPr>
              <a:t>Không bảo đảm về phòng cháy chữa cháy</a:t>
            </a:r>
            <a:r>
              <a:rPr lang="en-US" sz="3200">
                <a:solidFill>
                  <a:srgbClr val="3129EE"/>
                </a:solidFill>
                <a:latin typeface="Calibri" panose="020F0502020204030204" pitchFamily="34" charset="0"/>
                <a:cs typeface="Calibri" panose="020F0502020204030204" pitchFamily="34" charset="0"/>
              </a:rPr>
              <a:t>; an ninh, an toàn.</a:t>
            </a:r>
            <a:endParaRPr kumimoji="0" lang="vi-VN" sz="3200" b="0" i="0" u="none" strike="noStrike" kern="1200" cap="none" spc="0" normalizeH="0" baseline="0" noProof="0">
              <a:ln>
                <a:noFill/>
              </a:ln>
              <a:solidFill>
                <a:srgbClr val="3129EE"/>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xmlns="" id="{317D483F-C3D6-17D4-2FDF-FA70DDF20068}"/>
              </a:ext>
            </a:extLst>
          </p:cNvPr>
          <p:cNvSpPr txBox="1"/>
          <p:nvPr/>
        </p:nvSpPr>
        <p:spPr>
          <a:xfrm>
            <a:off x="1028700" y="181958"/>
            <a:ext cx="8568739" cy="138499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Times New Roman" panose="02020603050405020304" pitchFamily="18" charset="0"/>
                <a:cs typeface="Times New Roman" panose="02020603050405020304" pitchFamily="18" charset="0"/>
              </a:rPr>
              <a:t>Tình huống trước ngày thi</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a:ln>
                  <a:noFill/>
                </a:ln>
                <a:solidFill>
                  <a:srgbClr val="00B0F0"/>
                </a:solidFill>
                <a:effectLst>
                  <a:outerShdw blurRad="38100" dist="38100" dir="2700000" algn="tl">
                    <a:srgbClr val="000000">
                      <a:alpha val="43137"/>
                    </a:srgbClr>
                  </a:outerShdw>
                </a:effectLst>
                <a:uLnTx/>
                <a:uFillTx/>
                <a:latin typeface="Calibri" panose="020F0502020204030204"/>
                <a:ea typeface="+mn-ea"/>
                <a:cs typeface="Times New Roman" panose="02020603050405020304" pitchFamily="18" charset="0"/>
              </a:rPr>
              <a:t>Khu vực thi</a:t>
            </a:r>
            <a:endParaRPr kumimoji="0" lang="en-US" sz="4000" b="0" i="1" u="none" strike="noStrike" kern="1200" cap="none" spc="0" normalizeH="0" baseline="0" noProof="0">
              <a:ln>
                <a:noFill/>
              </a:ln>
              <a:solidFill>
                <a:srgbClr val="00B0F0"/>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7189054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6CE87CD-E078-76CC-2543-DE276D128ECF}"/>
              </a:ext>
            </a:extLst>
          </p:cNvPr>
          <p:cNvSpPr txBox="1"/>
          <p:nvPr/>
        </p:nvSpPr>
        <p:spPr>
          <a:xfrm>
            <a:off x="0" y="335004"/>
            <a:ext cx="12192000" cy="5232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defPPr>
              <a:defRPr lang="en-US"/>
            </a:defPPr>
            <a:lvl1pPr algn="ctr">
              <a:spcBef>
                <a:spcPts val="600"/>
              </a:spcBef>
              <a:spcAft>
                <a:spcPts val="0"/>
              </a:spcAft>
              <a:defRPr sz="2800" b="1">
                <a:solidFill>
                  <a:schemeClr val="lt1"/>
                </a:solidFill>
                <a:latin typeface="Times New Roman" panose="02020603050405020304" pitchFamily="18" charset="0"/>
                <a:ea typeface="Times New Roman" panose="02020603050405020304" pitchFamily="18"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atin typeface="+mn-lt"/>
              </a:rPr>
              <a:t>Một số điểm mới về công tác thanh tra, kiểm tra kỳ thi</a:t>
            </a:r>
          </a:p>
        </p:txBody>
      </p:sp>
      <p:sp>
        <p:nvSpPr>
          <p:cNvPr id="4" name="Content Placeholder 2">
            <a:extLst>
              <a:ext uri="{FF2B5EF4-FFF2-40B4-BE49-F238E27FC236}">
                <a16:creationId xmlns:a16="http://schemas.microsoft.com/office/drawing/2014/main" xmlns="" id="{0B96D800-D31B-922F-AA41-E9167E120E84}"/>
              </a:ext>
            </a:extLst>
          </p:cNvPr>
          <p:cNvSpPr>
            <a:spLocks noGrp="1"/>
          </p:cNvSpPr>
          <p:nvPr>
            <p:ph idx="1"/>
          </p:nvPr>
        </p:nvSpPr>
        <p:spPr>
          <a:xfrm>
            <a:off x="341829" y="1020924"/>
            <a:ext cx="11508341" cy="5314915"/>
          </a:xfrm>
        </p:spPr>
        <p:txBody>
          <a:bodyPr>
            <a:noAutofit/>
          </a:bodyPr>
          <a:lstStyle/>
          <a:p>
            <a:pPr marL="0" indent="0" algn="just">
              <a:lnSpc>
                <a:spcPct val="120000"/>
              </a:lnSpc>
              <a:spcBef>
                <a:spcPts val="1200"/>
              </a:spcBef>
              <a:buNone/>
            </a:pPr>
            <a:r>
              <a:rPr lang="en-US" altLang="vi-VN" sz="2800">
                <a:solidFill>
                  <a:srgbClr val="000099"/>
                </a:solidFill>
                <a:cs typeface="Times New Roman" panose="02020603050405020304" pitchFamily="18" charset="0"/>
              </a:rPr>
              <a:t>1. </a:t>
            </a:r>
            <a:r>
              <a:rPr lang="vi-VN" altLang="vi-VN" sz="2800">
                <a:solidFill>
                  <a:srgbClr val="000099"/>
                </a:solidFill>
                <a:cs typeface="Times New Roman" panose="02020603050405020304" pitchFamily="18" charset="0"/>
              </a:rPr>
              <a:t>Thành lập các đoàn kiểm tra đối với các khâu của kỳ thi </a:t>
            </a:r>
            <a:r>
              <a:rPr lang="vi-VN" altLang="vi-VN" sz="2800">
                <a:solidFill>
                  <a:srgbClr val="FF0000"/>
                </a:solidFill>
                <a:cs typeface="Times New Roman" panose="02020603050405020304" pitchFamily="18" charset="0"/>
              </a:rPr>
              <a:t>(bỏ thành lập đoàn thanh tra công tác coi thi, chấm thi, chấm phúc khảo</a:t>
            </a:r>
            <a:r>
              <a:rPr lang="en-US" altLang="vi-VN" sz="2800">
                <a:solidFill>
                  <a:srgbClr val="FF0000"/>
                </a:solidFill>
                <a:cs typeface="Times New Roman" panose="02020603050405020304" pitchFamily="18" charset="0"/>
              </a:rPr>
              <a:t> so với năm học 2023-2024</a:t>
            </a:r>
            <a:r>
              <a:rPr lang="vi-VN" altLang="vi-VN" sz="2800">
                <a:solidFill>
                  <a:srgbClr val="FF0000"/>
                </a:solidFill>
                <a:cs typeface="Times New Roman" panose="02020603050405020304" pitchFamily="18" charset="0"/>
              </a:rPr>
              <a:t>).</a:t>
            </a:r>
            <a:endParaRPr lang="en-US" altLang="vi-VN" sz="2800">
              <a:solidFill>
                <a:srgbClr val="FF0000"/>
              </a:solidFill>
              <a:cs typeface="Times New Roman" panose="02020603050405020304" pitchFamily="18" charset="0"/>
            </a:endParaRPr>
          </a:p>
          <a:p>
            <a:pPr marL="0" indent="0" algn="just">
              <a:lnSpc>
                <a:spcPct val="120000"/>
              </a:lnSpc>
              <a:spcBef>
                <a:spcPts val="1200"/>
              </a:spcBef>
              <a:buNone/>
            </a:pPr>
            <a:r>
              <a:rPr lang="en-GB" sz="2800">
                <a:solidFill>
                  <a:srgbClr val="000099"/>
                </a:solidFill>
                <a:cs typeface="Times New Roman" panose="02020603050405020304" pitchFamily="18" charset="0"/>
              </a:rPr>
              <a:t>2. Tăng cường CBQL tham gia đoàn kiểm tra; tăng cường phát hiện vi phạm quy chế thi, xử lý VPHC.</a:t>
            </a:r>
            <a:r>
              <a:rPr lang="vi-VN" altLang="vi-VN" sz="2800">
                <a:solidFill>
                  <a:srgbClr val="000099"/>
                </a:solidFill>
                <a:cs typeface="Times New Roman" panose="02020603050405020304" pitchFamily="18" charset="0"/>
              </a:rPr>
              <a:t> </a:t>
            </a:r>
            <a:endParaRPr lang="en-US" altLang="vi-VN" sz="2800">
              <a:solidFill>
                <a:srgbClr val="000099"/>
              </a:solidFill>
              <a:cs typeface="Times New Roman" panose="02020603050405020304" pitchFamily="18" charset="0"/>
            </a:endParaRPr>
          </a:p>
          <a:p>
            <a:pPr marL="0" indent="0" algn="just">
              <a:lnSpc>
                <a:spcPct val="120000"/>
              </a:lnSpc>
              <a:spcBef>
                <a:spcPts val="1200"/>
              </a:spcBef>
              <a:buNone/>
            </a:pPr>
            <a:r>
              <a:rPr lang="en-US" altLang="vi-VN" sz="2800">
                <a:solidFill>
                  <a:srgbClr val="000099"/>
                </a:solidFill>
                <a:cs typeface="Times New Roman" panose="02020603050405020304" pitchFamily="18" charset="0"/>
              </a:rPr>
              <a:t>3. Quy định cụ thể các hành vi vi phạm và hình thức</a:t>
            </a:r>
            <a:r>
              <a:rPr lang="vi-VN" altLang="vi-VN" sz="2800">
                <a:solidFill>
                  <a:srgbClr val="000099"/>
                </a:solidFill>
                <a:cs typeface="Times New Roman" panose="02020603050405020304" pitchFamily="18" charset="0"/>
              </a:rPr>
              <a:t> xử lý </a:t>
            </a:r>
            <a:r>
              <a:rPr lang="en-US" altLang="vi-VN" sz="2800">
                <a:solidFill>
                  <a:srgbClr val="000099"/>
                </a:solidFill>
                <a:cs typeface="Times New Roman" panose="02020603050405020304" pitchFamily="18" charset="0"/>
              </a:rPr>
              <a:t>đối với </a:t>
            </a:r>
            <a:r>
              <a:rPr lang="vi-VN" altLang="vi-VN" sz="2800">
                <a:solidFill>
                  <a:srgbClr val="000099"/>
                </a:solidFill>
                <a:cs typeface="Times New Roman" panose="02020603050405020304" pitchFamily="18" charset="0"/>
              </a:rPr>
              <a:t>thí sinh vi phạm.</a:t>
            </a:r>
            <a:endParaRPr lang="en-US" altLang="vi-VN" sz="2800">
              <a:solidFill>
                <a:srgbClr val="000099"/>
              </a:solidFill>
              <a:cs typeface="Times New Roman" panose="02020603050405020304" pitchFamily="18" charset="0"/>
            </a:endParaRPr>
          </a:p>
          <a:p>
            <a:pPr marL="0" indent="0" algn="just">
              <a:lnSpc>
                <a:spcPct val="120000"/>
              </a:lnSpc>
              <a:spcBef>
                <a:spcPts val="1200"/>
              </a:spcBef>
              <a:buNone/>
            </a:pPr>
            <a:r>
              <a:rPr lang="en-GB" sz="2800">
                <a:solidFill>
                  <a:srgbClr val="000099"/>
                </a:solidFill>
                <a:cs typeface="Times New Roman" panose="02020603050405020304" pitchFamily="18" charset="0"/>
              </a:rPr>
              <a:t>4. Bộ GDĐT tiến hành thanh tra, kiểm tra công tác tuyển sinh.</a:t>
            </a:r>
            <a:endParaRPr lang="en-US" sz="2800">
              <a:solidFill>
                <a:srgbClr val="000099"/>
              </a:solidFill>
              <a:cs typeface="Times New Roman" panose="02020603050405020304" pitchFamily="18" charset="0"/>
            </a:endParaRPr>
          </a:p>
        </p:txBody>
      </p:sp>
    </p:spTree>
    <p:extLst>
      <p:ext uri="{BB962C8B-B14F-4D97-AF65-F5344CB8AC3E}">
        <p14:creationId xmlns:p14="http://schemas.microsoft.com/office/powerpoint/2010/main" val="23323152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5CA327DE-1857-DB71-3731-7FD1099A133C}"/>
              </a:ext>
            </a:extLst>
          </p:cNvPr>
          <p:cNvGrpSpPr/>
          <p:nvPr/>
        </p:nvGrpSpPr>
        <p:grpSpPr>
          <a:xfrm>
            <a:off x="9597439" y="114300"/>
            <a:ext cx="2210630" cy="1770295"/>
            <a:chOff x="4004109" y="1958014"/>
            <a:chExt cx="2546547" cy="2565860"/>
          </a:xfrm>
        </p:grpSpPr>
        <p:pic>
          <p:nvPicPr>
            <p:cNvPr id="7" name="Picture 2" descr="Design, management, problem, question, solve, thinking icon - Download on  Iconfinder">
              <a:extLst>
                <a:ext uri="{FF2B5EF4-FFF2-40B4-BE49-F238E27FC236}">
                  <a16:creationId xmlns:a16="http://schemas.microsoft.com/office/drawing/2014/main" xmlns="" id="{32694013-C5C2-6D09-5CB4-11430033231F}"/>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9661" t="25708" r="33285" b="9450"/>
            <a:stretch/>
          </p:blipFill>
          <p:spPr bwMode="auto">
            <a:xfrm>
              <a:off x="4004109" y="2146433"/>
              <a:ext cx="2091892" cy="23774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Should I take private lessons, enroll in group classes, or come to social  dances?” | PaperMoon Dance">
              <a:extLst>
                <a:ext uri="{FF2B5EF4-FFF2-40B4-BE49-F238E27FC236}">
                  <a16:creationId xmlns:a16="http://schemas.microsoft.com/office/drawing/2014/main" xmlns="" id="{EF3E83BE-48EF-3D15-147D-62146239F44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768" r="62853" b="22016"/>
            <a:stretch/>
          </p:blipFill>
          <p:spPr bwMode="auto">
            <a:xfrm>
              <a:off x="5641344" y="1958014"/>
              <a:ext cx="909312" cy="1547464"/>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a:extLst>
              <a:ext uri="{FF2B5EF4-FFF2-40B4-BE49-F238E27FC236}">
                <a16:creationId xmlns:a16="http://schemas.microsoft.com/office/drawing/2014/main" xmlns="" id="{827974CD-CF30-C6F2-20AF-98B52D0A6D5D}"/>
              </a:ext>
            </a:extLst>
          </p:cNvPr>
          <p:cNvSpPr txBox="1"/>
          <p:nvPr/>
        </p:nvSpPr>
        <p:spPr>
          <a:xfrm>
            <a:off x="589083" y="1884595"/>
            <a:ext cx="11350869" cy="3508653"/>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kumimoji="0" lang="en-US" sz="3200" b="0" i="0" u="none" strike="noStrike" kern="1200" cap="none" spc="0" normalizeH="0" baseline="0" noProof="0">
                <a:ln>
                  <a:noFill/>
                </a:ln>
                <a:solidFill>
                  <a:srgbClr val="3129EE"/>
                </a:solidFill>
                <a:effectLst/>
                <a:highlight>
                  <a:srgbClr val="FFFF00"/>
                </a:highlight>
                <a:uLnTx/>
                <a:uFillTx/>
                <a:latin typeface="Calibri" panose="020F0502020204030204" pitchFamily="34" charset="0"/>
                <a:ea typeface="+mn-ea"/>
                <a:cs typeface="Calibri" panose="020F0502020204030204" pitchFamily="34" charset="0"/>
              </a:rPr>
              <a:t>CTHĐ không tổ chức bắt thăm giám thị coi thi, đánh số báo danh.</a:t>
            </a:r>
          </a:p>
          <a:p>
            <a:pPr marL="457200" marR="0" lvl="0" indent="-457200" algn="l" defTabSz="4572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lang="en-US" sz="3200">
                <a:solidFill>
                  <a:srgbClr val="3129EE"/>
                </a:solidFill>
                <a:latin typeface="Calibri" panose="020F0502020204030204" pitchFamily="34" charset="0"/>
                <a:cs typeface="Calibri" panose="020F0502020204030204" pitchFamily="34" charset="0"/>
              </a:rPr>
              <a:t>CTHĐ không phân công người trực điện thoại</a:t>
            </a:r>
          </a:p>
          <a:p>
            <a:pPr marL="457200" marR="0" lvl="0" indent="-457200" algn="l" defTabSz="4572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lang="en-US" sz="3200">
                <a:solidFill>
                  <a:srgbClr val="3129EE"/>
                </a:solidFill>
                <a:latin typeface="Calibri" panose="020F0502020204030204" pitchFamily="34" charset="0"/>
                <a:cs typeface="Calibri" panose="020F0502020204030204" pitchFamily="34" charset="0"/>
              </a:rPr>
              <a:t>Không bảo quản thiết bị thu phát thông tin của thành viên HĐCT (điện thoại, đồng hồ thông minh, ipad…..)</a:t>
            </a:r>
          </a:p>
          <a:p>
            <a:pPr marL="457200" marR="0" lvl="0" indent="-457200" algn="l" defTabSz="4572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kumimoji="0" lang="en-US" sz="3200" b="0" i="0" u="none" strike="noStrike" kern="1200" cap="none" spc="0" normalizeH="0" baseline="0" noProof="0">
                <a:ln>
                  <a:noFill/>
                </a:ln>
                <a:solidFill>
                  <a:srgbClr val="3129EE"/>
                </a:solidFill>
                <a:effectLst/>
                <a:uLnTx/>
                <a:uFillTx/>
                <a:latin typeface="Calibri" panose="020F0502020204030204" pitchFamily="34" charset="0"/>
                <a:ea typeface="+mn-ea"/>
                <a:cs typeface="Calibri" panose="020F0502020204030204" pitchFamily="34" charset="0"/>
              </a:rPr>
              <a:t>Bàn giao đề thi, phiếu TLTN cho giám thị không lập biên bản</a:t>
            </a:r>
          </a:p>
        </p:txBody>
      </p:sp>
      <p:sp>
        <p:nvSpPr>
          <p:cNvPr id="2" name="TextBox 1">
            <a:extLst>
              <a:ext uri="{FF2B5EF4-FFF2-40B4-BE49-F238E27FC236}">
                <a16:creationId xmlns:a16="http://schemas.microsoft.com/office/drawing/2014/main" xmlns="" id="{1A71214F-8DBA-6BF6-17BE-2F7360FC7E19}"/>
              </a:ext>
            </a:extLst>
          </p:cNvPr>
          <p:cNvSpPr txBox="1"/>
          <p:nvPr/>
        </p:nvSpPr>
        <p:spPr>
          <a:xfrm>
            <a:off x="1028700" y="181958"/>
            <a:ext cx="8568739" cy="138499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Times New Roman" panose="02020603050405020304" pitchFamily="18" charset="0"/>
                <a:cs typeface="Times New Roman" panose="02020603050405020304" pitchFamily="18" charset="0"/>
              </a:rPr>
              <a:t>Tình huống trong ngày tổ chức thi</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b="1" i="1">
                <a:solidFill>
                  <a:srgbClr val="00B0F0"/>
                </a:solidFill>
                <a:effectLst>
                  <a:outerShdw blurRad="38100" dist="38100" dir="2700000" algn="tl">
                    <a:srgbClr val="000000">
                      <a:alpha val="43137"/>
                    </a:srgbClr>
                  </a:outerShdw>
                </a:effectLst>
                <a:latin typeface="Calibri" panose="020F0502020204030204"/>
                <a:cs typeface="Times New Roman" panose="02020603050405020304" pitchFamily="18" charset="0"/>
              </a:rPr>
              <a:t>Tại Phòng Hội đồng coi thi</a:t>
            </a:r>
            <a:endParaRPr kumimoji="0" lang="en-US" sz="4000" b="0" i="1" u="none" strike="noStrike" kern="1200" cap="none" spc="0" normalizeH="0" baseline="0" noProof="0">
              <a:ln>
                <a:noFill/>
              </a:ln>
              <a:solidFill>
                <a:srgbClr val="00B0F0"/>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9779000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5CA327DE-1857-DB71-3731-7FD1099A133C}"/>
              </a:ext>
            </a:extLst>
          </p:cNvPr>
          <p:cNvGrpSpPr/>
          <p:nvPr/>
        </p:nvGrpSpPr>
        <p:grpSpPr>
          <a:xfrm>
            <a:off x="9597439" y="114300"/>
            <a:ext cx="2210630" cy="1770295"/>
            <a:chOff x="4004109" y="1958014"/>
            <a:chExt cx="2546547" cy="2565860"/>
          </a:xfrm>
        </p:grpSpPr>
        <p:pic>
          <p:nvPicPr>
            <p:cNvPr id="7" name="Picture 2" descr="Design, management, problem, question, solve, thinking icon - Download on  Iconfinder">
              <a:extLst>
                <a:ext uri="{FF2B5EF4-FFF2-40B4-BE49-F238E27FC236}">
                  <a16:creationId xmlns:a16="http://schemas.microsoft.com/office/drawing/2014/main" xmlns="" id="{32694013-C5C2-6D09-5CB4-11430033231F}"/>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9661" t="25708" r="33285" b="9450"/>
            <a:stretch/>
          </p:blipFill>
          <p:spPr bwMode="auto">
            <a:xfrm>
              <a:off x="4004109" y="2146433"/>
              <a:ext cx="2091892" cy="23774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Should I take private lessons, enroll in group classes, or come to social  dances?” | PaperMoon Dance">
              <a:extLst>
                <a:ext uri="{FF2B5EF4-FFF2-40B4-BE49-F238E27FC236}">
                  <a16:creationId xmlns:a16="http://schemas.microsoft.com/office/drawing/2014/main" xmlns="" id="{EF3E83BE-48EF-3D15-147D-62146239F44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768" r="62853" b="22016"/>
            <a:stretch/>
          </p:blipFill>
          <p:spPr bwMode="auto">
            <a:xfrm>
              <a:off x="5641344" y="1958014"/>
              <a:ext cx="909312" cy="1547464"/>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a:extLst>
              <a:ext uri="{FF2B5EF4-FFF2-40B4-BE49-F238E27FC236}">
                <a16:creationId xmlns:a16="http://schemas.microsoft.com/office/drawing/2014/main" xmlns="" id="{827974CD-CF30-C6F2-20AF-98B52D0A6D5D}"/>
              </a:ext>
            </a:extLst>
          </p:cNvPr>
          <p:cNvSpPr txBox="1"/>
          <p:nvPr/>
        </p:nvSpPr>
        <p:spPr>
          <a:xfrm>
            <a:off x="589083" y="1884595"/>
            <a:ext cx="11350869" cy="2523768"/>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lang="en-US" sz="3200">
                <a:solidFill>
                  <a:srgbClr val="3129EE"/>
                </a:solidFill>
                <a:highlight>
                  <a:srgbClr val="FFFF00"/>
                </a:highlight>
                <a:latin typeface="Calibri" panose="020F0502020204030204" pitchFamily="34" charset="0"/>
                <a:cs typeface="Calibri" panose="020F0502020204030204" pitchFamily="34" charset="0"/>
              </a:rPr>
              <a:t>Thiếu chữ ký của giám thị, thí sinh trên bài thi.</a:t>
            </a:r>
          </a:p>
          <a:p>
            <a:pPr marL="457200" marR="0" lvl="0" indent="-457200" algn="l" defTabSz="4572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lang="en-US" sz="3200">
                <a:solidFill>
                  <a:srgbClr val="3129EE"/>
                </a:solidFill>
                <a:latin typeface="Calibri" panose="020F0502020204030204" pitchFamily="34" charset="0"/>
                <a:cs typeface="Calibri" panose="020F0502020204030204" pitchFamily="34" charset="0"/>
              </a:rPr>
              <a:t>Giấy thi không đúng quy định.</a:t>
            </a:r>
          </a:p>
          <a:p>
            <a:pPr marL="457200" marR="0" lvl="0" indent="-457200" algn="l" defTabSz="4572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lang="en-US" sz="3200">
                <a:solidFill>
                  <a:srgbClr val="3129EE"/>
                </a:solidFill>
                <a:latin typeface="Calibri" panose="020F0502020204030204" pitchFamily="34" charset="0"/>
                <a:cs typeface="Calibri" panose="020F0502020204030204" pitchFamily="34" charset="0"/>
              </a:rPr>
              <a:t>Thí sinh nộp bài bằng giấy nháp.</a:t>
            </a:r>
          </a:p>
          <a:p>
            <a:pPr marL="457200" marR="0" lvl="0" indent="-457200" algn="l" defTabSz="4572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kumimoji="0" lang="en-US" sz="3200" b="0" i="0" u="none" strike="noStrike" kern="1200" cap="none" spc="0" normalizeH="0" baseline="0" noProof="0">
                <a:ln>
                  <a:noFill/>
                </a:ln>
                <a:solidFill>
                  <a:srgbClr val="3129EE"/>
                </a:solidFill>
                <a:effectLst/>
                <a:uLnTx/>
                <a:uFillTx/>
                <a:latin typeface="Calibri" panose="020F0502020204030204" pitchFamily="34" charset="0"/>
                <a:ea typeface="+mn-ea"/>
                <a:cs typeface="Calibri" panose="020F0502020204030204" pitchFamily="34" charset="0"/>
              </a:rPr>
              <a:t>Giám thị bàn giao bài thi cho HĐCT không lập biên bản.</a:t>
            </a:r>
          </a:p>
        </p:txBody>
      </p:sp>
      <p:sp>
        <p:nvSpPr>
          <p:cNvPr id="2" name="TextBox 1">
            <a:extLst>
              <a:ext uri="{FF2B5EF4-FFF2-40B4-BE49-F238E27FC236}">
                <a16:creationId xmlns:a16="http://schemas.microsoft.com/office/drawing/2014/main" xmlns="" id="{1A71214F-8DBA-6BF6-17BE-2F7360FC7E19}"/>
              </a:ext>
            </a:extLst>
          </p:cNvPr>
          <p:cNvSpPr txBox="1"/>
          <p:nvPr/>
        </p:nvSpPr>
        <p:spPr>
          <a:xfrm>
            <a:off x="1028700" y="181958"/>
            <a:ext cx="8568739" cy="138499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Times New Roman" panose="02020603050405020304" pitchFamily="18" charset="0"/>
                <a:cs typeface="Times New Roman" panose="02020603050405020304" pitchFamily="18" charset="0"/>
              </a:rPr>
              <a:t>Tình huống trong ngày tổ chức thi</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b="1" i="1">
                <a:solidFill>
                  <a:srgbClr val="00B0F0"/>
                </a:solidFill>
                <a:effectLst>
                  <a:outerShdw blurRad="38100" dist="38100" dir="2700000" algn="tl">
                    <a:srgbClr val="000000">
                      <a:alpha val="43137"/>
                    </a:srgbClr>
                  </a:outerShdw>
                </a:effectLst>
                <a:latin typeface="Calibri" panose="020F0502020204030204"/>
                <a:cs typeface="Times New Roman" panose="02020603050405020304" pitchFamily="18" charset="0"/>
              </a:rPr>
              <a:t>Tại Phòng Hội đồng (khi thu bài)</a:t>
            </a:r>
            <a:endParaRPr kumimoji="0" lang="en-US" sz="4000" b="0" i="1" u="none" strike="noStrike" kern="1200" cap="none" spc="0" normalizeH="0" baseline="0" noProof="0">
              <a:ln>
                <a:noFill/>
              </a:ln>
              <a:solidFill>
                <a:srgbClr val="00B0F0"/>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4355072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5CA327DE-1857-DB71-3731-7FD1099A133C}"/>
              </a:ext>
            </a:extLst>
          </p:cNvPr>
          <p:cNvGrpSpPr/>
          <p:nvPr/>
        </p:nvGrpSpPr>
        <p:grpSpPr>
          <a:xfrm>
            <a:off x="9597439" y="114300"/>
            <a:ext cx="2210630" cy="1770295"/>
            <a:chOff x="4004109" y="1958014"/>
            <a:chExt cx="2546547" cy="2565860"/>
          </a:xfrm>
        </p:grpSpPr>
        <p:pic>
          <p:nvPicPr>
            <p:cNvPr id="7" name="Picture 2" descr="Design, management, problem, question, solve, thinking icon - Download on  Iconfinder">
              <a:extLst>
                <a:ext uri="{FF2B5EF4-FFF2-40B4-BE49-F238E27FC236}">
                  <a16:creationId xmlns:a16="http://schemas.microsoft.com/office/drawing/2014/main" xmlns="" id="{32694013-C5C2-6D09-5CB4-11430033231F}"/>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9661" t="25708" r="33285" b="9450"/>
            <a:stretch/>
          </p:blipFill>
          <p:spPr bwMode="auto">
            <a:xfrm>
              <a:off x="4004109" y="2146433"/>
              <a:ext cx="2091892" cy="23774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Should I take private lessons, enroll in group classes, or come to social  dances?” | PaperMoon Dance">
              <a:extLst>
                <a:ext uri="{FF2B5EF4-FFF2-40B4-BE49-F238E27FC236}">
                  <a16:creationId xmlns:a16="http://schemas.microsoft.com/office/drawing/2014/main" xmlns="" id="{EF3E83BE-48EF-3D15-147D-62146239F44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768" r="62853" b="22016"/>
            <a:stretch/>
          </p:blipFill>
          <p:spPr bwMode="auto">
            <a:xfrm>
              <a:off x="5641344" y="1958014"/>
              <a:ext cx="909312" cy="1547464"/>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a:extLst>
              <a:ext uri="{FF2B5EF4-FFF2-40B4-BE49-F238E27FC236}">
                <a16:creationId xmlns:a16="http://schemas.microsoft.com/office/drawing/2014/main" xmlns="" id="{827974CD-CF30-C6F2-20AF-98B52D0A6D5D}"/>
              </a:ext>
            </a:extLst>
          </p:cNvPr>
          <p:cNvSpPr txBox="1"/>
          <p:nvPr/>
        </p:nvSpPr>
        <p:spPr>
          <a:xfrm>
            <a:off x="589083" y="1840635"/>
            <a:ext cx="11350869" cy="4647426"/>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lang="en-US" sz="3200">
                <a:solidFill>
                  <a:srgbClr val="3129EE"/>
                </a:solidFill>
                <a:highlight>
                  <a:srgbClr val="FFFF00"/>
                </a:highlight>
                <a:latin typeface="Calibri" panose="020F0502020204030204" pitchFamily="34" charset="0"/>
                <a:cs typeface="Calibri" panose="020F0502020204030204" pitchFamily="34" charset="0"/>
              </a:rPr>
              <a:t>Đánh </a:t>
            </a:r>
            <a:r>
              <a:rPr kumimoji="0" lang="en-US" sz="3200" b="0" i="0" u="none" strike="noStrike" kern="1200" cap="none" spc="0" normalizeH="0" baseline="0" noProof="0">
                <a:ln>
                  <a:noFill/>
                </a:ln>
                <a:solidFill>
                  <a:srgbClr val="3129EE"/>
                </a:solidFill>
                <a:effectLst/>
                <a:highlight>
                  <a:srgbClr val="FFFF00"/>
                </a:highlight>
                <a:uLnTx/>
                <a:uFillTx/>
                <a:latin typeface="Calibri" panose="020F0502020204030204" pitchFamily="34" charset="0"/>
                <a:ea typeface="+mn-ea"/>
                <a:cs typeface="Calibri" panose="020F0502020204030204" pitchFamily="34" charset="0"/>
              </a:rPr>
              <a:t>số báo danh không đúng quy định</a:t>
            </a:r>
          </a:p>
          <a:p>
            <a:pPr marL="457200" marR="0" lvl="0" indent="-457200" algn="l" defTabSz="4572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lang="en-US" sz="3200">
                <a:solidFill>
                  <a:srgbClr val="3129EE"/>
                </a:solidFill>
                <a:latin typeface="Calibri" panose="020F0502020204030204" pitchFamily="34" charset="0"/>
                <a:cs typeface="Calibri" panose="020F0502020204030204" pitchFamily="34" charset="0"/>
              </a:rPr>
              <a:t>Không phổ biến quy chế thi cho thí sinh </a:t>
            </a:r>
            <a:r>
              <a:rPr lang="en-US" sz="3200">
                <a:solidFill>
                  <a:srgbClr val="FF0000"/>
                </a:solidFill>
                <a:latin typeface="Calibri" panose="020F0502020204030204" pitchFamily="34" charset="0"/>
                <a:cs typeface="Calibri" panose="020F0502020204030204" pitchFamily="34" charset="0"/>
              </a:rPr>
              <a:t>(buổi thi đầu tiên)</a:t>
            </a:r>
          </a:p>
          <a:p>
            <a:pPr marL="457200" marR="0" lvl="0" indent="-457200" algn="l" defTabSz="4572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lang="en-US" sz="3200">
                <a:solidFill>
                  <a:srgbClr val="3129EE"/>
                </a:solidFill>
                <a:highlight>
                  <a:srgbClr val="FFFF00"/>
                </a:highlight>
                <a:latin typeface="Calibri" panose="020F0502020204030204" pitchFamily="34" charset="0"/>
                <a:cs typeface="Calibri" panose="020F0502020204030204" pitchFamily="34" charset="0"/>
              </a:rPr>
              <a:t>Không kiểm tra vật dụng thí sinh mang vào phòng thi (điện thoại, kính, đồng hồ…)</a:t>
            </a:r>
          </a:p>
          <a:p>
            <a:pPr marL="457200" marR="0" lvl="0" indent="-457200" algn="l" defTabSz="4572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lang="en-US" sz="3200">
                <a:solidFill>
                  <a:srgbClr val="3129EE"/>
                </a:solidFill>
                <a:highlight>
                  <a:srgbClr val="FFFF00"/>
                </a:highlight>
                <a:latin typeface="Calibri" panose="020F0502020204030204" pitchFamily="34" charset="0"/>
                <a:cs typeface="Calibri" panose="020F0502020204030204" pitchFamily="34" charset="0"/>
              </a:rPr>
              <a:t>Không cho giám thị, thí sinh chứng kiến và lập biên bản trước khi  mở đề thi</a:t>
            </a:r>
          </a:p>
          <a:p>
            <a:pPr marL="457200" marR="0" lvl="0" indent="-457200" algn="l" defTabSz="4572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lang="en-US" sz="3200">
                <a:solidFill>
                  <a:srgbClr val="3129EE"/>
                </a:solidFill>
                <a:latin typeface="Calibri" panose="020F0502020204030204" pitchFamily="34" charset="0"/>
                <a:cs typeface="Calibri" panose="020F0502020204030204" pitchFamily="34" charset="0"/>
              </a:rPr>
              <a:t>Phát giấy thi, giấy nháp, phiếu TLTN cho thí sinh nhưng không ký hoặc phát số tờ quá quy định.</a:t>
            </a:r>
          </a:p>
        </p:txBody>
      </p:sp>
      <p:sp>
        <p:nvSpPr>
          <p:cNvPr id="4" name="TextBox 3">
            <a:extLst>
              <a:ext uri="{FF2B5EF4-FFF2-40B4-BE49-F238E27FC236}">
                <a16:creationId xmlns:a16="http://schemas.microsoft.com/office/drawing/2014/main" xmlns="" id="{2F6E3DA8-F2C8-6EB1-779F-CCF561CA5322}"/>
              </a:ext>
            </a:extLst>
          </p:cNvPr>
          <p:cNvSpPr txBox="1"/>
          <p:nvPr/>
        </p:nvSpPr>
        <p:spPr>
          <a:xfrm>
            <a:off x="1028700" y="181958"/>
            <a:ext cx="8568739" cy="138499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Times New Roman" panose="02020603050405020304" pitchFamily="18" charset="0"/>
                <a:cs typeface="Times New Roman" panose="02020603050405020304" pitchFamily="18" charset="0"/>
              </a:rPr>
              <a:t>Tình huống trong ngày tổ chức thi</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b="1" i="1">
                <a:solidFill>
                  <a:srgbClr val="00B0F0"/>
                </a:solidFill>
                <a:effectLst>
                  <a:outerShdw blurRad="38100" dist="38100" dir="2700000" algn="tl">
                    <a:srgbClr val="000000">
                      <a:alpha val="43137"/>
                    </a:srgbClr>
                  </a:outerShdw>
                </a:effectLst>
                <a:latin typeface="Calibri" panose="020F0502020204030204"/>
                <a:cs typeface="Times New Roman" panose="02020603050405020304" pitchFamily="18" charset="0"/>
              </a:rPr>
              <a:t>Tại Phòng thi (đối với giám thị)</a:t>
            </a:r>
            <a:endParaRPr kumimoji="0" lang="en-US" sz="4000" b="0" i="1" u="none" strike="noStrike" kern="1200" cap="none" spc="0" normalizeH="0" baseline="0" noProof="0">
              <a:ln>
                <a:noFill/>
              </a:ln>
              <a:solidFill>
                <a:srgbClr val="00B0F0"/>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1614877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5CA327DE-1857-DB71-3731-7FD1099A133C}"/>
              </a:ext>
            </a:extLst>
          </p:cNvPr>
          <p:cNvGrpSpPr/>
          <p:nvPr/>
        </p:nvGrpSpPr>
        <p:grpSpPr>
          <a:xfrm>
            <a:off x="9597439" y="114300"/>
            <a:ext cx="2210630" cy="1770295"/>
            <a:chOff x="4004109" y="1958014"/>
            <a:chExt cx="2546547" cy="2565860"/>
          </a:xfrm>
        </p:grpSpPr>
        <p:pic>
          <p:nvPicPr>
            <p:cNvPr id="7" name="Picture 2" descr="Design, management, problem, question, solve, thinking icon - Download on  Iconfinder">
              <a:extLst>
                <a:ext uri="{FF2B5EF4-FFF2-40B4-BE49-F238E27FC236}">
                  <a16:creationId xmlns:a16="http://schemas.microsoft.com/office/drawing/2014/main" xmlns="" id="{32694013-C5C2-6D09-5CB4-11430033231F}"/>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9661" t="25708" r="33285" b="9450"/>
            <a:stretch/>
          </p:blipFill>
          <p:spPr bwMode="auto">
            <a:xfrm>
              <a:off x="4004109" y="2146433"/>
              <a:ext cx="2091892" cy="23774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Should I take private lessons, enroll in group classes, or come to social  dances?” | PaperMoon Dance">
              <a:extLst>
                <a:ext uri="{FF2B5EF4-FFF2-40B4-BE49-F238E27FC236}">
                  <a16:creationId xmlns:a16="http://schemas.microsoft.com/office/drawing/2014/main" xmlns="" id="{EF3E83BE-48EF-3D15-147D-62146239F44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768" r="62853" b="22016"/>
            <a:stretch/>
          </p:blipFill>
          <p:spPr bwMode="auto">
            <a:xfrm>
              <a:off x="5641344" y="1958014"/>
              <a:ext cx="909312" cy="1547464"/>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a:extLst>
              <a:ext uri="{FF2B5EF4-FFF2-40B4-BE49-F238E27FC236}">
                <a16:creationId xmlns:a16="http://schemas.microsoft.com/office/drawing/2014/main" xmlns="" id="{827974CD-CF30-C6F2-20AF-98B52D0A6D5D}"/>
              </a:ext>
            </a:extLst>
          </p:cNvPr>
          <p:cNvSpPr txBox="1"/>
          <p:nvPr/>
        </p:nvSpPr>
        <p:spPr>
          <a:xfrm>
            <a:off x="589083" y="1884595"/>
            <a:ext cx="11350869" cy="4462760"/>
          </a:xfrm>
          <a:prstGeom prst="rect">
            <a:avLst/>
          </a:prstGeom>
          <a:noFill/>
        </p:spPr>
        <p:txBody>
          <a:bodyPr wrap="square" rtlCol="0">
            <a:spAutoFit/>
          </a:bodyPr>
          <a:lstStyle/>
          <a:p>
            <a:pPr marL="457200" indent="-457200">
              <a:spcBef>
                <a:spcPts val="1200"/>
              </a:spcBef>
              <a:buFont typeface="Wingdings" panose="05000000000000000000" pitchFamily="2" charset="2"/>
              <a:buChar char="Ø"/>
            </a:pPr>
            <a:r>
              <a:rPr lang="en-US" sz="3200">
                <a:solidFill>
                  <a:srgbClr val="3129EE"/>
                </a:solidFill>
                <a:highlight>
                  <a:srgbClr val="FFFF00"/>
                </a:highlight>
                <a:latin typeface="Calibri" panose="020F0502020204030204" pitchFamily="34" charset="0"/>
                <a:cs typeface="Calibri" panose="020F0502020204030204" pitchFamily="34" charset="0"/>
              </a:rPr>
              <a:t>Phát đề thi trắc nghiệm không đúng quy định</a:t>
            </a:r>
          </a:p>
          <a:p>
            <a:pPr marL="457200" indent="-457200">
              <a:spcBef>
                <a:spcPts val="1200"/>
              </a:spcBef>
              <a:buFont typeface="Wingdings" panose="05000000000000000000" pitchFamily="2" charset="2"/>
              <a:buChar char="Ø"/>
            </a:pPr>
            <a:r>
              <a:rPr lang="en-US" sz="3200">
                <a:solidFill>
                  <a:srgbClr val="3129EE"/>
                </a:solidFill>
                <a:highlight>
                  <a:srgbClr val="FFFF00"/>
                </a:highlight>
                <a:latin typeface="Calibri" panose="020F0502020204030204" pitchFamily="34" charset="0"/>
                <a:cs typeface="Calibri" panose="020F0502020204030204" pitchFamily="34" charset="0"/>
              </a:rPr>
              <a:t>Mang đề thi thừa ra khỏi phòng thi khi chưa được niêm phong.</a:t>
            </a:r>
          </a:p>
          <a:p>
            <a:pPr marL="457200" marR="0" lvl="0" indent="-457200" algn="l" defTabSz="4572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kumimoji="0" lang="en-US" sz="3200" b="0" i="0" u="none" strike="noStrike" kern="1200" cap="none" spc="0" normalizeH="0" baseline="0" noProof="0">
                <a:ln>
                  <a:noFill/>
                </a:ln>
                <a:solidFill>
                  <a:srgbClr val="3129EE"/>
                </a:solidFill>
                <a:effectLst/>
                <a:uLnTx/>
                <a:uFillTx/>
                <a:latin typeface="Calibri" panose="020F0502020204030204" pitchFamily="34" charset="0"/>
                <a:ea typeface="+mn-ea"/>
                <a:cs typeface="Calibri" panose="020F0502020204030204" pitchFamily="34" charset="0"/>
              </a:rPr>
              <a:t>Ngồi không đúng vị trí quy định</a:t>
            </a:r>
          </a:p>
          <a:p>
            <a:pPr marL="457200" marR="0" lvl="0" indent="-457200" algn="l" defTabSz="4572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lang="en-US" sz="3200">
                <a:solidFill>
                  <a:srgbClr val="3129EE"/>
                </a:solidFill>
                <a:latin typeface="Calibri" panose="020F0502020204030204" pitchFamily="34" charset="0"/>
                <a:cs typeface="Calibri" panose="020F0502020204030204" pitchFamily="34" charset="0"/>
              </a:rPr>
              <a:t>Không đeo phù hiệu</a:t>
            </a:r>
          </a:p>
          <a:p>
            <a:pPr marL="457200" marR="0" lvl="0" indent="-457200" algn="l" defTabSz="4572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kumimoji="0" lang="en-US" sz="3200" b="0" i="0" u="none" strike="noStrike" kern="1200" cap="none" spc="0" normalizeH="0" baseline="0" noProof="0">
                <a:ln>
                  <a:noFill/>
                </a:ln>
                <a:solidFill>
                  <a:srgbClr val="3129EE"/>
                </a:solidFill>
                <a:effectLst/>
                <a:uLnTx/>
                <a:uFillTx/>
                <a:latin typeface="Calibri" panose="020F0502020204030204" pitchFamily="34" charset="0"/>
                <a:ea typeface="+mn-ea"/>
                <a:cs typeface="Calibri" panose="020F0502020204030204" pitchFamily="34" charset="0"/>
              </a:rPr>
              <a:t>Kh</a:t>
            </a:r>
            <a:r>
              <a:rPr lang="en-US" sz="3200">
                <a:solidFill>
                  <a:srgbClr val="3129EE"/>
                </a:solidFill>
                <a:latin typeface="Calibri" panose="020F0502020204030204" pitchFamily="34" charset="0"/>
                <a:cs typeface="Calibri" panose="020F0502020204030204" pitchFamily="34" charset="0"/>
              </a:rPr>
              <a:t>ông ghi đúng thông tin về kỳ thi, giám thị trên bảng</a:t>
            </a:r>
          </a:p>
          <a:p>
            <a:pPr marL="457200" marR="0" lvl="0" indent="-457200" algn="l" defTabSz="4572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lang="en-US" sz="3200">
                <a:solidFill>
                  <a:srgbClr val="3129EE"/>
                </a:solidFill>
                <a:latin typeface="Calibri" panose="020F0502020204030204" pitchFamily="34" charset="0"/>
                <a:cs typeface="Calibri" panose="020F0502020204030204" pitchFamily="34" charset="0"/>
              </a:rPr>
              <a:t>Không bao quát giữ ổn định phòng thi khi thu bài</a:t>
            </a:r>
          </a:p>
          <a:p>
            <a:pPr marL="457200" marR="0" lvl="0" indent="-457200" algn="l" defTabSz="457200" rtl="0" eaLnBrk="1" fontAlgn="auto" latinLnBrk="0" hangingPunct="1">
              <a:lnSpc>
                <a:spcPct val="100000"/>
              </a:lnSpc>
              <a:spcBef>
                <a:spcPts val="1200"/>
              </a:spcBef>
              <a:spcAft>
                <a:spcPts val="0"/>
              </a:spcAft>
              <a:buClrTx/>
              <a:buSzTx/>
              <a:buFont typeface="Wingdings" panose="05000000000000000000" pitchFamily="2" charset="2"/>
              <a:buChar char="Ø"/>
              <a:tabLst/>
              <a:defRPr/>
            </a:pPr>
            <a:r>
              <a:rPr lang="en-US" sz="3200">
                <a:solidFill>
                  <a:srgbClr val="3129EE"/>
                </a:solidFill>
                <a:highlight>
                  <a:srgbClr val="FFFF00"/>
                </a:highlight>
                <a:latin typeface="Calibri" panose="020F0502020204030204" pitchFamily="34" charset="0"/>
                <a:cs typeface="Calibri" panose="020F0502020204030204" pitchFamily="34" charset="0"/>
              </a:rPr>
              <a:t>Yêu cầu thí sinh thay giấy thi</a:t>
            </a:r>
          </a:p>
        </p:txBody>
      </p:sp>
      <p:sp>
        <p:nvSpPr>
          <p:cNvPr id="2" name="TextBox 1">
            <a:extLst>
              <a:ext uri="{FF2B5EF4-FFF2-40B4-BE49-F238E27FC236}">
                <a16:creationId xmlns:a16="http://schemas.microsoft.com/office/drawing/2014/main" xmlns="" id="{1A71214F-8DBA-6BF6-17BE-2F7360FC7E19}"/>
              </a:ext>
            </a:extLst>
          </p:cNvPr>
          <p:cNvSpPr txBox="1"/>
          <p:nvPr/>
        </p:nvSpPr>
        <p:spPr>
          <a:xfrm>
            <a:off x="1028700" y="181958"/>
            <a:ext cx="8568739" cy="138499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Times New Roman" panose="02020603050405020304" pitchFamily="18" charset="0"/>
                <a:cs typeface="Times New Roman" panose="02020603050405020304" pitchFamily="18" charset="0"/>
              </a:rPr>
              <a:t>Tình huống trong ngày tổ chức thi</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b="1" i="1">
                <a:solidFill>
                  <a:srgbClr val="00B0F0"/>
                </a:solidFill>
                <a:effectLst>
                  <a:outerShdw blurRad="38100" dist="38100" dir="2700000" algn="tl">
                    <a:srgbClr val="000000">
                      <a:alpha val="43137"/>
                    </a:srgbClr>
                  </a:outerShdw>
                </a:effectLst>
                <a:latin typeface="Calibri" panose="020F0502020204030204"/>
                <a:cs typeface="Times New Roman" panose="02020603050405020304" pitchFamily="18" charset="0"/>
              </a:rPr>
              <a:t>Tại Phòng thi (đối với giám thị)</a:t>
            </a:r>
            <a:endParaRPr kumimoji="0" lang="en-US" sz="4000" b="0" i="1" u="none" strike="noStrike" kern="1200" cap="none" spc="0" normalizeH="0" baseline="0" noProof="0">
              <a:ln>
                <a:noFill/>
              </a:ln>
              <a:solidFill>
                <a:srgbClr val="00B0F0"/>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9462829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5CA327DE-1857-DB71-3731-7FD1099A133C}"/>
              </a:ext>
            </a:extLst>
          </p:cNvPr>
          <p:cNvGrpSpPr/>
          <p:nvPr/>
        </p:nvGrpSpPr>
        <p:grpSpPr>
          <a:xfrm>
            <a:off x="9597439" y="114300"/>
            <a:ext cx="2210630" cy="1770295"/>
            <a:chOff x="4004109" y="1958014"/>
            <a:chExt cx="2546547" cy="2565860"/>
          </a:xfrm>
        </p:grpSpPr>
        <p:pic>
          <p:nvPicPr>
            <p:cNvPr id="7" name="Picture 2" descr="Design, management, problem, question, solve, thinking icon - Download on  Iconfinder">
              <a:extLst>
                <a:ext uri="{FF2B5EF4-FFF2-40B4-BE49-F238E27FC236}">
                  <a16:creationId xmlns:a16="http://schemas.microsoft.com/office/drawing/2014/main" xmlns="" id="{32694013-C5C2-6D09-5CB4-11430033231F}"/>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9661" t="25708" r="33285" b="9450"/>
            <a:stretch/>
          </p:blipFill>
          <p:spPr bwMode="auto">
            <a:xfrm>
              <a:off x="4004109" y="2146433"/>
              <a:ext cx="2091892" cy="23774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Should I take private lessons, enroll in group classes, or come to social  dances?” | PaperMoon Dance">
              <a:extLst>
                <a:ext uri="{FF2B5EF4-FFF2-40B4-BE49-F238E27FC236}">
                  <a16:creationId xmlns:a16="http://schemas.microsoft.com/office/drawing/2014/main" xmlns="" id="{EF3E83BE-48EF-3D15-147D-62146239F44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768" r="62853" b="22016"/>
            <a:stretch/>
          </p:blipFill>
          <p:spPr bwMode="auto">
            <a:xfrm>
              <a:off x="5641344" y="1958014"/>
              <a:ext cx="909312" cy="1547464"/>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a:extLst>
              <a:ext uri="{FF2B5EF4-FFF2-40B4-BE49-F238E27FC236}">
                <a16:creationId xmlns:a16="http://schemas.microsoft.com/office/drawing/2014/main" xmlns="" id="{827974CD-CF30-C6F2-20AF-98B52D0A6D5D}"/>
              </a:ext>
            </a:extLst>
          </p:cNvPr>
          <p:cNvSpPr txBox="1"/>
          <p:nvPr/>
        </p:nvSpPr>
        <p:spPr>
          <a:xfrm>
            <a:off x="589083" y="1884595"/>
            <a:ext cx="11350869" cy="3016210"/>
          </a:xfrm>
          <a:prstGeom prst="rect">
            <a:avLst/>
          </a:prstGeom>
          <a:noFill/>
        </p:spPr>
        <p:txBody>
          <a:bodyPr wrap="square" rtlCol="0">
            <a:spAutoFit/>
          </a:bodyPr>
          <a:lstStyle/>
          <a:p>
            <a:pPr marL="457200" indent="-457200">
              <a:spcBef>
                <a:spcPts val="1200"/>
              </a:spcBef>
              <a:buFont typeface="Wingdings" panose="05000000000000000000" pitchFamily="2" charset="2"/>
              <a:buChar char="Ø"/>
            </a:pPr>
            <a:r>
              <a:rPr lang="en-US" sz="3200">
                <a:solidFill>
                  <a:srgbClr val="3129EE"/>
                </a:solidFill>
                <a:highlight>
                  <a:srgbClr val="FFFF00"/>
                </a:highlight>
                <a:latin typeface="Calibri" panose="020F0502020204030204" pitchFamily="34" charset="0"/>
                <a:cs typeface="Calibri" panose="020F0502020204030204" pitchFamily="34" charset="0"/>
              </a:rPr>
              <a:t>Ngồi không đúng vị trí số báo danh</a:t>
            </a:r>
          </a:p>
          <a:p>
            <a:pPr marL="457200" indent="-457200">
              <a:spcBef>
                <a:spcPts val="1200"/>
              </a:spcBef>
              <a:buFont typeface="Wingdings" panose="05000000000000000000" pitchFamily="2" charset="2"/>
              <a:buChar char="Ø"/>
            </a:pPr>
            <a:r>
              <a:rPr lang="en-US" sz="3200">
                <a:solidFill>
                  <a:srgbClr val="3129EE"/>
                </a:solidFill>
                <a:highlight>
                  <a:srgbClr val="FFFF00"/>
                </a:highlight>
                <a:latin typeface="Calibri" panose="020F0502020204030204" pitchFamily="34" charset="0"/>
                <a:cs typeface="Calibri" panose="020F0502020204030204" pitchFamily="34" charset="0"/>
              </a:rPr>
              <a:t>Mang thiết bị thu phát thông tin vào phòng thi (điện thoại, kính, đồng hồ)</a:t>
            </a:r>
          </a:p>
          <a:p>
            <a:pPr marL="457200" indent="-457200">
              <a:spcBef>
                <a:spcPts val="1200"/>
              </a:spcBef>
              <a:buFont typeface="Wingdings" panose="05000000000000000000" pitchFamily="2" charset="2"/>
              <a:buChar char="Ø"/>
            </a:pPr>
            <a:r>
              <a:rPr lang="en-US" sz="3200">
                <a:solidFill>
                  <a:srgbClr val="3129EE"/>
                </a:solidFill>
                <a:highlight>
                  <a:srgbClr val="FFFF00"/>
                </a:highlight>
                <a:latin typeface="Calibri" panose="020F0502020204030204" pitchFamily="34" charset="0"/>
                <a:cs typeface="Calibri" panose="020F0502020204030204" pitchFamily="34" charset="0"/>
              </a:rPr>
              <a:t>Sử dụng điện thoại trong thời gian thi (trong hoặc ngoài P. thi)</a:t>
            </a:r>
          </a:p>
          <a:p>
            <a:pPr marL="457200" indent="-457200">
              <a:spcBef>
                <a:spcPts val="1200"/>
              </a:spcBef>
              <a:buFont typeface="Wingdings" panose="05000000000000000000" pitchFamily="2" charset="2"/>
              <a:buChar char="Ø"/>
            </a:pPr>
            <a:r>
              <a:rPr lang="en-US" sz="3200">
                <a:solidFill>
                  <a:srgbClr val="3129EE"/>
                </a:solidFill>
                <a:highlight>
                  <a:srgbClr val="FFFF00"/>
                </a:highlight>
                <a:latin typeface="Calibri" panose="020F0502020204030204" pitchFamily="34" charset="0"/>
                <a:cs typeface="Calibri" panose="020F0502020204030204" pitchFamily="34" charset="0"/>
              </a:rPr>
              <a:t>Trao đổi, quay cóp…</a:t>
            </a:r>
          </a:p>
        </p:txBody>
      </p:sp>
      <p:sp>
        <p:nvSpPr>
          <p:cNvPr id="2" name="TextBox 1">
            <a:extLst>
              <a:ext uri="{FF2B5EF4-FFF2-40B4-BE49-F238E27FC236}">
                <a16:creationId xmlns:a16="http://schemas.microsoft.com/office/drawing/2014/main" xmlns="" id="{1A71214F-8DBA-6BF6-17BE-2F7360FC7E19}"/>
              </a:ext>
            </a:extLst>
          </p:cNvPr>
          <p:cNvSpPr txBox="1"/>
          <p:nvPr/>
        </p:nvSpPr>
        <p:spPr>
          <a:xfrm>
            <a:off x="1028700" y="181958"/>
            <a:ext cx="8568739" cy="138499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Times New Roman" panose="02020603050405020304" pitchFamily="18" charset="0"/>
                <a:cs typeface="Times New Roman" panose="02020603050405020304" pitchFamily="18" charset="0"/>
              </a:rPr>
              <a:t>Tình huống trong ngày tổ chức thi</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b="1" i="1">
                <a:solidFill>
                  <a:srgbClr val="00B0F0"/>
                </a:solidFill>
                <a:effectLst>
                  <a:outerShdw blurRad="38100" dist="38100" dir="2700000" algn="tl">
                    <a:srgbClr val="000000">
                      <a:alpha val="43137"/>
                    </a:srgbClr>
                  </a:outerShdw>
                </a:effectLst>
                <a:latin typeface="Calibri" panose="020F0502020204030204"/>
                <a:cs typeface="Times New Roman" panose="02020603050405020304" pitchFamily="18" charset="0"/>
              </a:rPr>
              <a:t>Tại Phòng thi (đối với thí sinh)</a:t>
            </a:r>
            <a:endParaRPr kumimoji="0" lang="en-US" sz="4000" b="0" i="1" u="none" strike="noStrike" kern="1200" cap="none" spc="0" normalizeH="0" baseline="0" noProof="0">
              <a:ln>
                <a:noFill/>
              </a:ln>
              <a:solidFill>
                <a:srgbClr val="00B0F0"/>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047642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5CA327DE-1857-DB71-3731-7FD1099A133C}"/>
              </a:ext>
            </a:extLst>
          </p:cNvPr>
          <p:cNvGrpSpPr/>
          <p:nvPr/>
        </p:nvGrpSpPr>
        <p:grpSpPr>
          <a:xfrm>
            <a:off x="9597439" y="114300"/>
            <a:ext cx="2210630" cy="1770295"/>
            <a:chOff x="4004109" y="1958014"/>
            <a:chExt cx="2546547" cy="2565860"/>
          </a:xfrm>
        </p:grpSpPr>
        <p:pic>
          <p:nvPicPr>
            <p:cNvPr id="7" name="Picture 2" descr="Design, management, problem, question, solve, thinking icon - Download on  Iconfinder">
              <a:extLst>
                <a:ext uri="{FF2B5EF4-FFF2-40B4-BE49-F238E27FC236}">
                  <a16:creationId xmlns:a16="http://schemas.microsoft.com/office/drawing/2014/main" xmlns="" id="{32694013-C5C2-6D09-5CB4-11430033231F}"/>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9661" t="25708" r="33285" b="9450"/>
            <a:stretch/>
          </p:blipFill>
          <p:spPr bwMode="auto">
            <a:xfrm>
              <a:off x="4004109" y="2146433"/>
              <a:ext cx="2091892" cy="23774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Should I take private lessons, enroll in group classes, or come to social  dances?” | PaperMoon Dance">
              <a:extLst>
                <a:ext uri="{FF2B5EF4-FFF2-40B4-BE49-F238E27FC236}">
                  <a16:creationId xmlns:a16="http://schemas.microsoft.com/office/drawing/2014/main" xmlns="" id="{EF3E83BE-48EF-3D15-147D-62146239F44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768" r="62853" b="22016"/>
            <a:stretch/>
          </p:blipFill>
          <p:spPr bwMode="auto">
            <a:xfrm>
              <a:off x="5641344" y="1958014"/>
              <a:ext cx="909312" cy="1547464"/>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a:extLst>
              <a:ext uri="{FF2B5EF4-FFF2-40B4-BE49-F238E27FC236}">
                <a16:creationId xmlns:a16="http://schemas.microsoft.com/office/drawing/2014/main" xmlns="" id="{827974CD-CF30-C6F2-20AF-98B52D0A6D5D}"/>
              </a:ext>
            </a:extLst>
          </p:cNvPr>
          <p:cNvSpPr txBox="1"/>
          <p:nvPr/>
        </p:nvSpPr>
        <p:spPr>
          <a:xfrm>
            <a:off x="589083" y="1884595"/>
            <a:ext cx="11350869" cy="2862322"/>
          </a:xfrm>
          <a:prstGeom prst="rect">
            <a:avLst/>
          </a:prstGeom>
          <a:noFill/>
        </p:spPr>
        <p:txBody>
          <a:bodyPr wrap="square" rtlCol="0">
            <a:spAutoFit/>
          </a:bodyPr>
          <a:lstStyle/>
          <a:p>
            <a:pPr marL="457200" indent="-457200">
              <a:spcBef>
                <a:spcPts val="1200"/>
              </a:spcBef>
              <a:buFont typeface="Wingdings" panose="05000000000000000000" pitchFamily="2" charset="2"/>
              <a:buChar char="Ø"/>
            </a:pPr>
            <a:r>
              <a:rPr lang="en-US" sz="3200">
                <a:solidFill>
                  <a:srgbClr val="3129EE"/>
                </a:solidFill>
                <a:latin typeface="Calibri" panose="020F0502020204030204" pitchFamily="34" charset="0"/>
                <a:cs typeface="Calibri" panose="020F0502020204030204" pitchFamily="34" charset="0"/>
              </a:rPr>
              <a:t>Đóng gói bài thi chuyển về Sở không đúng quy định</a:t>
            </a:r>
          </a:p>
          <a:p>
            <a:pPr marL="457200" indent="-457200">
              <a:spcBef>
                <a:spcPts val="1200"/>
              </a:spcBef>
              <a:buFont typeface="Wingdings" panose="05000000000000000000" pitchFamily="2" charset="2"/>
              <a:buChar char="Ø"/>
            </a:pPr>
            <a:r>
              <a:rPr lang="en-US" sz="3200">
                <a:solidFill>
                  <a:srgbClr val="3129EE"/>
                </a:solidFill>
                <a:latin typeface="Calibri" panose="020F0502020204030204" pitchFamily="34" charset="0"/>
                <a:cs typeface="Calibri" panose="020F0502020204030204" pitchFamily="34" charset="0"/>
              </a:rPr>
              <a:t>Thành phần tham gia bàn giao bài thi về Hội đồng chấm không bảo đảm</a:t>
            </a:r>
          </a:p>
          <a:p>
            <a:pPr marL="457200" indent="-457200">
              <a:spcBef>
                <a:spcPts val="1200"/>
              </a:spcBef>
              <a:buFont typeface="Wingdings" panose="05000000000000000000" pitchFamily="2" charset="2"/>
              <a:buChar char="Ø"/>
            </a:pPr>
            <a:r>
              <a:rPr lang="en-US" sz="3200">
                <a:solidFill>
                  <a:srgbClr val="3129EE"/>
                </a:solidFill>
                <a:highlight>
                  <a:srgbClr val="FFFF00"/>
                </a:highlight>
                <a:latin typeface="Calibri" panose="020F0502020204030204" pitchFamily="34" charset="0"/>
                <a:cs typeface="Calibri" panose="020F0502020204030204" pitchFamily="34" charset="0"/>
              </a:rPr>
              <a:t>Không thực hiện niêm phong ổ cứng, thẻ nhớ của Camera giám sát phòng chứa đề thi, bài thi.</a:t>
            </a:r>
          </a:p>
        </p:txBody>
      </p:sp>
      <p:sp>
        <p:nvSpPr>
          <p:cNvPr id="2" name="TextBox 1">
            <a:extLst>
              <a:ext uri="{FF2B5EF4-FFF2-40B4-BE49-F238E27FC236}">
                <a16:creationId xmlns:a16="http://schemas.microsoft.com/office/drawing/2014/main" xmlns="" id="{1A71214F-8DBA-6BF6-17BE-2F7360FC7E19}"/>
              </a:ext>
            </a:extLst>
          </p:cNvPr>
          <p:cNvSpPr txBox="1"/>
          <p:nvPr/>
        </p:nvSpPr>
        <p:spPr>
          <a:xfrm>
            <a:off x="1028700" y="181958"/>
            <a:ext cx="8568739" cy="138499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Times New Roman" panose="02020603050405020304" pitchFamily="18" charset="0"/>
                <a:cs typeface="Times New Roman" panose="02020603050405020304" pitchFamily="18" charset="0"/>
              </a:rPr>
              <a:t>Tình huống kết thúc tổ chức thi</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a:ln>
                  <a:noFill/>
                </a:ln>
                <a:solidFill>
                  <a:srgbClr val="00B0F0"/>
                </a:solidFill>
                <a:effectLst>
                  <a:outerShdw blurRad="38100" dist="38100" dir="2700000" algn="tl">
                    <a:srgbClr val="000000">
                      <a:alpha val="43137"/>
                    </a:srgbClr>
                  </a:outerShdw>
                </a:effectLst>
                <a:uLnTx/>
                <a:uFillTx/>
                <a:latin typeface="Calibri" panose="020F0502020204030204"/>
                <a:ea typeface="+mn-ea"/>
                <a:cs typeface="Times New Roman" panose="02020603050405020304" pitchFamily="18" charset="0"/>
              </a:rPr>
              <a:t>Đối với </a:t>
            </a:r>
            <a:r>
              <a:rPr lang="en-US" sz="4000" b="1" i="1">
                <a:solidFill>
                  <a:srgbClr val="00B0F0"/>
                </a:solidFill>
                <a:effectLst>
                  <a:outerShdw blurRad="38100" dist="38100" dir="2700000" algn="tl">
                    <a:srgbClr val="000000">
                      <a:alpha val="43137"/>
                    </a:srgbClr>
                  </a:outerShdw>
                </a:effectLst>
                <a:latin typeface="Calibri" panose="020F0502020204030204"/>
                <a:cs typeface="Times New Roman" panose="02020603050405020304" pitchFamily="18" charset="0"/>
              </a:rPr>
              <a:t>Hội đồng coi thi</a:t>
            </a:r>
            <a:endParaRPr kumimoji="0" lang="en-US" sz="4000" b="0" i="1" u="none" strike="noStrike" kern="1200" cap="none" spc="0" normalizeH="0" baseline="0" noProof="0">
              <a:ln>
                <a:noFill/>
              </a:ln>
              <a:solidFill>
                <a:srgbClr val="00B0F0"/>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6674129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5CA327DE-1857-DB71-3731-7FD1099A133C}"/>
              </a:ext>
            </a:extLst>
          </p:cNvPr>
          <p:cNvGrpSpPr/>
          <p:nvPr/>
        </p:nvGrpSpPr>
        <p:grpSpPr>
          <a:xfrm>
            <a:off x="9597439" y="114300"/>
            <a:ext cx="2210630" cy="1770295"/>
            <a:chOff x="4004109" y="1958014"/>
            <a:chExt cx="2546547" cy="2565860"/>
          </a:xfrm>
        </p:grpSpPr>
        <p:pic>
          <p:nvPicPr>
            <p:cNvPr id="7" name="Picture 2" descr="Design, management, problem, question, solve, thinking icon - Download on  Iconfinder">
              <a:extLst>
                <a:ext uri="{FF2B5EF4-FFF2-40B4-BE49-F238E27FC236}">
                  <a16:creationId xmlns:a16="http://schemas.microsoft.com/office/drawing/2014/main" xmlns="" id="{32694013-C5C2-6D09-5CB4-11430033231F}"/>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9661" t="25708" r="33285" b="9450"/>
            <a:stretch/>
          </p:blipFill>
          <p:spPr bwMode="auto">
            <a:xfrm>
              <a:off x="4004109" y="2146433"/>
              <a:ext cx="2091892" cy="23774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Should I take private lessons, enroll in group classes, or come to social  dances?” | PaperMoon Dance">
              <a:extLst>
                <a:ext uri="{FF2B5EF4-FFF2-40B4-BE49-F238E27FC236}">
                  <a16:creationId xmlns:a16="http://schemas.microsoft.com/office/drawing/2014/main" xmlns="" id="{EF3E83BE-48EF-3D15-147D-62146239F44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768" r="62853" b="22016"/>
            <a:stretch/>
          </p:blipFill>
          <p:spPr bwMode="auto">
            <a:xfrm>
              <a:off x="5641344" y="1958014"/>
              <a:ext cx="909312" cy="1547464"/>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a:extLst>
              <a:ext uri="{FF2B5EF4-FFF2-40B4-BE49-F238E27FC236}">
                <a16:creationId xmlns:a16="http://schemas.microsoft.com/office/drawing/2014/main" xmlns="" id="{827974CD-CF30-C6F2-20AF-98B52D0A6D5D}"/>
              </a:ext>
            </a:extLst>
          </p:cNvPr>
          <p:cNvSpPr txBox="1"/>
          <p:nvPr/>
        </p:nvSpPr>
        <p:spPr>
          <a:xfrm>
            <a:off x="589083" y="1884595"/>
            <a:ext cx="11350869" cy="3662541"/>
          </a:xfrm>
          <a:prstGeom prst="rect">
            <a:avLst/>
          </a:prstGeom>
          <a:noFill/>
        </p:spPr>
        <p:txBody>
          <a:bodyPr wrap="square" rtlCol="0">
            <a:spAutoFit/>
          </a:bodyPr>
          <a:lstStyle/>
          <a:p>
            <a:pPr marL="457200" indent="-457200">
              <a:spcBef>
                <a:spcPts val="1200"/>
              </a:spcBef>
              <a:buFont typeface="Wingdings" panose="05000000000000000000" pitchFamily="2" charset="2"/>
              <a:buChar char="Ø"/>
            </a:pPr>
            <a:r>
              <a:rPr lang="en-US" sz="3200">
                <a:solidFill>
                  <a:srgbClr val="3129EE"/>
                </a:solidFill>
                <a:latin typeface="Calibri" panose="020F0502020204030204" pitchFamily="34" charset="0"/>
                <a:cs typeface="Calibri" panose="020F0502020204030204" pitchFamily="34" charset="0"/>
              </a:rPr>
              <a:t>Những người tham gia làm thi, thí sinh sử dụng điện thoại trong khu vực thi trong thời gian thi.</a:t>
            </a:r>
          </a:p>
          <a:p>
            <a:pPr marL="457200" indent="-457200">
              <a:spcBef>
                <a:spcPts val="1200"/>
              </a:spcBef>
              <a:buFont typeface="Wingdings" panose="05000000000000000000" pitchFamily="2" charset="2"/>
              <a:buChar char="Ø"/>
            </a:pPr>
            <a:r>
              <a:rPr lang="en-US" sz="3200">
                <a:solidFill>
                  <a:srgbClr val="3129EE"/>
                </a:solidFill>
                <a:highlight>
                  <a:srgbClr val="FFFF00"/>
                </a:highlight>
                <a:latin typeface="Calibri" panose="020F0502020204030204" pitchFamily="34" charset="0"/>
                <a:cs typeface="Calibri" panose="020F0502020204030204" pitchFamily="34" charset="0"/>
              </a:rPr>
              <a:t>Tủ đề thi, bài thi nhãn niêm phong thiếu chữ ký.</a:t>
            </a:r>
          </a:p>
          <a:p>
            <a:pPr marL="457200" indent="-457200">
              <a:spcBef>
                <a:spcPts val="1200"/>
              </a:spcBef>
              <a:buFont typeface="Wingdings" panose="05000000000000000000" pitchFamily="2" charset="2"/>
              <a:buChar char="Ø"/>
            </a:pPr>
            <a:r>
              <a:rPr lang="en-US" sz="3200">
                <a:solidFill>
                  <a:srgbClr val="3129EE"/>
                </a:solidFill>
                <a:latin typeface="Calibri" panose="020F0502020204030204" pitchFamily="34" charset="0"/>
                <a:cs typeface="Calibri" panose="020F0502020204030204" pitchFamily="34" charset="0"/>
              </a:rPr>
              <a:t>Nơi bảo quản đề thi, bài thi không có công an trực bảo vệ.</a:t>
            </a:r>
          </a:p>
          <a:p>
            <a:pPr marL="457200" indent="-457200">
              <a:spcBef>
                <a:spcPts val="1200"/>
              </a:spcBef>
              <a:buFont typeface="Wingdings" panose="05000000000000000000" pitchFamily="2" charset="2"/>
              <a:buChar char="Ø"/>
            </a:pPr>
            <a:endParaRPr lang="en-US" sz="3200">
              <a:solidFill>
                <a:srgbClr val="3129EE"/>
              </a:solidFill>
              <a:latin typeface="Calibri" panose="020F0502020204030204" pitchFamily="34" charset="0"/>
              <a:cs typeface="Calibri" panose="020F0502020204030204" pitchFamily="34" charset="0"/>
            </a:endParaRPr>
          </a:p>
          <a:p>
            <a:pPr marL="457200" indent="-457200">
              <a:spcBef>
                <a:spcPts val="1200"/>
              </a:spcBef>
              <a:buFont typeface="Wingdings" panose="05000000000000000000" pitchFamily="2" charset="2"/>
              <a:buChar char="Ø"/>
            </a:pPr>
            <a:endParaRPr lang="en-US" sz="3200">
              <a:solidFill>
                <a:srgbClr val="3129EE"/>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xmlns="" id="{1A71214F-8DBA-6BF6-17BE-2F7360FC7E19}"/>
              </a:ext>
            </a:extLst>
          </p:cNvPr>
          <p:cNvSpPr txBox="1"/>
          <p:nvPr/>
        </p:nvSpPr>
        <p:spPr>
          <a:xfrm>
            <a:off x="1028700" y="181958"/>
            <a:ext cx="8568739" cy="76944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Times New Roman" panose="02020603050405020304" pitchFamily="18" charset="0"/>
                <a:cs typeface="Times New Roman" panose="02020603050405020304" pitchFamily="18" charset="0"/>
              </a:rPr>
              <a:t>Một số tình huống khác</a:t>
            </a:r>
          </a:p>
        </p:txBody>
      </p:sp>
    </p:spTree>
    <p:extLst>
      <p:ext uri="{BB962C8B-B14F-4D97-AF65-F5344CB8AC3E}">
        <p14:creationId xmlns:p14="http://schemas.microsoft.com/office/powerpoint/2010/main" val="27876983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7267E4D-799A-4F70-B304-7C77B0912FBC}"/>
              </a:ext>
            </a:extLst>
          </p:cNvPr>
          <p:cNvSpPr/>
          <p:nvPr/>
        </p:nvSpPr>
        <p:spPr>
          <a:xfrm>
            <a:off x="337930" y="779413"/>
            <a:ext cx="11516139" cy="5294206"/>
          </a:xfrm>
          <a:prstGeom prst="rect">
            <a:avLst/>
          </a:prstGeom>
        </p:spPr>
        <p:txBody>
          <a:bodyPr wrap="square">
            <a:spAutoFit/>
          </a:bodyPr>
          <a:lstStyle/>
          <a:p>
            <a:pPr algn="just">
              <a:lnSpc>
                <a:spcPct val="115000"/>
              </a:lnSpc>
              <a:spcBef>
                <a:spcPts val="300"/>
              </a:spcBef>
            </a:pPr>
            <a:r>
              <a:rPr lang="en-US" sz="2000" b="1">
                <a:solidFill>
                  <a:srgbClr val="3129EE"/>
                </a:solidFill>
                <a:effectLst/>
                <a:ea typeface="Times New Roman" panose="02020603050405020304" pitchFamily="18" charset="0"/>
                <a:cs typeface="Times New Roman" panose="02020603050405020304" pitchFamily="18" charset="0"/>
              </a:rPr>
              <a:t>1. Báo cáo nhanh:</a:t>
            </a:r>
            <a:r>
              <a:rPr lang="en-US" sz="2000">
                <a:solidFill>
                  <a:srgbClr val="3129EE"/>
                </a:solidFill>
                <a:effectLst/>
                <a:ea typeface="Times New Roman" panose="02020603050405020304" pitchFamily="18" charset="0"/>
                <a:cs typeface="Times New Roman" panose="02020603050405020304" pitchFamily="18" charset="0"/>
              </a:rPr>
              <a:t> </a:t>
            </a:r>
            <a:r>
              <a:rPr lang="en-US" sz="2000">
                <a:effectLst/>
                <a:ea typeface="Times New Roman" panose="02020603050405020304" pitchFamily="18" charset="0"/>
                <a:cs typeface="Times New Roman" panose="02020603050405020304" pitchFamily="18" charset="0"/>
              </a:rPr>
              <a:t>Khi phát hiện vi phạm quy chế, Tổ trưởng lập biên bản ghi nhớ và báo ngay về Tổ trực thi hoặc lãnh đạo đoàn kiểm tra.</a:t>
            </a:r>
          </a:p>
          <a:p>
            <a:pPr algn="just">
              <a:lnSpc>
                <a:spcPct val="115000"/>
              </a:lnSpc>
              <a:spcBef>
                <a:spcPts val="300"/>
              </a:spcBef>
            </a:pPr>
            <a:r>
              <a:rPr lang="en-US" sz="2000" b="1">
                <a:solidFill>
                  <a:srgbClr val="3129EE"/>
                </a:solidFill>
                <a:effectLst/>
                <a:ea typeface="Times New Roman" panose="02020603050405020304" pitchFamily="18" charset="0"/>
                <a:cs typeface="Times New Roman" panose="02020603050405020304" pitchFamily="18" charset="0"/>
              </a:rPr>
              <a:t>2. Báo cáo ngay sau khi kết thúc mỗi buổi thi</a:t>
            </a:r>
            <a:endParaRPr lang="en-US" sz="2000">
              <a:solidFill>
                <a:srgbClr val="3129EE"/>
              </a:solidFill>
              <a:effectLst/>
              <a:ea typeface="Times New Roman" panose="02020603050405020304" pitchFamily="18" charset="0"/>
              <a:cs typeface="Times New Roman" panose="02020603050405020304" pitchFamily="18" charset="0"/>
            </a:endParaRPr>
          </a:p>
          <a:p>
            <a:pPr algn="just">
              <a:lnSpc>
                <a:spcPct val="115000"/>
              </a:lnSpc>
              <a:spcBef>
                <a:spcPts val="300"/>
              </a:spcBef>
            </a:pPr>
            <a:r>
              <a:rPr lang="en-US" sz="2000">
                <a:effectLst/>
                <a:ea typeface="Times New Roman" panose="02020603050405020304" pitchFamily="18" charset="0"/>
                <a:cs typeface="Times New Roman" panose="02020603050405020304" pitchFamily="18" charset="0"/>
              </a:rPr>
              <a:t>Sau khi kết thúc mỗi buổi thi, Tổ trưởng báo cáo về Tổ trực thi về số học sinh vắng thi, đi muộn không được dự thi, các tình huống bất thường đã ghi biên bản kiến nghị khắc phục hoặc kiến nghị xử lý.</a:t>
            </a:r>
          </a:p>
          <a:p>
            <a:pPr algn="just">
              <a:lnSpc>
                <a:spcPct val="115000"/>
              </a:lnSpc>
              <a:spcBef>
                <a:spcPts val="300"/>
              </a:spcBef>
            </a:pPr>
            <a:r>
              <a:rPr lang="en-US" sz="2000" spc="-30">
                <a:effectLst/>
                <a:ea typeface="Times New Roman" panose="02020603050405020304" pitchFamily="18" charset="0"/>
                <a:cs typeface="Times New Roman" panose="02020603050405020304" pitchFamily="18" charset="0"/>
              </a:rPr>
              <a:t>Lưu ý: Tất cả các Tổ trưởng đều phải báo cáo, kể cả không có tình huống bất thường.</a:t>
            </a:r>
            <a:endParaRPr lang="en-US" sz="2000">
              <a:effectLst/>
              <a:ea typeface="Times New Roman" panose="02020603050405020304" pitchFamily="18" charset="0"/>
              <a:cs typeface="Times New Roman" panose="02020603050405020304" pitchFamily="18" charset="0"/>
            </a:endParaRPr>
          </a:p>
          <a:p>
            <a:pPr algn="just">
              <a:lnSpc>
                <a:spcPct val="115000"/>
              </a:lnSpc>
              <a:spcBef>
                <a:spcPts val="300"/>
              </a:spcBef>
            </a:pPr>
            <a:r>
              <a:rPr lang="en-US" sz="2000" b="1">
                <a:solidFill>
                  <a:srgbClr val="3129EE"/>
                </a:solidFill>
                <a:effectLst/>
                <a:ea typeface="Times New Roman" panose="02020603050405020304" pitchFamily="18" charset="0"/>
                <a:cs typeface="Times New Roman" panose="02020603050405020304" pitchFamily="18" charset="0"/>
              </a:rPr>
              <a:t>3. Báo cáo sau khi kết thúc coi thi</a:t>
            </a:r>
            <a:endParaRPr lang="en-US" sz="2000">
              <a:solidFill>
                <a:srgbClr val="3129EE"/>
              </a:solidFill>
              <a:effectLst/>
              <a:ea typeface="Times New Roman" panose="02020603050405020304" pitchFamily="18" charset="0"/>
              <a:cs typeface="Times New Roman" panose="02020603050405020304" pitchFamily="18" charset="0"/>
            </a:endParaRPr>
          </a:p>
          <a:p>
            <a:pPr algn="just">
              <a:lnSpc>
                <a:spcPct val="115000"/>
              </a:lnSpc>
              <a:spcBef>
                <a:spcPts val="300"/>
              </a:spcBef>
            </a:pPr>
            <a:r>
              <a:rPr lang="en-US" sz="2000">
                <a:effectLst/>
                <a:ea typeface="Times New Roman" panose="02020603050405020304" pitchFamily="18" charset="0"/>
                <a:cs typeface="Times New Roman" panose="02020603050405020304" pitchFamily="18" charset="0"/>
              </a:rPr>
              <a:t>a) Các Tổ trưởng tại HĐ coi thi sau môn thi cuối cùng hoàn thiện Biên bản kiểm tra công tác coi thi (mẫu số 01) (lập thành 02 bản, 01 bản gửi CTHĐCT để lưu hồ sơ của HĐCT, 01 bản nộp cho Đoàn kiểm tra.</a:t>
            </a:r>
          </a:p>
          <a:p>
            <a:pPr algn="just">
              <a:lnSpc>
                <a:spcPct val="115000"/>
              </a:lnSpc>
              <a:spcBef>
                <a:spcPts val="300"/>
              </a:spcBef>
            </a:pPr>
            <a:r>
              <a:rPr lang="en-US" sz="2000">
                <a:effectLst/>
                <a:ea typeface="Times New Roman" panose="02020603050405020304" pitchFamily="18" charset="0"/>
                <a:cs typeface="Times New Roman" panose="02020603050405020304" pitchFamily="18" charset="0"/>
              </a:rPr>
              <a:t>b) Hồ sơ nộp về Đoàn kiểm tra</a:t>
            </a:r>
          </a:p>
          <a:p>
            <a:pPr algn="just">
              <a:lnSpc>
                <a:spcPct val="115000"/>
              </a:lnSpc>
              <a:spcBef>
                <a:spcPts val="300"/>
              </a:spcBef>
            </a:pPr>
            <a:r>
              <a:rPr lang="en-US" sz="2000" spc="-20">
                <a:effectLst/>
                <a:ea typeface="Times New Roman" panose="02020603050405020304" pitchFamily="18" charset="0"/>
                <a:cs typeface="Times New Roman" panose="02020603050405020304" pitchFamily="18" charset="0"/>
              </a:rPr>
              <a:t>Tổ kiểm tra nộp hồ sơ về Thư ký đoàn kiểm tra chậm nhất ngày 14/6/2024, hồ sơ gồm: Biên bản kiểm tra công tác coi thi; Các loại biên bản ghi nhớ; Nhật ký kiểm tra.</a:t>
            </a:r>
            <a:endParaRPr lang="en-US" sz="2800">
              <a:effectLst/>
              <a:ea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xmlns="" id="{62FAC072-6BA7-ACEC-9AEB-C86B78BDA757}"/>
              </a:ext>
            </a:extLst>
          </p:cNvPr>
          <p:cNvSpPr/>
          <p:nvPr/>
        </p:nvSpPr>
        <p:spPr>
          <a:xfrm>
            <a:off x="0" y="127725"/>
            <a:ext cx="12192000" cy="5232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spcBef>
                <a:spcPts val="600"/>
              </a:spcBef>
              <a:spcAft>
                <a:spcPts val="0"/>
              </a:spcAft>
            </a:pPr>
            <a:r>
              <a:rPr lang="en-US" sz="2800" b="1">
                <a:ea typeface="Times New Roman" panose="02020603050405020304" pitchFamily="18" charset="0"/>
                <a:cs typeface="Times New Roman" panose="02020603050405020304" pitchFamily="18" charset="0"/>
              </a:rPr>
              <a:t>Chế độ báo cáo</a:t>
            </a:r>
            <a:endParaRPr lang="en-US" sz="240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81149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7267E4D-799A-4F70-B304-7C77B0912FBC}"/>
              </a:ext>
            </a:extLst>
          </p:cNvPr>
          <p:cNvSpPr/>
          <p:nvPr/>
        </p:nvSpPr>
        <p:spPr>
          <a:xfrm>
            <a:off x="337930" y="686798"/>
            <a:ext cx="11516139" cy="6078587"/>
          </a:xfrm>
          <a:prstGeom prst="rect">
            <a:avLst/>
          </a:prstGeom>
        </p:spPr>
        <p:txBody>
          <a:bodyPr wrap="square">
            <a:spAutoFit/>
          </a:bodyPr>
          <a:lstStyle/>
          <a:p>
            <a:pPr marL="514350" indent="-514350" algn="just">
              <a:spcBef>
                <a:spcPts val="600"/>
              </a:spcBef>
              <a:spcAft>
                <a:spcPts val="0"/>
              </a:spcAft>
              <a:buFont typeface="+mj-lt"/>
              <a:buAutoNum type="arabicPeriod"/>
            </a:pPr>
            <a:r>
              <a:rPr lang="en-US" sz="2800">
                <a:ea typeface="Times New Roman" panose="02020603050405020304" pitchFamily="18" charset="0"/>
                <a:cs typeface="Times New Roman" panose="02020603050405020304" pitchFamily="18" charset="0"/>
              </a:rPr>
              <a:t>Có mặt trước so với thời gian làm việc của mỗi buổi thi.</a:t>
            </a:r>
            <a:endParaRPr lang="en-US" sz="2400">
              <a:effectLst/>
              <a:ea typeface="Times New Roman" panose="02020603050405020304" pitchFamily="18" charset="0"/>
              <a:cs typeface="Times New Roman" panose="02020603050405020304" pitchFamily="18" charset="0"/>
            </a:endParaRPr>
          </a:p>
          <a:p>
            <a:pPr marL="514350" indent="-514350" algn="just">
              <a:spcBef>
                <a:spcPts val="600"/>
              </a:spcBef>
              <a:spcAft>
                <a:spcPts val="0"/>
              </a:spcAft>
              <a:buFont typeface="+mj-lt"/>
              <a:buAutoNum type="arabicPeriod"/>
            </a:pPr>
            <a:r>
              <a:rPr lang="en-US" sz="2800">
                <a:ea typeface="Times New Roman" panose="02020603050405020304" pitchFamily="18" charset="0"/>
                <a:cs typeface="Times New Roman" panose="02020603050405020304" pitchFamily="18" charset="0"/>
              </a:rPr>
              <a:t>Trước khi làm việc điện thoại phải được tắt nguồn hoặc để im lặng, tắt chế độ báo thức, cảnh báo… và cặp, túi (nếu có) được gửi tập trung tại vị trí quy định.</a:t>
            </a:r>
            <a:endParaRPr lang="en-US" sz="2400">
              <a:effectLst/>
              <a:ea typeface="Times New Roman" panose="02020603050405020304" pitchFamily="18" charset="0"/>
              <a:cs typeface="Times New Roman" panose="02020603050405020304" pitchFamily="18" charset="0"/>
            </a:endParaRPr>
          </a:p>
          <a:p>
            <a:pPr marL="514350" indent="-514350" algn="just">
              <a:spcBef>
                <a:spcPts val="600"/>
              </a:spcBef>
              <a:spcAft>
                <a:spcPts val="0"/>
              </a:spcAft>
              <a:buFont typeface="+mj-lt"/>
              <a:buAutoNum type="arabicPeriod"/>
            </a:pPr>
            <a:r>
              <a:rPr lang="en-US" sz="2800">
                <a:ea typeface="Times New Roman" panose="02020603050405020304" pitchFamily="18" charset="0"/>
                <a:cs typeface="Times New Roman" panose="02020603050405020304" pitchFamily="18" charset="0"/>
              </a:rPr>
              <a:t>Làm việc theo đúng vị trí, công việc được phân công, phải đeo phù hiệu khi làm việc.</a:t>
            </a:r>
            <a:endParaRPr lang="en-US" sz="2400">
              <a:effectLst/>
              <a:ea typeface="Times New Roman" panose="02020603050405020304" pitchFamily="18" charset="0"/>
              <a:cs typeface="Times New Roman" panose="02020603050405020304" pitchFamily="18" charset="0"/>
            </a:endParaRPr>
          </a:p>
          <a:p>
            <a:pPr marL="514350" indent="-514350" algn="just">
              <a:spcBef>
                <a:spcPts val="600"/>
              </a:spcBef>
              <a:spcAft>
                <a:spcPts val="0"/>
              </a:spcAft>
              <a:buFont typeface="+mj-lt"/>
              <a:buAutoNum type="arabicPeriod"/>
            </a:pPr>
            <a:r>
              <a:rPr lang="en-US" sz="2800">
                <a:ea typeface="Times New Roman" panose="02020603050405020304" pitchFamily="18" charset="0"/>
                <a:cs typeface="Times New Roman" panose="02020603050405020304" pitchFamily="18" charset="0"/>
              </a:rPr>
              <a:t>Trong quá trình làm việc phải tập trung, không làm việc riêng. Khi di chuyển phải nhẹ nhàng không làm ảnh hưởng đến hoạt động của hội đồng thi.</a:t>
            </a:r>
            <a:endParaRPr lang="en-US" sz="2400">
              <a:effectLst/>
              <a:ea typeface="Times New Roman" panose="02020603050405020304" pitchFamily="18" charset="0"/>
              <a:cs typeface="Times New Roman" panose="02020603050405020304" pitchFamily="18" charset="0"/>
            </a:endParaRPr>
          </a:p>
          <a:p>
            <a:pPr marL="514350" indent="-514350" algn="just">
              <a:spcBef>
                <a:spcPts val="600"/>
              </a:spcBef>
              <a:spcAft>
                <a:spcPts val="0"/>
              </a:spcAft>
              <a:buFont typeface="+mj-lt"/>
              <a:buAutoNum type="arabicPeriod"/>
            </a:pPr>
            <a:r>
              <a:rPr lang="en-US" sz="2800">
                <a:ea typeface="Times New Roman" panose="02020603050405020304" pitchFamily="18" charset="0"/>
                <a:cs typeface="Times New Roman" panose="02020603050405020304" pitchFamily="18" charset="0"/>
              </a:rPr>
              <a:t>Không được uống bia, rượu, đồ uống có cồn ngay trước và trong thời gian làm việc.</a:t>
            </a:r>
          </a:p>
          <a:p>
            <a:pPr marL="514350" indent="-514350" algn="just">
              <a:spcBef>
                <a:spcPts val="600"/>
              </a:spcBef>
              <a:spcAft>
                <a:spcPts val="0"/>
              </a:spcAft>
              <a:buFont typeface="+mj-lt"/>
              <a:buAutoNum type="arabicPeriod"/>
            </a:pPr>
            <a:r>
              <a:rPr lang="en-US" sz="2800">
                <a:highlight>
                  <a:srgbClr val="FFFF00"/>
                </a:highlight>
                <a:ea typeface="Times New Roman" panose="02020603050405020304" pitchFamily="18" charset="0"/>
                <a:cs typeface="Times New Roman" panose="02020603050405020304" pitchFamily="18" charset="0"/>
              </a:rPr>
              <a:t>Đoàn kiểm tra </a:t>
            </a:r>
            <a:r>
              <a:rPr lang="en-US" sz="2800">
                <a:effectLst/>
                <a:highlight>
                  <a:srgbClr val="FFFF00"/>
                </a:highlight>
                <a:ea typeface="Times New Roman" panose="02020603050405020304" pitchFamily="18" charset="0"/>
                <a:cs typeface="Times New Roman" panose="02020603050405020304" pitchFamily="18" charset="0"/>
              </a:rPr>
              <a:t>thực hiện kiểm tra, giám sát nhưng kh</a:t>
            </a:r>
            <a:r>
              <a:rPr lang="en-US" sz="2800">
                <a:highlight>
                  <a:srgbClr val="FFFF00"/>
                </a:highlight>
                <a:ea typeface="Times New Roman" panose="02020603050405020304" pitchFamily="18" charset="0"/>
                <a:cs typeface="Times New Roman" panose="02020603050405020304" pitchFamily="18" charset="0"/>
              </a:rPr>
              <a:t>ông tham gia ký bất kỳ niêm phong, biên bản nào do HĐCT lập.</a:t>
            </a:r>
            <a:endParaRPr lang="en-US" sz="2400">
              <a:effectLst/>
              <a:highlight>
                <a:srgbClr val="FFFF00"/>
              </a:highlight>
              <a:ea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xmlns="" id="{01F96654-FCF1-5730-6202-A73CA50D0DEF}"/>
              </a:ext>
            </a:extLst>
          </p:cNvPr>
          <p:cNvSpPr/>
          <p:nvPr/>
        </p:nvSpPr>
        <p:spPr>
          <a:xfrm>
            <a:off x="0" y="127725"/>
            <a:ext cx="12192000" cy="5232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spcBef>
                <a:spcPts val="600"/>
              </a:spcBef>
              <a:spcAft>
                <a:spcPts val="0"/>
              </a:spcAft>
            </a:pPr>
            <a:r>
              <a:rPr lang="en-US" sz="2800" b="1">
                <a:ea typeface="Times New Roman" panose="02020603050405020304" pitchFamily="18" charset="0"/>
                <a:cs typeface="Times New Roman" panose="02020603050405020304" pitchFamily="18" charset="0"/>
              </a:rPr>
              <a:t>Yêu cầu đối với thành viên Đoàn kiểm tra</a:t>
            </a:r>
            <a:endParaRPr lang="en-US" sz="2400">
              <a:effectLst/>
              <a:ea typeface="Times New Roman" panose="02020603050405020304" pitchFamily="18" charset="0"/>
              <a:cs typeface="Times New Roman" panose="02020603050405020304" pitchFamily="18" charset="0"/>
            </a:endParaRPr>
          </a:p>
        </p:txBody>
      </p:sp>
      <p:pic>
        <p:nvPicPr>
          <p:cNvPr id="5" name="Picture 4" descr="Adobe Cảnh Báo Người Dùng Các Phiên Bản Cũ Có Thể Bị Kiện - Tin Tức - Người  Việt Phone">
            <a:extLst>
              <a:ext uri="{FF2B5EF4-FFF2-40B4-BE49-F238E27FC236}">
                <a16:creationId xmlns:a16="http://schemas.microsoft.com/office/drawing/2014/main" xmlns="" id="{1BC62FE9-732F-99AD-A244-0B9A9ED9965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65592" y="173934"/>
            <a:ext cx="1065946" cy="954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3549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5059A029-CF04-4A03-AEF2-29301623E7C9}"/>
              </a:ext>
            </a:extLst>
          </p:cNvPr>
          <p:cNvSpPr/>
          <p:nvPr/>
        </p:nvSpPr>
        <p:spPr>
          <a:xfrm>
            <a:off x="316524" y="550985"/>
            <a:ext cx="11537546" cy="6217087"/>
          </a:xfrm>
          <a:prstGeom prst="rect">
            <a:avLst/>
          </a:prstGeom>
        </p:spPr>
        <p:txBody>
          <a:bodyPr wrap="square">
            <a:spAutoFit/>
          </a:bodyPr>
          <a:lstStyle/>
          <a:p>
            <a:pPr indent="-457200" algn="just">
              <a:lnSpc>
                <a:spcPct val="150000"/>
              </a:lnSpc>
              <a:spcBef>
                <a:spcPts val="600"/>
              </a:spcBef>
              <a:spcAft>
                <a:spcPts val="0"/>
              </a:spcAft>
            </a:pPr>
            <a:r>
              <a:rPr lang="en-US" sz="2800" b="1" dirty="0" err="1">
                <a:solidFill>
                  <a:srgbClr val="FF0000"/>
                </a:solidFill>
                <a:effectLst/>
                <a:ea typeface="Times New Roman" panose="02020603050405020304" pitchFamily="18" charset="0"/>
                <a:cs typeface="Times New Roman" panose="02020603050405020304" pitchFamily="18" charset="0"/>
              </a:rPr>
              <a:t>Mẫu</a:t>
            </a:r>
            <a:r>
              <a:rPr lang="en-US" sz="2800" b="1" dirty="0">
                <a:solidFill>
                  <a:srgbClr val="FF0000"/>
                </a:solidFill>
                <a:effectLst/>
                <a:ea typeface="Times New Roman" panose="02020603050405020304" pitchFamily="18" charset="0"/>
                <a:cs typeface="Times New Roman" panose="02020603050405020304" pitchFamily="18" charset="0"/>
              </a:rPr>
              <a:t> </a:t>
            </a:r>
            <a:r>
              <a:rPr lang="en-US" sz="2800" b="1" dirty="0" err="1">
                <a:solidFill>
                  <a:srgbClr val="FF0000"/>
                </a:solidFill>
                <a:effectLst/>
                <a:ea typeface="Times New Roman" panose="02020603050405020304" pitchFamily="18" charset="0"/>
                <a:cs typeface="Times New Roman" panose="02020603050405020304" pitchFamily="18" charset="0"/>
              </a:rPr>
              <a:t>số</a:t>
            </a:r>
            <a:r>
              <a:rPr lang="en-US" sz="2800" b="1" dirty="0">
                <a:solidFill>
                  <a:srgbClr val="FF0000"/>
                </a:solidFill>
                <a:effectLst/>
                <a:ea typeface="Times New Roman" panose="02020603050405020304" pitchFamily="18" charset="0"/>
                <a:cs typeface="Times New Roman" panose="02020603050405020304" pitchFamily="18" charset="0"/>
              </a:rPr>
              <a:t> 01: </a:t>
            </a:r>
            <a:r>
              <a:rPr lang="en-US" sz="2800" dirty="0" err="1">
                <a:effectLst/>
                <a:ea typeface="Times New Roman" panose="02020603050405020304" pitchFamily="18" charset="0"/>
                <a:cs typeface="Times New Roman" panose="02020603050405020304" pitchFamily="18" charset="0"/>
              </a:rPr>
              <a:t>Bi</a:t>
            </a:r>
            <a:r>
              <a:rPr lang="en-US" sz="2800" dirty="0" err="1">
                <a:ea typeface="Times New Roman" panose="02020603050405020304" pitchFamily="18" charset="0"/>
                <a:cs typeface="Times New Roman" panose="02020603050405020304" pitchFamily="18" charset="0"/>
              </a:rPr>
              <a:t>ên</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bản</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kiểm</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tra</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công</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tác</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coi</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thi</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kỳ</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thi</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tuyển</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sinh</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vào</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lớp</a:t>
            </a:r>
            <a:r>
              <a:rPr lang="en-US" sz="2800" dirty="0">
                <a:ea typeface="Times New Roman" panose="02020603050405020304" pitchFamily="18" charset="0"/>
                <a:cs typeface="Times New Roman" panose="02020603050405020304" pitchFamily="18" charset="0"/>
              </a:rPr>
              <a:t> 10 THPT </a:t>
            </a:r>
            <a:r>
              <a:rPr lang="en-US" sz="2800" dirty="0" err="1">
                <a:ea typeface="Times New Roman" panose="02020603050405020304" pitchFamily="18" charset="0"/>
                <a:cs typeface="Times New Roman" panose="02020603050405020304" pitchFamily="18" charset="0"/>
              </a:rPr>
              <a:t>năm</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học</a:t>
            </a:r>
            <a:r>
              <a:rPr lang="en-US" sz="2800" dirty="0">
                <a:ea typeface="Times New Roman" panose="02020603050405020304" pitchFamily="18" charset="0"/>
                <a:cs typeface="Times New Roman" panose="02020603050405020304" pitchFamily="18" charset="0"/>
              </a:rPr>
              <a:t> 2023-2024</a:t>
            </a:r>
          </a:p>
          <a:p>
            <a:pPr indent="-457200" algn="just">
              <a:lnSpc>
                <a:spcPct val="150000"/>
              </a:lnSpc>
              <a:spcBef>
                <a:spcPts val="600"/>
              </a:spcBef>
              <a:spcAft>
                <a:spcPts val="0"/>
              </a:spcAft>
            </a:pPr>
            <a:r>
              <a:rPr lang="en-US" sz="2800" b="1" dirty="0" err="1">
                <a:solidFill>
                  <a:srgbClr val="FF0000"/>
                </a:solidFill>
                <a:effectLst/>
                <a:ea typeface="Times New Roman" panose="02020603050405020304" pitchFamily="18" charset="0"/>
                <a:cs typeface="Times New Roman" panose="02020603050405020304" pitchFamily="18" charset="0"/>
              </a:rPr>
              <a:t>Mẫu</a:t>
            </a:r>
            <a:r>
              <a:rPr lang="en-US" sz="2800" b="1" dirty="0">
                <a:solidFill>
                  <a:srgbClr val="FF0000"/>
                </a:solidFill>
                <a:effectLst/>
                <a:ea typeface="Times New Roman" panose="02020603050405020304" pitchFamily="18" charset="0"/>
                <a:cs typeface="Times New Roman" panose="02020603050405020304" pitchFamily="18" charset="0"/>
              </a:rPr>
              <a:t> </a:t>
            </a:r>
            <a:r>
              <a:rPr lang="en-US" sz="2800" b="1" dirty="0" err="1">
                <a:solidFill>
                  <a:srgbClr val="FF0000"/>
                </a:solidFill>
                <a:effectLst/>
                <a:ea typeface="Times New Roman" panose="02020603050405020304" pitchFamily="18" charset="0"/>
                <a:cs typeface="Times New Roman" panose="02020603050405020304" pitchFamily="18" charset="0"/>
              </a:rPr>
              <a:t>số</a:t>
            </a:r>
            <a:r>
              <a:rPr lang="en-US" sz="2800" b="1" dirty="0">
                <a:solidFill>
                  <a:srgbClr val="FF0000"/>
                </a:solidFill>
                <a:effectLst/>
                <a:ea typeface="Times New Roman" panose="02020603050405020304" pitchFamily="18" charset="0"/>
                <a:cs typeface="Times New Roman" panose="02020603050405020304" pitchFamily="18" charset="0"/>
              </a:rPr>
              <a:t> 02: </a:t>
            </a:r>
            <a:r>
              <a:rPr lang="en-US" sz="2800" dirty="0" err="1">
                <a:effectLst/>
                <a:ea typeface="Times New Roman" panose="02020603050405020304" pitchFamily="18" charset="0"/>
                <a:cs typeface="Times New Roman" panose="02020603050405020304" pitchFamily="18" charset="0"/>
              </a:rPr>
              <a:t>Biên</a:t>
            </a:r>
            <a:r>
              <a:rPr lang="en-US" sz="2800" dirty="0">
                <a:effectLst/>
                <a:ea typeface="Times New Roman" panose="02020603050405020304" pitchFamily="18" charset="0"/>
                <a:cs typeface="Times New Roman" panose="02020603050405020304" pitchFamily="18" charset="0"/>
              </a:rPr>
              <a:t> </a:t>
            </a:r>
            <a:r>
              <a:rPr lang="en-US" sz="2800" dirty="0" err="1">
                <a:effectLst/>
                <a:ea typeface="Times New Roman" panose="02020603050405020304" pitchFamily="18" charset="0"/>
                <a:cs typeface="Times New Roman" panose="02020603050405020304" pitchFamily="18" charset="0"/>
              </a:rPr>
              <a:t>bản</a:t>
            </a:r>
            <a:r>
              <a:rPr lang="en-US" sz="2800" dirty="0">
                <a:effectLst/>
                <a:ea typeface="Times New Roman" panose="02020603050405020304" pitchFamily="18" charset="0"/>
                <a:cs typeface="Times New Roman" panose="02020603050405020304" pitchFamily="18" charset="0"/>
              </a:rPr>
              <a:t> </a:t>
            </a:r>
            <a:r>
              <a:rPr lang="en-US" sz="2800" dirty="0" err="1">
                <a:effectLst/>
                <a:ea typeface="Times New Roman" panose="02020603050405020304" pitchFamily="18" charset="0"/>
                <a:cs typeface="Times New Roman" panose="02020603050405020304" pitchFamily="18" charset="0"/>
              </a:rPr>
              <a:t>ghi</a:t>
            </a:r>
            <a:r>
              <a:rPr lang="en-US" sz="2800" dirty="0">
                <a:effectLst/>
                <a:ea typeface="Times New Roman" panose="02020603050405020304" pitchFamily="18" charset="0"/>
                <a:cs typeface="Times New Roman" panose="02020603050405020304" pitchFamily="18" charset="0"/>
              </a:rPr>
              <a:t> </a:t>
            </a:r>
            <a:r>
              <a:rPr lang="en-US" sz="2800" dirty="0" err="1">
                <a:effectLst/>
                <a:ea typeface="Times New Roman" panose="02020603050405020304" pitchFamily="18" charset="0"/>
                <a:cs typeface="Times New Roman" panose="02020603050405020304" pitchFamily="18" charset="0"/>
              </a:rPr>
              <a:t>nhớ</a:t>
            </a:r>
            <a:r>
              <a:rPr lang="en-US" sz="2800" dirty="0">
                <a:effectLst/>
                <a:ea typeface="Times New Roman" panose="02020603050405020304" pitchFamily="18" charset="0"/>
                <a:cs typeface="Times New Roman" panose="02020603050405020304" pitchFamily="18" charset="0"/>
              </a:rPr>
              <a:t> </a:t>
            </a:r>
            <a:r>
              <a:rPr lang="en-US" sz="2800" dirty="0" err="1">
                <a:effectLst/>
                <a:ea typeface="Times New Roman" panose="02020603050405020304" pitchFamily="18" charset="0"/>
                <a:cs typeface="Times New Roman" panose="02020603050405020304" pitchFamily="18" charset="0"/>
              </a:rPr>
              <a:t>các</a:t>
            </a:r>
            <a:r>
              <a:rPr lang="en-US" sz="2800" dirty="0">
                <a:effectLst/>
                <a:ea typeface="Times New Roman" panose="02020603050405020304" pitchFamily="18" charset="0"/>
                <a:cs typeface="Times New Roman" panose="02020603050405020304" pitchFamily="18" charset="0"/>
              </a:rPr>
              <a:t> </a:t>
            </a:r>
            <a:r>
              <a:rPr lang="en-US" sz="2800" dirty="0" err="1">
                <a:effectLst/>
                <a:ea typeface="Times New Roman" panose="02020603050405020304" pitchFamily="18" charset="0"/>
                <a:cs typeface="Times New Roman" panose="02020603050405020304" pitchFamily="18" charset="0"/>
              </a:rPr>
              <a:t>vấn</a:t>
            </a:r>
            <a:r>
              <a:rPr lang="en-US" sz="2800" dirty="0">
                <a:effectLst/>
                <a:ea typeface="Times New Roman" panose="02020603050405020304" pitchFamily="18" charset="0"/>
                <a:cs typeface="Times New Roman" panose="02020603050405020304" pitchFamily="18" charset="0"/>
              </a:rPr>
              <a:t> </a:t>
            </a:r>
            <a:r>
              <a:rPr lang="en-US" sz="2800" dirty="0" err="1">
                <a:effectLst/>
                <a:ea typeface="Times New Roman" panose="02020603050405020304" pitchFamily="18" charset="0"/>
                <a:cs typeface="Times New Roman" panose="02020603050405020304" pitchFamily="18" charset="0"/>
              </a:rPr>
              <a:t>đề</a:t>
            </a:r>
            <a:r>
              <a:rPr lang="en-US" sz="2800" dirty="0">
                <a:effectLst/>
                <a:ea typeface="Times New Roman" panose="02020603050405020304" pitchFamily="18" charset="0"/>
                <a:cs typeface="Times New Roman" panose="02020603050405020304" pitchFamily="18" charset="0"/>
              </a:rPr>
              <a:t> </a:t>
            </a:r>
            <a:r>
              <a:rPr lang="en-US" sz="2800" dirty="0" err="1">
                <a:effectLst/>
                <a:ea typeface="Times New Roman" panose="02020603050405020304" pitchFamily="18" charset="0"/>
                <a:cs typeface="Times New Roman" panose="02020603050405020304" pitchFamily="18" charset="0"/>
              </a:rPr>
              <a:t>cần</a:t>
            </a:r>
            <a:r>
              <a:rPr lang="en-US" sz="2800" dirty="0">
                <a:effectLst/>
                <a:ea typeface="Times New Roman" panose="02020603050405020304" pitchFamily="18" charset="0"/>
                <a:cs typeface="Times New Roman" panose="02020603050405020304" pitchFamily="18" charset="0"/>
              </a:rPr>
              <a:t> </a:t>
            </a:r>
            <a:r>
              <a:rPr lang="en-US" sz="2800" dirty="0" err="1">
                <a:effectLst/>
                <a:ea typeface="Times New Roman" panose="02020603050405020304" pitchFamily="18" charset="0"/>
                <a:cs typeface="Times New Roman" panose="02020603050405020304" pitchFamily="18" charset="0"/>
              </a:rPr>
              <a:t>khắc</a:t>
            </a:r>
            <a:r>
              <a:rPr lang="en-US" sz="2800" dirty="0">
                <a:effectLst/>
                <a:ea typeface="Times New Roman" panose="02020603050405020304" pitchFamily="18" charset="0"/>
                <a:cs typeface="Times New Roman" panose="02020603050405020304" pitchFamily="18" charset="0"/>
              </a:rPr>
              <a:t> </a:t>
            </a:r>
            <a:r>
              <a:rPr lang="en-US" sz="2800" dirty="0" err="1">
                <a:effectLst/>
                <a:ea typeface="Times New Roman" panose="02020603050405020304" pitchFamily="18" charset="0"/>
                <a:cs typeface="Times New Roman" panose="02020603050405020304" pitchFamily="18" charset="0"/>
              </a:rPr>
              <a:t>phục</a:t>
            </a:r>
            <a:endParaRPr lang="en-US" sz="2800" dirty="0">
              <a:effectLst/>
              <a:ea typeface="Times New Roman" panose="02020603050405020304" pitchFamily="18" charset="0"/>
              <a:cs typeface="Times New Roman" panose="02020603050405020304" pitchFamily="18" charset="0"/>
            </a:endParaRPr>
          </a:p>
          <a:p>
            <a:pPr indent="-457200" algn="just">
              <a:lnSpc>
                <a:spcPct val="150000"/>
              </a:lnSpc>
              <a:spcBef>
                <a:spcPts val="600"/>
              </a:spcBef>
              <a:spcAft>
                <a:spcPts val="0"/>
              </a:spcAft>
            </a:pPr>
            <a:r>
              <a:rPr lang="en-US" sz="2800" b="1" dirty="0" err="1">
                <a:solidFill>
                  <a:srgbClr val="FF0000"/>
                </a:solidFill>
                <a:ea typeface="Times New Roman" panose="02020603050405020304" pitchFamily="18" charset="0"/>
                <a:cs typeface="Times New Roman" panose="02020603050405020304" pitchFamily="18" charset="0"/>
              </a:rPr>
              <a:t>Mẫu</a:t>
            </a:r>
            <a:r>
              <a:rPr lang="en-US" sz="2800" b="1" dirty="0">
                <a:solidFill>
                  <a:srgbClr val="FF0000"/>
                </a:solidFill>
                <a:ea typeface="Times New Roman" panose="02020603050405020304" pitchFamily="18" charset="0"/>
                <a:cs typeface="Times New Roman" panose="02020603050405020304" pitchFamily="18" charset="0"/>
              </a:rPr>
              <a:t> </a:t>
            </a:r>
            <a:r>
              <a:rPr lang="en-US" sz="2800" b="1" dirty="0" err="1">
                <a:solidFill>
                  <a:srgbClr val="FF0000"/>
                </a:solidFill>
                <a:ea typeface="Times New Roman" panose="02020603050405020304" pitchFamily="18" charset="0"/>
                <a:cs typeface="Times New Roman" panose="02020603050405020304" pitchFamily="18" charset="0"/>
              </a:rPr>
              <a:t>số</a:t>
            </a:r>
            <a:r>
              <a:rPr lang="en-US" sz="2800" b="1" dirty="0">
                <a:solidFill>
                  <a:srgbClr val="FF0000"/>
                </a:solidFill>
                <a:ea typeface="Times New Roman" panose="02020603050405020304" pitchFamily="18" charset="0"/>
                <a:cs typeface="Times New Roman" panose="02020603050405020304" pitchFamily="18" charset="0"/>
              </a:rPr>
              <a:t> 03: </a:t>
            </a:r>
            <a:r>
              <a:rPr lang="en-US" sz="2800" dirty="0" err="1">
                <a:ea typeface="Times New Roman" panose="02020603050405020304" pitchFamily="18" charset="0"/>
                <a:cs typeface="Times New Roman" panose="02020603050405020304" pitchFamily="18" charset="0"/>
              </a:rPr>
              <a:t>Biên</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bản</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ghi</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nhớ</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về</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việc</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yêu</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cầu</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xử</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lý</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lãnh</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đạo</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Hội</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đồng</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Cán</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bộ</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coi</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thi</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nhân</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viên</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phục</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vụ</a:t>
            </a:r>
            <a:r>
              <a:rPr lang="en-US" sz="2800" dirty="0">
                <a:ea typeface="Times New Roman" panose="02020603050405020304" pitchFamily="18" charset="0"/>
                <a:cs typeface="Times New Roman" panose="02020603050405020304" pitchFamily="18" charset="0"/>
              </a:rPr>
              <a:t> vi </a:t>
            </a:r>
            <a:r>
              <a:rPr lang="en-US" sz="2800" dirty="0" err="1">
                <a:ea typeface="Times New Roman" panose="02020603050405020304" pitchFamily="18" charset="0"/>
                <a:cs typeface="Times New Roman" panose="02020603050405020304" pitchFamily="18" charset="0"/>
              </a:rPr>
              <a:t>phạm</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quy</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chế</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thi</a:t>
            </a:r>
            <a:endParaRPr lang="en-US" sz="2800" dirty="0">
              <a:ea typeface="Times New Roman" panose="02020603050405020304" pitchFamily="18" charset="0"/>
              <a:cs typeface="Times New Roman" panose="02020603050405020304" pitchFamily="18" charset="0"/>
            </a:endParaRPr>
          </a:p>
          <a:p>
            <a:pPr indent="-457200" algn="just">
              <a:lnSpc>
                <a:spcPct val="150000"/>
              </a:lnSpc>
              <a:spcBef>
                <a:spcPts val="600"/>
              </a:spcBef>
              <a:spcAft>
                <a:spcPts val="0"/>
              </a:spcAft>
            </a:pPr>
            <a:r>
              <a:rPr lang="en-US" sz="2800" b="1" dirty="0" err="1">
                <a:solidFill>
                  <a:srgbClr val="FF0000"/>
                </a:solidFill>
                <a:effectLst/>
                <a:ea typeface="Times New Roman" panose="02020603050405020304" pitchFamily="18" charset="0"/>
                <a:cs typeface="Times New Roman" panose="02020603050405020304" pitchFamily="18" charset="0"/>
              </a:rPr>
              <a:t>Mẫu</a:t>
            </a:r>
            <a:r>
              <a:rPr lang="en-US" sz="2800" b="1" dirty="0">
                <a:solidFill>
                  <a:srgbClr val="FF0000"/>
                </a:solidFill>
                <a:effectLst/>
                <a:ea typeface="Times New Roman" panose="02020603050405020304" pitchFamily="18" charset="0"/>
                <a:cs typeface="Times New Roman" panose="02020603050405020304" pitchFamily="18" charset="0"/>
              </a:rPr>
              <a:t> </a:t>
            </a:r>
            <a:r>
              <a:rPr lang="en-US" sz="2800" b="1" dirty="0" err="1">
                <a:solidFill>
                  <a:srgbClr val="FF0000"/>
                </a:solidFill>
                <a:effectLst/>
                <a:ea typeface="Times New Roman" panose="02020603050405020304" pitchFamily="18" charset="0"/>
                <a:cs typeface="Times New Roman" panose="02020603050405020304" pitchFamily="18" charset="0"/>
              </a:rPr>
              <a:t>số</a:t>
            </a:r>
            <a:r>
              <a:rPr lang="en-US" sz="2800" b="1" dirty="0">
                <a:solidFill>
                  <a:srgbClr val="FF0000"/>
                </a:solidFill>
                <a:effectLst/>
                <a:ea typeface="Times New Roman" panose="02020603050405020304" pitchFamily="18" charset="0"/>
                <a:cs typeface="Times New Roman" panose="02020603050405020304" pitchFamily="18" charset="0"/>
              </a:rPr>
              <a:t> 04: </a:t>
            </a:r>
            <a:r>
              <a:rPr lang="en-US" sz="2800" dirty="0" err="1">
                <a:effectLst/>
                <a:ea typeface="Times New Roman" panose="02020603050405020304" pitchFamily="18" charset="0"/>
                <a:cs typeface="Times New Roman" panose="02020603050405020304" pitchFamily="18" charset="0"/>
              </a:rPr>
              <a:t>Bi</a:t>
            </a:r>
            <a:r>
              <a:rPr lang="en-US" sz="2800" dirty="0" err="1">
                <a:ea typeface="Times New Roman" panose="02020603050405020304" pitchFamily="18" charset="0"/>
                <a:cs typeface="Times New Roman" panose="02020603050405020304" pitchFamily="18" charset="0"/>
              </a:rPr>
              <a:t>ên</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bản</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ghi</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nhớ</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về</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việc</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yêu</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cầu</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xử</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lý</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thí</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sinh</a:t>
            </a:r>
            <a:r>
              <a:rPr lang="en-US" sz="2800" dirty="0">
                <a:ea typeface="Times New Roman" panose="02020603050405020304" pitchFamily="18" charset="0"/>
                <a:cs typeface="Times New Roman" panose="02020603050405020304" pitchFamily="18" charset="0"/>
              </a:rPr>
              <a:t> vi </a:t>
            </a:r>
            <a:r>
              <a:rPr lang="en-US" sz="2800" dirty="0" err="1">
                <a:ea typeface="Times New Roman" panose="02020603050405020304" pitchFamily="18" charset="0"/>
                <a:cs typeface="Times New Roman" panose="02020603050405020304" pitchFamily="18" charset="0"/>
              </a:rPr>
              <a:t>phạm</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quy</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chế</a:t>
            </a:r>
            <a:r>
              <a:rPr lang="en-US" sz="2800" dirty="0">
                <a:ea typeface="Times New Roman" panose="02020603050405020304" pitchFamily="18" charset="0"/>
                <a:cs typeface="Times New Roman" panose="02020603050405020304" pitchFamily="18" charset="0"/>
              </a:rPr>
              <a:t> </a:t>
            </a:r>
            <a:r>
              <a:rPr lang="en-US" sz="2800" dirty="0" err="1" smtClean="0">
                <a:ea typeface="Times New Roman" panose="02020603050405020304" pitchFamily="18" charset="0"/>
                <a:cs typeface="Times New Roman" panose="02020603050405020304" pitchFamily="18" charset="0"/>
              </a:rPr>
              <a:t>thi</a:t>
            </a:r>
            <a:r>
              <a:rPr lang="en-US" sz="2800" dirty="0" smtClean="0">
                <a:ea typeface="Times New Roman" panose="02020603050405020304" pitchFamily="18" charset="0"/>
                <a:cs typeface="Times New Roman" panose="02020603050405020304" pitchFamily="18" charset="0"/>
              </a:rPr>
              <a:t> </a:t>
            </a:r>
          </a:p>
          <a:p>
            <a:pPr indent="-457200" algn="just">
              <a:lnSpc>
                <a:spcPct val="150000"/>
              </a:lnSpc>
              <a:spcBef>
                <a:spcPts val="600"/>
              </a:spcBef>
              <a:spcAft>
                <a:spcPts val="0"/>
              </a:spcAft>
            </a:pPr>
            <a:r>
              <a:rPr lang="en-US" sz="2800" dirty="0" err="1" smtClean="0">
                <a:solidFill>
                  <a:schemeClr val="bg2">
                    <a:lumMod val="10000"/>
                  </a:schemeClr>
                </a:solidFill>
                <a:ea typeface="Times New Roman" panose="02020603050405020304" pitchFamily="18" charset="0"/>
                <a:cs typeface="Times New Roman" panose="02020603050405020304" pitchFamily="18" charset="0"/>
                <a:hlinkClick r:id="rId2"/>
              </a:rPr>
              <a:t>Đường</a:t>
            </a:r>
            <a:r>
              <a:rPr lang="en-US" sz="2800" dirty="0" smtClean="0">
                <a:solidFill>
                  <a:schemeClr val="bg2">
                    <a:lumMod val="10000"/>
                  </a:schemeClr>
                </a:solidFill>
                <a:ea typeface="Times New Roman" panose="02020603050405020304" pitchFamily="18" charset="0"/>
                <a:cs typeface="Times New Roman" panose="02020603050405020304" pitchFamily="18" charset="0"/>
                <a:hlinkClick r:id="rId2"/>
              </a:rPr>
              <a:t> </a:t>
            </a:r>
            <a:r>
              <a:rPr lang="en-US" sz="2800" dirty="0">
                <a:solidFill>
                  <a:schemeClr val="bg2">
                    <a:lumMod val="10000"/>
                  </a:schemeClr>
                </a:solidFill>
                <a:ea typeface="Times New Roman" panose="02020603050405020304" pitchFamily="18" charset="0"/>
                <a:cs typeface="Times New Roman" panose="02020603050405020304" pitchFamily="18" charset="0"/>
                <a:hlinkClick r:id="rId2"/>
              </a:rPr>
              <a:t>link https://hieutruong.com/vi/bieu-mau/thanh-tra-kiem-tra-thi/</a:t>
            </a:r>
            <a:endParaRPr lang="en-US" sz="2400" dirty="0">
              <a:solidFill>
                <a:schemeClr val="bg2">
                  <a:lumMod val="10000"/>
                </a:schemeClr>
              </a:solidFill>
              <a:effectLst/>
              <a:ea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xmlns="" id="{EAE2FEA7-DFC0-7877-39D4-6EC64253DE07}"/>
              </a:ext>
            </a:extLst>
          </p:cNvPr>
          <p:cNvSpPr/>
          <p:nvPr/>
        </p:nvSpPr>
        <p:spPr>
          <a:xfrm>
            <a:off x="0" y="127725"/>
            <a:ext cx="12192000" cy="5232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spcBef>
                <a:spcPts val="600"/>
              </a:spcBef>
              <a:spcAft>
                <a:spcPts val="0"/>
              </a:spcAft>
            </a:pPr>
            <a:r>
              <a:rPr lang="en-US" sz="2800" b="1">
                <a:ea typeface="Times New Roman" panose="02020603050405020304" pitchFamily="18" charset="0"/>
                <a:cs typeface="Times New Roman" panose="02020603050405020304" pitchFamily="18" charset="0"/>
              </a:rPr>
              <a:t>Hệ thống biên bản</a:t>
            </a:r>
            <a:endParaRPr lang="en-US" sz="240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6318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7267E4D-799A-4F70-B304-7C77B0912FBC}"/>
              </a:ext>
            </a:extLst>
          </p:cNvPr>
          <p:cNvSpPr/>
          <p:nvPr/>
        </p:nvSpPr>
        <p:spPr>
          <a:xfrm>
            <a:off x="363984" y="350810"/>
            <a:ext cx="11505461" cy="5053691"/>
          </a:xfrm>
          <a:prstGeom prst="rect">
            <a:avLst/>
          </a:prstGeom>
        </p:spPr>
        <p:txBody>
          <a:bodyPr wrap="square">
            <a:spAutoFit/>
          </a:bodyPr>
          <a:lstStyle/>
          <a:p>
            <a:pPr indent="457200" algn="just">
              <a:lnSpc>
                <a:spcPct val="130000"/>
              </a:lnSpc>
              <a:spcBef>
                <a:spcPts val="600"/>
              </a:spcBef>
              <a:spcAft>
                <a:spcPts val="0"/>
              </a:spcAft>
            </a:pPr>
            <a:r>
              <a:rPr lang="en-US" sz="2800" b="1" dirty="0" smtClean="0">
                <a:ea typeface="Times New Roman" panose="02020603050405020304" pitchFamily="18" charset="0"/>
                <a:cs typeface="Times New Roman" panose="02020603050405020304" pitchFamily="18" charset="0"/>
              </a:rPr>
              <a:t>I. </a:t>
            </a:r>
            <a:r>
              <a:rPr lang="en-US" sz="2800" b="1" dirty="0">
                <a:ea typeface="Times New Roman" panose="02020603050405020304" pitchFamily="18" charset="0"/>
                <a:cs typeface="Times New Roman" panose="02020603050405020304" pitchFamily="18" charset="0"/>
              </a:rPr>
              <a:t>NHIỆM VỤ VÀ QUYỀN HẠN CỦA ĐOÀN KIỂM TRA</a:t>
            </a:r>
            <a:r>
              <a:rPr lang="en-US" sz="2800" dirty="0">
                <a:ea typeface="Times New Roman" panose="02020603050405020304" pitchFamily="18" charset="0"/>
                <a:cs typeface="Times New Roman" panose="02020603050405020304" pitchFamily="18" charset="0"/>
              </a:rPr>
              <a:t>: </a:t>
            </a:r>
            <a:endParaRPr lang="en-US" sz="2400" dirty="0">
              <a:effectLst/>
              <a:ea typeface="Times New Roman" panose="02020603050405020304" pitchFamily="18" charset="0"/>
              <a:cs typeface="Times New Roman" panose="02020603050405020304" pitchFamily="18" charset="0"/>
            </a:endParaRPr>
          </a:p>
          <a:p>
            <a:pPr indent="457200" algn="just">
              <a:spcBef>
                <a:spcPts val="1200"/>
              </a:spcBef>
            </a:pPr>
            <a:r>
              <a:rPr lang="en-US" sz="2400" b="1" dirty="0">
                <a:solidFill>
                  <a:srgbClr val="FF0000"/>
                </a:solidFill>
              </a:rPr>
              <a:t>1</a:t>
            </a:r>
            <a:r>
              <a:rPr lang="vi-VN" sz="2400" b="1" dirty="0">
                <a:solidFill>
                  <a:srgbClr val="FF0000"/>
                </a:solidFill>
              </a:rPr>
              <a:t>) </a:t>
            </a:r>
            <a:r>
              <a:rPr lang="vi-VN" sz="2400" dirty="0"/>
              <a:t>Tổ chức</a:t>
            </a:r>
            <a:r>
              <a:rPr lang="en-US" sz="2400" dirty="0"/>
              <a:t> </a:t>
            </a:r>
            <a:r>
              <a:rPr lang="vi-VN" sz="2400" dirty="0"/>
              <a:t>thực hiện đúng nội dung quyết định kiểm tra;</a:t>
            </a:r>
          </a:p>
          <a:p>
            <a:pPr indent="457200" algn="just">
              <a:spcBef>
                <a:spcPts val="1200"/>
              </a:spcBef>
            </a:pPr>
            <a:r>
              <a:rPr lang="en-US" sz="2400" b="1" dirty="0">
                <a:solidFill>
                  <a:srgbClr val="FF0000"/>
                </a:solidFill>
              </a:rPr>
              <a:t>2) </a:t>
            </a:r>
            <a:r>
              <a:rPr lang="en-US" sz="2400" dirty="0" err="1"/>
              <a:t>Kiến</a:t>
            </a:r>
            <a:r>
              <a:rPr lang="en-US" sz="2400" dirty="0"/>
              <a:t> </a:t>
            </a:r>
            <a:r>
              <a:rPr lang="en-US" sz="2400" dirty="0" err="1"/>
              <a:t>nghị</a:t>
            </a:r>
            <a:r>
              <a:rPr lang="en-US" sz="2400" dirty="0"/>
              <a:t> </a:t>
            </a:r>
            <a:r>
              <a:rPr lang="en-US" sz="2400" dirty="0" err="1"/>
              <a:t>với</a:t>
            </a:r>
            <a:r>
              <a:rPr lang="en-US" sz="2400" dirty="0"/>
              <a:t> </a:t>
            </a:r>
            <a:r>
              <a:rPr lang="en-US" sz="2400" dirty="0" err="1"/>
              <a:t>Trưởng</a:t>
            </a:r>
            <a:r>
              <a:rPr lang="en-US" sz="2400" dirty="0"/>
              <a:t> </a:t>
            </a:r>
            <a:r>
              <a:rPr lang="en-US" sz="2400" dirty="0" err="1"/>
              <a:t>đoàn</a:t>
            </a:r>
            <a:r>
              <a:rPr lang="en-US" sz="2400" dirty="0"/>
              <a:t> </a:t>
            </a:r>
            <a:r>
              <a:rPr lang="en-US" sz="2400" dirty="0" err="1"/>
              <a:t>kiểm</a:t>
            </a:r>
            <a:r>
              <a:rPr lang="en-US" sz="2400" dirty="0"/>
              <a:t> </a:t>
            </a:r>
            <a:r>
              <a:rPr lang="en-US" sz="2400" dirty="0" err="1"/>
              <a:t>tra</a:t>
            </a:r>
            <a:r>
              <a:rPr lang="en-US" sz="2400" dirty="0"/>
              <a:t> </a:t>
            </a:r>
            <a:r>
              <a:rPr lang="en-US" sz="2400" dirty="0" err="1"/>
              <a:t>áp</a:t>
            </a:r>
            <a:r>
              <a:rPr lang="en-US" sz="2400" dirty="0"/>
              <a:t> </a:t>
            </a:r>
            <a:r>
              <a:rPr lang="en-US" sz="2400" dirty="0" err="1"/>
              <a:t>dụng</a:t>
            </a:r>
            <a:r>
              <a:rPr lang="en-US" sz="2400" dirty="0"/>
              <a:t> </a:t>
            </a:r>
            <a:r>
              <a:rPr lang="en-US" sz="2400" dirty="0" err="1"/>
              <a:t>các</a:t>
            </a:r>
            <a:r>
              <a:rPr lang="en-US" sz="2400" dirty="0"/>
              <a:t> </a:t>
            </a:r>
            <a:r>
              <a:rPr lang="en-US" sz="2400" dirty="0" err="1"/>
              <a:t>biện</a:t>
            </a:r>
            <a:r>
              <a:rPr lang="en-US" sz="2400" dirty="0"/>
              <a:t> </a:t>
            </a:r>
            <a:r>
              <a:rPr lang="en-US" sz="2400" dirty="0" err="1"/>
              <a:t>pháp</a:t>
            </a:r>
            <a:r>
              <a:rPr lang="en-US" sz="2400" dirty="0"/>
              <a:t> </a:t>
            </a:r>
            <a:r>
              <a:rPr lang="en-US" sz="2400" dirty="0" err="1"/>
              <a:t>theo</a:t>
            </a:r>
            <a:r>
              <a:rPr lang="en-US" sz="2400" dirty="0"/>
              <a:t> </a:t>
            </a:r>
            <a:r>
              <a:rPr lang="en-US" sz="2400" dirty="0" err="1"/>
              <a:t>quy</a:t>
            </a:r>
            <a:r>
              <a:rPr lang="en-US" sz="2400" dirty="0"/>
              <a:t> </a:t>
            </a:r>
            <a:r>
              <a:rPr lang="en-US" sz="2400" dirty="0" err="1"/>
              <a:t>định</a:t>
            </a:r>
            <a:r>
              <a:rPr lang="en-US" sz="2400" dirty="0"/>
              <a:t> </a:t>
            </a:r>
            <a:r>
              <a:rPr lang="en-US" sz="2400" dirty="0" err="1"/>
              <a:t>để</a:t>
            </a:r>
            <a:r>
              <a:rPr lang="en-US" sz="2400" dirty="0"/>
              <a:t> </a:t>
            </a:r>
            <a:r>
              <a:rPr lang="en-US" sz="2400" dirty="0" err="1"/>
              <a:t>đảm</a:t>
            </a:r>
            <a:r>
              <a:rPr lang="en-US" sz="2400" dirty="0"/>
              <a:t> </a:t>
            </a:r>
            <a:r>
              <a:rPr lang="en-US" sz="2400" dirty="0" err="1"/>
              <a:t>bảo</a:t>
            </a:r>
            <a:r>
              <a:rPr lang="en-US" sz="2400" dirty="0"/>
              <a:t> </a:t>
            </a:r>
            <a:r>
              <a:rPr lang="en-US" sz="2400" dirty="0" err="1"/>
              <a:t>thực</a:t>
            </a:r>
            <a:r>
              <a:rPr lang="en-US" sz="2400" dirty="0"/>
              <a:t> </a:t>
            </a:r>
            <a:r>
              <a:rPr lang="en-US" sz="2400" dirty="0" err="1"/>
              <a:t>hiện</a:t>
            </a:r>
            <a:r>
              <a:rPr lang="en-US" sz="2400" dirty="0"/>
              <a:t> </a:t>
            </a:r>
            <a:r>
              <a:rPr lang="en-US" sz="2400" dirty="0" err="1"/>
              <a:t>yêu</a:t>
            </a:r>
            <a:r>
              <a:rPr lang="en-US" sz="2400" dirty="0"/>
              <a:t> </a:t>
            </a:r>
            <a:r>
              <a:rPr lang="en-US" sz="2400" dirty="0" err="1"/>
              <a:t>cầu</a:t>
            </a:r>
            <a:r>
              <a:rPr lang="en-US" sz="2400" dirty="0"/>
              <a:t>, </a:t>
            </a:r>
            <a:r>
              <a:rPr lang="en-US" sz="2400" dirty="0" err="1"/>
              <a:t>mục</a:t>
            </a:r>
            <a:r>
              <a:rPr lang="en-US" sz="2400" dirty="0"/>
              <a:t> </a:t>
            </a:r>
            <a:r>
              <a:rPr lang="en-US" sz="2400" dirty="0" err="1"/>
              <a:t>đích</a:t>
            </a:r>
            <a:r>
              <a:rPr lang="en-US" sz="2400" dirty="0"/>
              <a:t> </a:t>
            </a:r>
            <a:r>
              <a:rPr lang="en-US" sz="2400" dirty="0" err="1"/>
              <a:t>kiểm</a:t>
            </a:r>
            <a:r>
              <a:rPr lang="en-US" sz="2400" dirty="0"/>
              <a:t> </a:t>
            </a:r>
            <a:r>
              <a:rPr lang="en-US" sz="2400" dirty="0" err="1"/>
              <a:t>tra</a:t>
            </a:r>
            <a:r>
              <a:rPr lang="en-US" sz="2400" dirty="0"/>
              <a:t> (</a:t>
            </a:r>
            <a:r>
              <a:rPr lang="en-US" sz="2400" dirty="0" err="1"/>
              <a:t>khắc</a:t>
            </a:r>
            <a:r>
              <a:rPr lang="en-US" sz="2400" dirty="0"/>
              <a:t> </a:t>
            </a:r>
            <a:r>
              <a:rPr lang="en-US" sz="2400" dirty="0" err="1"/>
              <a:t>phục</a:t>
            </a:r>
            <a:r>
              <a:rPr lang="en-US" sz="2400" dirty="0"/>
              <a:t>, </a:t>
            </a:r>
            <a:r>
              <a:rPr lang="en-US" sz="2400" dirty="0" err="1"/>
              <a:t>xử</a:t>
            </a:r>
            <a:r>
              <a:rPr lang="en-US" sz="2400" dirty="0"/>
              <a:t> </a:t>
            </a:r>
            <a:r>
              <a:rPr lang="en-US" sz="2400" dirty="0" err="1"/>
              <a:t>lý</a:t>
            </a:r>
            <a:r>
              <a:rPr lang="en-US" sz="2400" dirty="0"/>
              <a:t> vi </a:t>
            </a:r>
            <a:r>
              <a:rPr lang="en-US" sz="2400" dirty="0" err="1"/>
              <a:t>phạm</a:t>
            </a:r>
            <a:r>
              <a:rPr lang="en-US" sz="2400" dirty="0"/>
              <a:t>).</a:t>
            </a:r>
          </a:p>
          <a:p>
            <a:pPr indent="457200" algn="just">
              <a:spcBef>
                <a:spcPts val="1200"/>
              </a:spcBef>
            </a:pPr>
            <a:r>
              <a:rPr lang="en-US" sz="2400" b="1" dirty="0">
                <a:solidFill>
                  <a:srgbClr val="FF0000"/>
                </a:solidFill>
              </a:rPr>
              <a:t>3) </a:t>
            </a:r>
            <a:r>
              <a:rPr lang="en-US" sz="2400" dirty="0" err="1"/>
              <a:t>Yêu</a:t>
            </a:r>
            <a:r>
              <a:rPr lang="en-US" sz="2400" dirty="0"/>
              <a:t> </a:t>
            </a:r>
            <a:r>
              <a:rPr lang="en-US" sz="2400" dirty="0" err="1"/>
              <a:t>cầu</a:t>
            </a:r>
            <a:r>
              <a:rPr lang="en-US" sz="2400" dirty="0"/>
              <a:t> HĐCT </a:t>
            </a:r>
            <a:r>
              <a:rPr lang="en-US" sz="2400" dirty="0" err="1"/>
              <a:t>cung</a:t>
            </a:r>
            <a:r>
              <a:rPr lang="en-US" sz="2400" dirty="0"/>
              <a:t> </a:t>
            </a:r>
            <a:r>
              <a:rPr lang="en-US" sz="2400" dirty="0" err="1"/>
              <a:t>cấp</a:t>
            </a:r>
            <a:r>
              <a:rPr lang="en-US" sz="2400" dirty="0"/>
              <a:t> </a:t>
            </a:r>
            <a:r>
              <a:rPr lang="en-US" sz="2400" dirty="0" err="1"/>
              <a:t>thông</a:t>
            </a:r>
            <a:r>
              <a:rPr lang="en-US" sz="2400" dirty="0"/>
              <a:t> tin, </a:t>
            </a:r>
            <a:r>
              <a:rPr lang="en-US" sz="2400" dirty="0" err="1"/>
              <a:t>tài</a:t>
            </a:r>
            <a:r>
              <a:rPr lang="en-US" sz="2400" dirty="0"/>
              <a:t> </a:t>
            </a:r>
            <a:r>
              <a:rPr lang="en-US" sz="2400" dirty="0" err="1"/>
              <a:t>liệu</a:t>
            </a:r>
            <a:r>
              <a:rPr lang="en-US" sz="2400" dirty="0"/>
              <a:t> </a:t>
            </a:r>
            <a:r>
              <a:rPr lang="en-US" sz="2400" dirty="0" err="1"/>
              <a:t>phục</a:t>
            </a:r>
            <a:r>
              <a:rPr lang="en-US" sz="2400" dirty="0"/>
              <a:t> </a:t>
            </a:r>
            <a:r>
              <a:rPr lang="en-US" sz="2400" dirty="0" err="1"/>
              <a:t>vụ</a:t>
            </a:r>
            <a:r>
              <a:rPr lang="en-US" sz="2400" dirty="0"/>
              <a:t> </a:t>
            </a:r>
            <a:r>
              <a:rPr lang="en-US" sz="2400" dirty="0" err="1"/>
              <a:t>công</a:t>
            </a:r>
            <a:r>
              <a:rPr lang="en-US" sz="2400" dirty="0"/>
              <a:t> </a:t>
            </a:r>
            <a:r>
              <a:rPr lang="en-US" sz="2400" dirty="0" err="1"/>
              <a:t>tác</a:t>
            </a:r>
            <a:r>
              <a:rPr lang="en-US" sz="2400" dirty="0"/>
              <a:t> </a:t>
            </a:r>
            <a:r>
              <a:rPr lang="en-US" sz="2400" dirty="0" err="1"/>
              <a:t>kiểm</a:t>
            </a:r>
            <a:r>
              <a:rPr lang="en-US" sz="2400" dirty="0"/>
              <a:t> </a:t>
            </a:r>
            <a:r>
              <a:rPr lang="en-US" sz="2400" dirty="0" err="1"/>
              <a:t>tra</a:t>
            </a:r>
            <a:r>
              <a:rPr lang="en-US" sz="2400" dirty="0"/>
              <a:t>.</a:t>
            </a:r>
          </a:p>
          <a:p>
            <a:pPr indent="457200" algn="just">
              <a:spcBef>
                <a:spcPts val="1200"/>
              </a:spcBef>
            </a:pPr>
            <a:r>
              <a:rPr lang="en-US" sz="2400" b="1" dirty="0">
                <a:solidFill>
                  <a:srgbClr val="FF0000"/>
                </a:solidFill>
              </a:rPr>
              <a:t>4) </a:t>
            </a:r>
            <a:r>
              <a:rPr lang="en-US" sz="2400" dirty="0" err="1"/>
              <a:t>Kiến</a:t>
            </a:r>
            <a:r>
              <a:rPr lang="en-US" sz="2400" dirty="0"/>
              <a:t> </a:t>
            </a:r>
            <a:r>
              <a:rPr lang="en-US" sz="2400" dirty="0" err="1"/>
              <a:t>nghị</a:t>
            </a:r>
            <a:r>
              <a:rPr lang="en-US" sz="2400" dirty="0"/>
              <a:t> HĐCT </a:t>
            </a:r>
            <a:r>
              <a:rPr lang="en-US" sz="2400" dirty="0" err="1"/>
              <a:t>khắc</a:t>
            </a:r>
            <a:r>
              <a:rPr lang="en-US" sz="2400" dirty="0"/>
              <a:t> </a:t>
            </a:r>
            <a:r>
              <a:rPr lang="en-US" sz="2400" dirty="0" err="1"/>
              <a:t>phục</a:t>
            </a:r>
            <a:r>
              <a:rPr lang="en-US" sz="2400" dirty="0"/>
              <a:t>, </a:t>
            </a:r>
            <a:r>
              <a:rPr lang="en-US" sz="2400" dirty="0" err="1"/>
              <a:t>xử</a:t>
            </a:r>
            <a:r>
              <a:rPr lang="en-US" sz="2400" dirty="0"/>
              <a:t> </a:t>
            </a:r>
            <a:r>
              <a:rPr lang="en-US" sz="2400" dirty="0" err="1"/>
              <a:t>lý</a:t>
            </a:r>
            <a:r>
              <a:rPr lang="en-US" sz="2400" dirty="0"/>
              <a:t> vi </a:t>
            </a:r>
            <a:r>
              <a:rPr lang="en-US" sz="2400" dirty="0" err="1"/>
              <a:t>phạm</a:t>
            </a:r>
            <a:r>
              <a:rPr lang="en-US" sz="2400" dirty="0"/>
              <a:t> (</a:t>
            </a:r>
            <a:r>
              <a:rPr lang="en-US" sz="2400" dirty="0" err="1"/>
              <a:t>khắc</a:t>
            </a:r>
            <a:r>
              <a:rPr lang="en-US" sz="2400" dirty="0"/>
              <a:t> </a:t>
            </a:r>
            <a:r>
              <a:rPr lang="en-US" sz="2400" dirty="0" err="1"/>
              <a:t>phục</a:t>
            </a:r>
            <a:r>
              <a:rPr lang="en-US" sz="2400" dirty="0"/>
              <a:t>, </a:t>
            </a:r>
            <a:r>
              <a:rPr lang="en-US" sz="2400" dirty="0" err="1"/>
              <a:t>đình</a:t>
            </a:r>
            <a:r>
              <a:rPr lang="en-US" sz="2400" dirty="0"/>
              <a:t> </a:t>
            </a:r>
            <a:r>
              <a:rPr lang="en-US" sz="2400" dirty="0" err="1"/>
              <a:t>chỉ</a:t>
            </a:r>
            <a:r>
              <a:rPr lang="en-US" sz="2400" dirty="0"/>
              <a:t>).</a:t>
            </a:r>
          </a:p>
          <a:p>
            <a:pPr indent="457200" algn="just">
              <a:spcBef>
                <a:spcPts val="1200"/>
              </a:spcBef>
            </a:pPr>
            <a:r>
              <a:rPr lang="en-US" sz="2400" b="1" dirty="0">
                <a:solidFill>
                  <a:srgbClr val="FF0000"/>
                </a:solidFill>
              </a:rPr>
              <a:t>5) </a:t>
            </a:r>
            <a:r>
              <a:rPr lang="en-US" sz="2400" dirty="0" err="1"/>
              <a:t>Lập</a:t>
            </a:r>
            <a:r>
              <a:rPr lang="en-US" sz="2400" dirty="0"/>
              <a:t> </a:t>
            </a:r>
            <a:r>
              <a:rPr lang="en-US" sz="2400" dirty="0" err="1"/>
              <a:t>biên</a:t>
            </a:r>
            <a:r>
              <a:rPr lang="en-US" sz="2400" dirty="0"/>
              <a:t> </a:t>
            </a:r>
            <a:r>
              <a:rPr lang="en-US" sz="2400" dirty="0" err="1"/>
              <a:t>bản</a:t>
            </a:r>
            <a:r>
              <a:rPr lang="en-US" sz="2400" dirty="0"/>
              <a:t> VPHC (</a:t>
            </a:r>
            <a:r>
              <a:rPr lang="en-US" sz="2400" dirty="0" err="1"/>
              <a:t>theo</a:t>
            </a:r>
            <a:r>
              <a:rPr lang="en-US" sz="2400" dirty="0"/>
              <a:t> </a:t>
            </a:r>
            <a:r>
              <a:rPr lang="en-US" sz="2400" dirty="0" err="1"/>
              <a:t>Nghị</a:t>
            </a:r>
            <a:r>
              <a:rPr lang="en-US" sz="2400" dirty="0"/>
              <a:t> </a:t>
            </a:r>
            <a:r>
              <a:rPr lang="en-US" sz="2400" dirty="0" err="1"/>
              <a:t>định</a:t>
            </a:r>
            <a:r>
              <a:rPr lang="en-US" sz="2400" dirty="0"/>
              <a:t> 04/2021/NĐ-CP).</a:t>
            </a:r>
          </a:p>
          <a:p>
            <a:pPr indent="457200" algn="just">
              <a:spcBef>
                <a:spcPts val="1200"/>
              </a:spcBef>
            </a:pPr>
            <a:r>
              <a:rPr lang="en-US" sz="2400" b="1" dirty="0">
                <a:solidFill>
                  <a:srgbClr val="FF0000"/>
                </a:solidFill>
              </a:rPr>
              <a:t>6</a:t>
            </a:r>
            <a:r>
              <a:rPr lang="vi-VN" sz="2400" b="1" dirty="0">
                <a:solidFill>
                  <a:srgbClr val="FF0000"/>
                </a:solidFill>
              </a:rPr>
              <a:t>) </a:t>
            </a:r>
            <a:r>
              <a:rPr lang="vi-VN" sz="2400" dirty="0"/>
              <a:t>Báo cáo </a:t>
            </a:r>
            <a:r>
              <a:rPr lang="en-US" sz="2400" dirty="0" err="1"/>
              <a:t>Trưởng</a:t>
            </a:r>
            <a:r>
              <a:rPr lang="en-US" sz="2400" dirty="0"/>
              <a:t> </a:t>
            </a:r>
            <a:r>
              <a:rPr lang="en-US" sz="2400" dirty="0" err="1"/>
              <a:t>đoàn</a:t>
            </a:r>
            <a:r>
              <a:rPr lang="en-US" sz="2400" dirty="0"/>
              <a:t> </a:t>
            </a:r>
            <a:r>
              <a:rPr lang="en-US" sz="2400" dirty="0" err="1"/>
              <a:t>kiểm</a:t>
            </a:r>
            <a:r>
              <a:rPr lang="en-US" sz="2400" dirty="0"/>
              <a:t> </a:t>
            </a:r>
            <a:r>
              <a:rPr lang="en-US" sz="2400" dirty="0" err="1"/>
              <a:t>tra</a:t>
            </a:r>
            <a:r>
              <a:rPr lang="en-US" sz="2400" dirty="0"/>
              <a:t> </a:t>
            </a:r>
            <a:r>
              <a:rPr lang="vi-VN" sz="2400" dirty="0"/>
              <a:t>về kết quả kiểm tra và chịu trách nhiệm về tính chính xác, trung thực, khách quan của báo cáo đó;</a:t>
            </a:r>
          </a:p>
          <a:p>
            <a:pPr indent="457200" algn="just">
              <a:spcBef>
                <a:spcPts val="1200"/>
              </a:spcBef>
            </a:pPr>
            <a:r>
              <a:rPr lang="en-US" sz="2400" b="1" dirty="0">
                <a:solidFill>
                  <a:srgbClr val="FF0000"/>
                </a:solidFill>
              </a:rPr>
              <a:t>7</a:t>
            </a:r>
            <a:r>
              <a:rPr lang="vi-VN" sz="2400" b="1" dirty="0">
                <a:solidFill>
                  <a:srgbClr val="FF0000"/>
                </a:solidFill>
              </a:rPr>
              <a:t>) </a:t>
            </a:r>
            <a:r>
              <a:rPr lang="vi-VN" sz="2400" dirty="0"/>
              <a:t>Thực hiện nhiệm vụ, quyền hạn khác theo quy định của pháp luật.</a:t>
            </a:r>
            <a:endParaRPr lang="en-US" sz="2400" b="1" dirty="0">
              <a:highlight>
                <a:srgbClr val="FFFF00"/>
              </a:highlight>
            </a:endParaRPr>
          </a:p>
        </p:txBody>
      </p:sp>
    </p:spTree>
    <p:extLst>
      <p:ext uri="{BB962C8B-B14F-4D97-AF65-F5344CB8AC3E}">
        <p14:creationId xmlns:p14="http://schemas.microsoft.com/office/powerpoint/2010/main" val="32523781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5CA327DE-1857-DB71-3731-7FD1099A133C}"/>
              </a:ext>
            </a:extLst>
          </p:cNvPr>
          <p:cNvGrpSpPr/>
          <p:nvPr/>
        </p:nvGrpSpPr>
        <p:grpSpPr>
          <a:xfrm>
            <a:off x="9597439" y="114300"/>
            <a:ext cx="2210630" cy="1770295"/>
            <a:chOff x="4004109" y="1958014"/>
            <a:chExt cx="2546547" cy="2565860"/>
          </a:xfrm>
        </p:grpSpPr>
        <p:pic>
          <p:nvPicPr>
            <p:cNvPr id="7" name="Picture 2" descr="Design, management, problem, question, solve, thinking icon - Download on  Iconfinder">
              <a:extLst>
                <a:ext uri="{FF2B5EF4-FFF2-40B4-BE49-F238E27FC236}">
                  <a16:creationId xmlns:a16="http://schemas.microsoft.com/office/drawing/2014/main" xmlns="" id="{32694013-C5C2-6D09-5CB4-11430033231F}"/>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9661" t="25708" r="33285" b="9450"/>
            <a:stretch/>
          </p:blipFill>
          <p:spPr bwMode="auto">
            <a:xfrm>
              <a:off x="4004109" y="2146433"/>
              <a:ext cx="2091892" cy="23774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Should I take private lessons, enroll in group classes, or come to social  dances?” | PaperMoon Dance">
              <a:extLst>
                <a:ext uri="{FF2B5EF4-FFF2-40B4-BE49-F238E27FC236}">
                  <a16:creationId xmlns:a16="http://schemas.microsoft.com/office/drawing/2014/main" xmlns="" id="{EF3E83BE-48EF-3D15-147D-62146239F44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768" r="62853" b="22016"/>
            <a:stretch/>
          </p:blipFill>
          <p:spPr bwMode="auto">
            <a:xfrm>
              <a:off x="5641344" y="1958014"/>
              <a:ext cx="909312" cy="1547464"/>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a:extLst>
              <a:ext uri="{FF2B5EF4-FFF2-40B4-BE49-F238E27FC236}">
                <a16:creationId xmlns:a16="http://schemas.microsoft.com/office/drawing/2014/main" xmlns="" id="{827974CD-CF30-C6F2-20AF-98B52D0A6D5D}"/>
              </a:ext>
            </a:extLst>
          </p:cNvPr>
          <p:cNvSpPr txBox="1"/>
          <p:nvPr/>
        </p:nvSpPr>
        <p:spPr>
          <a:xfrm>
            <a:off x="589083" y="1884595"/>
            <a:ext cx="11350869" cy="4078039"/>
          </a:xfrm>
          <a:prstGeom prst="rect">
            <a:avLst/>
          </a:prstGeom>
          <a:noFill/>
        </p:spPr>
        <p:txBody>
          <a:bodyPr wrap="square" rtlCol="0">
            <a:spAutoFit/>
          </a:bodyPr>
          <a:lstStyle/>
          <a:p>
            <a:pPr marL="457200" indent="-457200">
              <a:spcBef>
                <a:spcPts val="600"/>
              </a:spcBef>
              <a:buFont typeface="Wingdings" panose="05000000000000000000" pitchFamily="2" charset="2"/>
              <a:buChar char="Ø"/>
            </a:pPr>
            <a:r>
              <a:rPr lang="en-US" sz="2800">
                <a:solidFill>
                  <a:srgbClr val="3129EE"/>
                </a:solidFill>
                <a:latin typeface="Calibri" panose="020F0502020204030204" pitchFamily="34" charset="0"/>
                <a:cs typeface="Calibri" panose="020F0502020204030204" pitchFamily="34" charset="0"/>
              </a:rPr>
              <a:t>Thành viên ghi nhật ký theo nhiệm vụ được giao.</a:t>
            </a:r>
          </a:p>
          <a:p>
            <a:pPr marL="457200" indent="-457200">
              <a:spcBef>
                <a:spcPts val="600"/>
              </a:spcBef>
              <a:buFont typeface="Wingdings" panose="05000000000000000000" pitchFamily="2" charset="2"/>
              <a:buChar char="Ø"/>
            </a:pPr>
            <a:r>
              <a:rPr lang="en-US" sz="2800">
                <a:solidFill>
                  <a:srgbClr val="3129EE"/>
                </a:solidFill>
                <a:latin typeface="Calibri" panose="020F0502020204030204" pitchFamily="34" charset="0"/>
                <a:cs typeface="Calibri" panose="020F0502020204030204" pitchFamily="34" charset="0"/>
              </a:rPr>
              <a:t>Tổ trưởng kiểm tra tổng hợp.</a:t>
            </a:r>
          </a:p>
          <a:p>
            <a:pPr marL="457200" indent="-457200">
              <a:spcBef>
                <a:spcPts val="600"/>
              </a:spcBef>
              <a:buFont typeface="Wingdings" panose="05000000000000000000" pitchFamily="2" charset="2"/>
              <a:buChar char="Ø"/>
            </a:pPr>
            <a:r>
              <a:rPr lang="en-US" sz="2800">
                <a:solidFill>
                  <a:srgbClr val="3129EE"/>
                </a:solidFill>
                <a:latin typeface="Calibri" panose="020F0502020204030204" pitchFamily="34" charset="0"/>
                <a:cs typeface="Calibri" panose="020F0502020204030204" pitchFamily="34" charset="0"/>
              </a:rPr>
              <a:t>Nội dung: </a:t>
            </a:r>
          </a:p>
          <a:p>
            <a:pPr>
              <a:spcBef>
                <a:spcPts val="600"/>
              </a:spcBef>
            </a:pPr>
            <a:r>
              <a:rPr lang="en-US" sz="2800">
                <a:solidFill>
                  <a:srgbClr val="3129EE"/>
                </a:solidFill>
                <a:latin typeface="Calibri" panose="020F0502020204030204" pitchFamily="34" charset="0"/>
                <a:cs typeface="Calibri" panose="020F0502020204030204" pitchFamily="34" charset="0"/>
              </a:rPr>
              <a:t>	- Thời gian: Ghi rõ ngày, giờ, phút</a:t>
            </a:r>
          </a:p>
          <a:p>
            <a:pPr>
              <a:spcBef>
                <a:spcPts val="600"/>
              </a:spcBef>
            </a:pPr>
            <a:r>
              <a:rPr lang="en-US" sz="2800">
                <a:solidFill>
                  <a:srgbClr val="3129EE"/>
                </a:solidFill>
                <a:latin typeface="Calibri" panose="020F0502020204030204" pitchFamily="34" charset="0"/>
                <a:cs typeface="Calibri" panose="020F0502020204030204" pitchFamily="34" charset="0"/>
              </a:rPr>
              <a:t>     - Thành phần: Ghi thành phần theo quy định</a:t>
            </a:r>
          </a:p>
          <a:p>
            <a:pPr>
              <a:spcBef>
                <a:spcPts val="600"/>
              </a:spcBef>
            </a:pPr>
            <a:r>
              <a:rPr lang="en-US" sz="2800">
                <a:solidFill>
                  <a:srgbClr val="3129EE"/>
                </a:solidFill>
                <a:latin typeface="Calibri" panose="020F0502020204030204" pitchFamily="34" charset="0"/>
                <a:cs typeface="Calibri" panose="020F0502020204030204" pitchFamily="34" charset="0"/>
              </a:rPr>
              <a:t>     - Hiện trạng, diễn biến sự việc:</a:t>
            </a:r>
          </a:p>
          <a:p>
            <a:pPr>
              <a:spcBef>
                <a:spcPts val="600"/>
              </a:spcBef>
            </a:pPr>
            <a:r>
              <a:rPr lang="en-US" sz="2800">
                <a:solidFill>
                  <a:srgbClr val="3129EE"/>
                </a:solidFill>
                <a:latin typeface="Calibri" panose="020F0502020204030204" pitchFamily="34" charset="0"/>
                <a:cs typeface="Calibri" panose="020F0502020204030204" pitchFamily="34" charset="0"/>
              </a:rPr>
              <a:t>     - Kiến nghị, kết quả xử lý……</a:t>
            </a:r>
          </a:p>
          <a:p>
            <a:pPr algn="ctr">
              <a:spcBef>
                <a:spcPts val="600"/>
              </a:spcBef>
            </a:pPr>
            <a:r>
              <a:rPr lang="en-US" sz="2800">
                <a:solidFill>
                  <a:srgbClr val="3129EE"/>
                </a:solidFill>
                <a:highlight>
                  <a:srgbClr val="FFFF00"/>
                </a:highlight>
                <a:latin typeface="Calibri" panose="020F0502020204030204" pitchFamily="34" charset="0"/>
                <a:cs typeface="Calibri" panose="020F0502020204030204" pitchFamily="34" charset="0"/>
              </a:rPr>
              <a:t>Nhật ký kiểm tra là cơ sở để ghi biên bản kiểm tra tại HĐCT</a:t>
            </a:r>
          </a:p>
        </p:txBody>
      </p:sp>
      <p:sp>
        <p:nvSpPr>
          <p:cNvPr id="2" name="TextBox 1">
            <a:extLst>
              <a:ext uri="{FF2B5EF4-FFF2-40B4-BE49-F238E27FC236}">
                <a16:creationId xmlns:a16="http://schemas.microsoft.com/office/drawing/2014/main" xmlns="" id="{1A71214F-8DBA-6BF6-17BE-2F7360FC7E19}"/>
              </a:ext>
            </a:extLst>
          </p:cNvPr>
          <p:cNvSpPr txBox="1"/>
          <p:nvPr/>
        </p:nvSpPr>
        <p:spPr>
          <a:xfrm>
            <a:off x="1028700" y="181958"/>
            <a:ext cx="8568739" cy="76944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anose="020F0502020204030204"/>
                <a:ea typeface="Times New Roman" panose="02020603050405020304" pitchFamily="18" charset="0"/>
                <a:cs typeface="Times New Roman" panose="02020603050405020304" pitchFamily="18" charset="0"/>
              </a:rPr>
              <a:t>Hướng dẫn ghi nhật ký</a:t>
            </a:r>
          </a:p>
        </p:txBody>
      </p:sp>
    </p:spTree>
    <p:extLst>
      <p:ext uri="{BB962C8B-B14F-4D97-AF65-F5344CB8AC3E}">
        <p14:creationId xmlns:p14="http://schemas.microsoft.com/office/powerpoint/2010/main" val="24602451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F36DF8DC-9D34-47B6-BBDB-D67C4D755B7F}"/>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12000"/>
                    </a14:imgEffect>
                    <a14:imgEffect>
                      <a14:brightnessContrast bright="24000" contrast="-48000"/>
                    </a14:imgEffect>
                  </a14:imgLayer>
                </a14:imgProps>
              </a:ext>
              <a:ext uri="{28A0092B-C50C-407E-A947-70E740481C1C}">
                <a14:useLocalDpi xmlns:a14="http://schemas.microsoft.com/office/drawing/2010/main" val="0"/>
              </a:ext>
            </a:extLst>
          </a:blip>
          <a:stretch>
            <a:fillRect/>
          </a:stretch>
        </p:blipFill>
        <p:spPr>
          <a:xfrm>
            <a:off x="0" y="-2141894"/>
            <a:ext cx="12191999" cy="12460223"/>
          </a:xfrm>
          <a:prstGeom prst="rect">
            <a:avLst/>
          </a:prstGeom>
        </p:spPr>
      </p:pic>
      <p:sp>
        <p:nvSpPr>
          <p:cNvPr id="4" name="Rectangle 3">
            <a:extLst>
              <a:ext uri="{FF2B5EF4-FFF2-40B4-BE49-F238E27FC236}">
                <a16:creationId xmlns:a16="http://schemas.microsoft.com/office/drawing/2014/main" xmlns="" id="{D0D7F82E-71E7-4E40-A99A-B09028FBDAFF}"/>
              </a:ext>
            </a:extLst>
          </p:cNvPr>
          <p:cNvSpPr/>
          <p:nvPr/>
        </p:nvSpPr>
        <p:spPr>
          <a:xfrm>
            <a:off x="-1" y="2973068"/>
            <a:ext cx="12191999" cy="901401"/>
          </a:xfrm>
          <a:prstGeom prst="rect">
            <a:avLst/>
          </a:prstGeom>
        </p:spPr>
        <p:txBody>
          <a:bodyPr wrap="square">
            <a:spAutoFit/>
          </a:bodyPr>
          <a:lstStyle/>
          <a:p>
            <a:pPr algn="ctr">
              <a:lnSpc>
                <a:spcPct val="120000"/>
              </a:lnSpc>
              <a:spcAft>
                <a:spcPts val="0"/>
              </a:spcAft>
            </a:pPr>
            <a:r>
              <a:rPr lang="vi-VN" sz="4800" b="1">
                <a:solidFill>
                  <a:srgbClr val="3129EE"/>
                </a:solidFill>
                <a:latin typeface="Times New Roman" panose="02020603050405020304" pitchFamily="18" charset="0"/>
                <a:ea typeface="Times New Roman" panose="02020603050405020304" pitchFamily="18" charset="0"/>
                <a:cs typeface="Times New Roman" panose="02020603050405020304" pitchFamily="18" charset="0"/>
              </a:rPr>
              <a:t>TRÂN TRỌNG CẢM ƠN !</a:t>
            </a:r>
            <a:endParaRPr lang="en-US" sz="3600">
              <a:solidFill>
                <a:srgbClr val="3129EE"/>
              </a:solidFill>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28420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7267E4D-799A-4F70-B304-7C77B0912FBC}"/>
              </a:ext>
            </a:extLst>
          </p:cNvPr>
          <p:cNvSpPr/>
          <p:nvPr/>
        </p:nvSpPr>
        <p:spPr>
          <a:xfrm>
            <a:off x="363984" y="350810"/>
            <a:ext cx="11665259" cy="6084743"/>
          </a:xfrm>
          <a:prstGeom prst="rect">
            <a:avLst/>
          </a:prstGeom>
        </p:spPr>
        <p:txBody>
          <a:bodyPr wrap="square">
            <a:spAutoFit/>
          </a:bodyPr>
          <a:lstStyle/>
          <a:p>
            <a:pPr indent="457200" algn="just">
              <a:lnSpc>
                <a:spcPct val="130000"/>
              </a:lnSpc>
              <a:spcBef>
                <a:spcPts val="600"/>
              </a:spcBef>
              <a:spcAft>
                <a:spcPts val="0"/>
              </a:spcAft>
            </a:pPr>
            <a:r>
              <a:rPr lang="en-US" sz="2800" b="1" dirty="0" smtClean="0">
                <a:ea typeface="Times New Roman" panose="02020603050405020304" pitchFamily="18" charset="0"/>
                <a:cs typeface="Times New Roman" panose="02020603050405020304" pitchFamily="18" charset="0"/>
              </a:rPr>
              <a:t>II</a:t>
            </a:r>
            <a:r>
              <a:rPr lang="en-US" sz="2800" b="1" dirty="0">
                <a:ea typeface="Times New Roman" panose="02020603050405020304" pitchFamily="18" charset="0"/>
                <a:cs typeface="Times New Roman" panose="02020603050405020304" pitchFamily="18" charset="0"/>
              </a:rPr>
              <a:t>. NGUYÊN TẮC LÀM VIỆC</a:t>
            </a:r>
            <a:r>
              <a:rPr lang="en-US" sz="2800" dirty="0">
                <a:ea typeface="Times New Roman" panose="02020603050405020304" pitchFamily="18" charset="0"/>
                <a:cs typeface="Times New Roman" panose="02020603050405020304" pitchFamily="18" charset="0"/>
              </a:rPr>
              <a:t>: </a:t>
            </a:r>
            <a:endParaRPr lang="en-US" sz="2400" dirty="0">
              <a:effectLst/>
              <a:ea typeface="Times New Roman" panose="02020603050405020304" pitchFamily="18" charset="0"/>
              <a:cs typeface="Times New Roman" panose="02020603050405020304" pitchFamily="18" charset="0"/>
            </a:endParaRPr>
          </a:p>
          <a:p>
            <a:pPr indent="457200" algn="just">
              <a:spcBef>
                <a:spcPts val="600"/>
              </a:spcBef>
            </a:pPr>
            <a:r>
              <a:rPr lang="en-US" sz="2800" b="1" dirty="0">
                <a:ea typeface="Times New Roman" panose="02020603050405020304" pitchFamily="18" charset="0"/>
                <a:cs typeface="Times New Roman" panose="02020603050405020304" pitchFamily="18" charset="0"/>
              </a:rPr>
              <a:t>1. </a:t>
            </a:r>
            <a:r>
              <a:rPr lang="en-US" sz="2800" b="1" dirty="0" err="1">
                <a:ea typeface="Times New Roman" panose="02020603050405020304" pitchFamily="18" charset="0"/>
                <a:cs typeface="Times New Roman" panose="02020603050405020304" pitchFamily="18" charset="0"/>
              </a:rPr>
              <a:t>Trung</a:t>
            </a:r>
            <a:r>
              <a:rPr lang="en-US" sz="2800" b="1" dirty="0">
                <a:ea typeface="Times New Roman" panose="02020603050405020304" pitchFamily="18" charset="0"/>
                <a:cs typeface="Times New Roman" panose="02020603050405020304" pitchFamily="18" charset="0"/>
              </a:rPr>
              <a:t> </a:t>
            </a:r>
            <a:r>
              <a:rPr lang="en-US" sz="2800" b="1" dirty="0" err="1">
                <a:ea typeface="Times New Roman" panose="02020603050405020304" pitchFamily="18" charset="0"/>
                <a:cs typeface="Times New Roman" panose="02020603050405020304" pitchFamily="18" charset="0"/>
              </a:rPr>
              <a:t>thực</a:t>
            </a:r>
            <a:r>
              <a:rPr lang="en-US" sz="2800" b="1" dirty="0">
                <a:ea typeface="Times New Roman" panose="02020603050405020304" pitchFamily="18" charset="0"/>
                <a:cs typeface="Times New Roman" panose="02020603050405020304" pitchFamily="18" charset="0"/>
              </a:rPr>
              <a:t>, </a:t>
            </a:r>
            <a:r>
              <a:rPr lang="en-US" sz="2800" b="1" dirty="0" err="1">
                <a:ea typeface="Times New Roman" panose="02020603050405020304" pitchFamily="18" charset="0"/>
                <a:cs typeface="Times New Roman" panose="02020603050405020304" pitchFamily="18" charset="0"/>
              </a:rPr>
              <a:t>khách</a:t>
            </a:r>
            <a:r>
              <a:rPr lang="en-US" sz="2800" b="1" dirty="0">
                <a:ea typeface="Times New Roman" panose="02020603050405020304" pitchFamily="18" charset="0"/>
                <a:cs typeface="Times New Roman" panose="02020603050405020304" pitchFamily="18" charset="0"/>
              </a:rPr>
              <a:t> </a:t>
            </a:r>
            <a:r>
              <a:rPr lang="en-US" sz="2800" b="1" dirty="0" err="1">
                <a:ea typeface="Times New Roman" panose="02020603050405020304" pitchFamily="18" charset="0"/>
                <a:cs typeface="Times New Roman" panose="02020603050405020304" pitchFamily="18" charset="0"/>
              </a:rPr>
              <a:t>quan</a:t>
            </a:r>
            <a:r>
              <a:rPr lang="en-US" sz="2800" b="1" dirty="0">
                <a:ea typeface="Times New Roman" panose="02020603050405020304" pitchFamily="18" charset="0"/>
                <a:cs typeface="Times New Roman" panose="02020603050405020304" pitchFamily="18" charset="0"/>
              </a:rPr>
              <a:t>, </a:t>
            </a:r>
            <a:r>
              <a:rPr lang="en-US" sz="2800" b="1" dirty="0" err="1">
                <a:ea typeface="Times New Roman" panose="02020603050405020304" pitchFamily="18" charset="0"/>
                <a:cs typeface="Times New Roman" panose="02020603050405020304" pitchFamily="18" charset="0"/>
              </a:rPr>
              <a:t>công</a:t>
            </a:r>
            <a:r>
              <a:rPr lang="en-US" sz="2800" b="1" dirty="0">
                <a:ea typeface="Times New Roman" panose="02020603050405020304" pitchFamily="18" charset="0"/>
                <a:cs typeface="Times New Roman" panose="02020603050405020304" pitchFamily="18" charset="0"/>
              </a:rPr>
              <a:t> </a:t>
            </a:r>
            <a:r>
              <a:rPr lang="en-US" sz="2800" b="1" dirty="0" err="1">
                <a:ea typeface="Times New Roman" panose="02020603050405020304" pitchFamily="18" charset="0"/>
                <a:cs typeface="Times New Roman" panose="02020603050405020304" pitchFamily="18" charset="0"/>
              </a:rPr>
              <a:t>bằng</a:t>
            </a:r>
            <a:endParaRPr lang="en-US" sz="2400" dirty="0">
              <a:effectLst/>
              <a:ea typeface="Times New Roman" panose="02020603050405020304" pitchFamily="18" charset="0"/>
              <a:cs typeface="Times New Roman" panose="02020603050405020304" pitchFamily="18" charset="0"/>
            </a:endParaRPr>
          </a:p>
          <a:p>
            <a:pPr indent="457200" algn="just">
              <a:spcBef>
                <a:spcPts val="600"/>
              </a:spcBef>
            </a:pPr>
            <a:r>
              <a:rPr lang="en-US" sz="2800" b="1" dirty="0">
                <a:ea typeface="Times New Roman" panose="02020603050405020304" pitchFamily="18" charset="0"/>
                <a:cs typeface="Times New Roman" panose="02020603050405020304" pitchFamily="18" charset="0"/>
              </a:rPr>
              <a:t>2. </a:t>
            </a:r>
            <a:r>
              <a:rPr lang="en-US" sz="2800" b="1" dirty="0" err="1">
                <a:ea typeface="Times New Roman" panose="02020603050405020304" pitchFamily="18" charset="0"/>
                <a:cs typeface="Times New Roman" panose="02020603050405020304" pitchFamily="18" charset="0"/>
              </a:rPr>
              <a:t>Cộng</a:t>
            </a:r>
            <a:r>
              <a:rPr lang="en-US" sz="2800" b="1" dirty="0">
                <a:ea typeface="Times New Roman" panose="02020603050405020304" pitchFamily="18" charset="0"/>
                <a:cs typeface="Times New Roman" panose="02020603050405020304" pitchFamily="18" charset="0"/>
              </a:rPr>
              <a:t> </a:t>
            </a:r>
            <a:r>
              <a:rPr lang="en-US" sz="2800" b="1" dirty="0" err="1">
                <a:ea typeface="Times New Roman" panose="02020603050405020304" pitchFamily="18" charset="0"/>
                <a:cs typeface="Times New Roman" panose="02020603050405020304" pitchFamily="18" charset="0"/>
              </a:rPr>
              <a:t>đồng</a:t>
            </a:r>
            <a:r>
              <a:rPr lang="en-US" sz="2800" b="1" dirty="0">
                <a:ea typeface="Times New Roman" panose="02020603050405020304" pitchFamily="18" charset="0"/>
                <a:cs typeface="Times New Roman" panose="02020603050405020304" pitchFamily="18" charset="0"/>
              </a:rPr>
              <a:t> </a:t>
            </a:r>
            <a:r>
              <a:rPr lang="en-US" sz="2800" b="1" dirty="0" err="1">
                <a:ea typeface="Times New Roman" panose="02020603050405020304" pitchFamily="18" charset="0"/>
                <a:cs typeface="Times New Roman" panose="02020603050405020304" pitchFamily="18" charset="0"/>
              </a:rPr>
              <a:t>trách</a:t>
            </a:r>
            <a:r>
              <a:rPr lang="en-US" sz="2800" b="1" dirty="0">
                <a:ea typeface="Times New Roman" panose="02020603050405020304" pitchFamily="18" charset="0"/>
                <a:cs typeface="Times New Roman" panose="02020603050405020304" pitchFamily="18" charset="0"/>
              </a:rPr>
              <a:t> </a:t>
            </a:r>
            <a:r>
              <a:rPr lang="en-US" sz="2800" b="1" dirty="0" err="1">
                <a:ea typeface="Times New Roman" panose="02020603050405020304" pitchFamily="18" charset="0"/>
                <a:cs typeface="Times New Roman" panose="02020603050405020304" pitchFamily="18" charset="0"/>
              </a:rPr>
              <a:t>nhiệm</a:t>
            </a:r>
            <a:r>
              <a:rPr lang="en-US" sz="2800" b="1" dirty="0">
                <a:ea typeface="Times New Roman" panose="02020603050405020304" pitchFamily="18" charset="0"/>
                <a:cs typeface="Times New Roman" panose="02020603050405020304" pitchFamily="18" charset="0"/>
              </a:rPr>
              <a:t> </a:t>
            </a:r>
            <a:r>
              <a:rPr lang="en-US" sz="2800" b="1" dirty="0" err="1">
                <a:ea typeface="Times New Roman" panose="02020603050405020304" pitchFamily="18" charset="0"/>
                <a:cs typeface="Times New Roman" panose="02020603050405020304" pitchFamily="18" charset="0"/>
              </a:rPr>
              <a:t>với</a:t>
            </a:r>
            <a:r>
              <a:rPr lang="en-US" sz="2800" b="1" dirty="0">
                <a:ea typeface="Times New Roman" panose="02020603050405020304" pitchFamily="18" charset="0"/>
                <a:cs typeface="Times New Roman" panose="02020603050405020304" pitchFamily="18" charset="0"/>
              </a:rPr>
              <a:t> </a:t>
            </a:r>
            <a:r>
              <a:rPr lang="en-US" sz="2800" b="1" dirty="0" err="1">
                <a:ea typeface="Times New Roman" panose="02020603050405020304" pitchFamily="18" charset="0"/>
                <a:cs typeface="Times New Roman" panose="02020603050405020304" pitchFamily="18" charset="0"/>
              </a:rPr>
              <a:t>Chủ</a:t>
            </a:r>
            <a:r>
              <a:rPr lang="en-US" sz="2800" b="1" dirty="0">
                <a:ea typeface="Times New Roman" panose="02020603050405020304" pitchFamily="18" charset="0"/>
                <a:cs typeface="Times New Roman" panose="02020603050405020304" pitchFamily="18" charset="0"/>
              </a:rPr>
              <a:t> </a:t>
            </a:r>
            <a:r>
              <a:rPr lang="en-US" sz="2800" b="1" dirty="0" err="1">
                <a:ea typeface="Times New Roman" panose="02020603050405020304" pitchFamily="18" charset="0"/>
                <a:cs typeface="Times New Roman" panose="02020603050405020304" pitchFamily="18" charset="0"/>
              </a:rPr>
              <a:t>tịch</a:t>
            </a:r>
            <a:r>
              <a:rPr lang="en-US" sz="2800" b="1" dirty="0">
                <a:ea typeface="Times New Roman" panose="02020603050405020304" pitchFamily="18" charset="0"/>
                <a:cs typeface="Times New Roman" panose="02020603050405020304" pitchFamily="18" charset="0"/>
              </a:rPr>
              <a:t> </a:t>
            </a:r>
            <a:r>
              <a:rPr lang="en-US" sz="2800" b="1" dirty="0" err="1">
                <a:ea typeface="Times New Roman" panose="02020603050405020304" pitchFamily="18" charset="0"/>
                <a:cs typeface="Times New Roman" panose="02020603050405020304" pitchFamily="18" charset="0"/>
              </a:rPr>
              <a:t>Hội</a:t>
            </a:r>
            <a:r>
              <a:rPr lang="en-US" sz="2800" b="1" dirty="0">
                <a:ea typeface="Times New Roman" panose="02020603050405020304" pitchFamily="18" charset="0"/>
                <a:cs typeface="Times New Roman" panose="02020603050405020304" pitchFamily="18" charset="0"/>
              </a:rPr>
              <a:t> </a:t>
            </a:r>
            <a:r>
              <a:rPr lang="en-US" sz="2800" b="1" dirty="0" err="1">
                <a:ea typeface="Times New Roman" panose="02020603050405020304" pitchFamily="18" charset="0"/>
                <a:cs typeface="Times New Roman" panose="02020603050405020304" pitchFamily="18" charset="0"/>
              </a:rPr>
              <a:t>đồng</a:t>
            </a:r>
            <a:r>
              <a:rPr lang="en-US" sz="2800" b="1" dirty="0">
                <a:ea typeface="Times New Roman" panose="02020603050405020304" pitchFamily="18" charset="0"/>
                <a:cs typeface="Times New Roman" panose="02020603050405020304" pitchFamily="18" charset="0"/>
              </a:rPr>
              <a:t> </a:t>
            </a:r>
            <a:r>
              <a:rPr lang="en-US" sz="2800" b="1" dirty="0" err="1">
                <a:ea typeface="Times New Roman" panose="02020603050405020304" pitchFamily="18" charset="0"/>
                <a:cs typeface="Times New Roman" panose="02020603050405020304" pitchFamily="18" charset="0"/>
              </a:rPr>
              <a:t>coi</a:t>
            </a:r>
            <a:r>
              <a:rPr lang="en-US" sz="2800" b="1" dirty="0">
                <a:ea typeface="Times New Roman" panose="02020603050405020304" pitchFamily="18" charset="0"/>
                <a:cs typeface="Times New Roman" panose="02020603050405020304" pitchFamily="18" charset="0"/>
              </a:rPr>
              <a:t> </a:t>
            </a:r>
            <a:r>
              <a:rPr lang="en-US" sz="2800" b="1" dirty="0" err="1">
                <a:ea typeface="Times New Roman" panose="02020603050405020304" pitchFamily="18" charset="0"/>
                <a:cs typeface="Times New Roman" panose="02020603050405020304" pitchFamily="18" charset="0"/>
              </a:rPr>
              <a:t>thi</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và</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các</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thành</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viên</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khác</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của</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Hội</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đồng</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để</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cùng</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hoàn</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thành</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nhiệm</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vụ</a:t>
            </a:r>
            <a:r>
              <a:rPr lang="en-US" sz="2800" dirty="0">
                <a:ea typeface="Times New Roman" panose="02020603050405020304" pitchFamily="18" charset="0"/>
                <a:cs typeface="Times New Roman" panose="02020603050405020304" pitchFamily="18" charset="0"/>
              </a:rPr>
              <a:t>.</a:t>
            </a:r>
            <a:endParaRPr lang="en-US" sz="2400" dirty="0">
              <a:effectLst/>
              <a:ea typeface="Times New Roman" panose="02020603050405020304" pitchFamily="18" charset="0"/>
              <a:cs typeface="Times New Roman" panose="02020603050405020304" pitchFamily="18" charset="0"/>
            </a:endParaRPr>
          </a:p>
          <a:p>
            <a:pPr indent="457200" algn="just">
              <a:spcBef>
                <a:spcPts val="600"/>
              </a:spcBef>
            </a:pPr>
            <a:r>
              <a:rPr lang="en-US" sz="2800" b="1" dirty="0">
                <a:ea typeface="Times New Roman" panose="02020603050405020304" pitchFamily="18" charset="0"/>
                <a:cs typeface="Times New Roman" panose="02020603050405020304" pitchFamily="18" charset="0"/>
              </a:rPr>
              <a:t>3. </a:t>
            </a:r>
            <a:r>
              <a:rPr lang="en-US" sz="2800" b="1" dirty="0" err="1">
                <a:ea typeface="Times New Roman" panose="02020603050405020304" pitchFamily="18" charset="0"/>
                <a:cs typeface="Times New Roman" panose="02020603050405020304" pitchFamily="18" charset="0"/>
              </a:rPr>
              <a:t>Thực</a:t>
            </a:r>
            <a:r>
              <a:rPr lang="en-US" sz="2800" b="1" dirty="0">
                <a:ea typeface="Times New Roman" panose="02020603050405020304" pitchFamily="18" charset="0"/>
                <a:cs typeface="Times New Roman" panose="02020603050405020304" pitchFamily="18" charset="0"/>
              </a:rPr>
              <a:t> </a:t>
            </a:r>
            <a:r>
              <a:rPr lang="en-US" sz="2800" b="1" dirty="0" err="1">
                <a:ea typeface="Times New Roman" panose="02020603050405020304" pitchFamily="18" charset="0"/>
                <a:cs typeface="Times New Roman" panose="02020603050405020304" pitchFamily="18" charset="0"/>
              </a:rPr>
              <a:t>hiện</a:t>
            </a:r>
            <a:r>
              <a:rPr lang="en-US" sz="2800" b="1" dirty="0">
                <a:ea typeface="Times New Roman" panose="02020603050405020304" pitchFamily="18" charset="0"/>
                <a:cs typeface="Times New Roman" panose="02020603050405020304" pitchFamily="18" charset="0"/>
              </a:rPr>
              <a:t> 2 </a:t>
            </a:r>
            <a:r>
              <a:rPr lang="en-US" sz="2800" b="1" dirty="0" err="1">
                <a:ea typeface="Times New Roman" panose="02020603050405020304" pitchFamily="18" charset="0"/>
                <a:cs typeface="Times New Roman" panose="02020603050405020304" pitchFamily="18" charset="0"/>
              </a:rPr>
              <a:t>không</a:t>
            </a:r>
            <a:r>
              <a:rPr lang="en-US" sz="2800" dirty="0">
                <a:ea typeface="Times New Roman" panose="02020603050405020304" pitchFamily="18" charset="0"/>
                <a:cs typeface="Times New Roman" panose="02020603050405020304" pitchFamily="18" charset="0"/>
              </a:rPr>
              <a:t>:</a:t>
            </a:r>
            <a:endParaRPr lang="en-US" sz="2400" dirty="0">
              <a:effectLst/>
              <a:ea typeface="Times New Roman" panose="02020603050405020304" pitchFamily="18" charset="0"/>
              <a:cs typeface="Times New Roman" panose="02020603050405020304" pitchFamily="18" charset="0"/>
            </a:endParaRPr>
          </a:p>
          <a:p>
            <a:pPr indent="457200" algn="just">
              <a:spcBef>
                <a:spcPts val="600"/>
              </a:spcBef>
            </a:pP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Không</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làm</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thay</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công</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việc</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của</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Hội</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đồng</a:t>
            </a:r>
            <a:r>
              <a:rPr lang="en-US" sz="2800" dirty="0">
                <a:ea typeface="Times New Roman" panose="02020603050405020304" pitchFamily="18" charset="0"/>
                <a:cs typeface="Times New Roman" panose="02020603050405020304" pitchFamily="18" charset="0"/>
              </a:rPr>
              <a:t>.</a:t>
            </a:r>
            <a:endParaRPr lang="en-US" sz="2400" dirty="0">
              <a:effectLst/>
              <a:ea typeface="Times New Roman" panose="02020603050405020304" pitchFamily="18" charset="0"/>
              <a:cs typeface="Times New Roman" panose="02020603050405020304" pitchFamily="18" charset="0"/>
            </a:endParaRPr>
          </a:p>
          <a:p>
            <a:pPr indent="457200" algn="just">
              <a:spcBef>
                <a:spcPts val="600"/>
              </a:spcBef>
            </a:pP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Không</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vào</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phòng</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thi</a:t>
            </a:r>
            <a:r>
              <a:rPr lang="en-US" sz="2800" dirty="0">
                <a:ea typeface="Times New Roman" panose="02020603050405020304" pitchFamily="18" charset="0"/>
                <a:cs typeface="Times New Roman" panose="02020603050405020304" pitchFamily="18" charset="0"/>
              </a:rPr>
              <a:t> </a:t>
            </a:r>
            <a:r>
              <a:rPr lang="en-US" sz="2800" dirty="0">
                <a:highlight>
                  <a:srgbClr val="FFFF00"/>
                </a:highlight>
                <a:ea typeface="Times New Roman" panose="02020603050405020304" pitchFamily="18" charset="0"/>
                <a:cs typeface="Times New Roman" panose="02020603050405020304" pitchFamily="18" charset="0"/>
              </a:rPr>
              <a:t>(</a:t>
            </a:r>
            <a:r>
              <a:rPr lang="en-US" sz="2800" dirty="0" err="1">
                <a:highlight>
                  <a:srgbClr val="FFFF00"/>
                </a:highlight>
                <a:ea typeface="Times New Roman" panose="02020603050405020304" pitchFamily="18" charset="0"/>
                <a:cs typeface="Times New Roman" panose="02020603050405020304" pitchFamily="18" charset="0"/>
              </a:rPr>
              <a:t>trừ</a:t>
            </a:r>
            <a:r>
              <a:rPr lang="en-US" sz="2800" dirty="0">
                <a:highlight>
                  <a:srgbClr val="FFFF00"/>
                </a:highlight>
                <a:ea typeface="Times New Roman" panose="02020603050405020304" pitchFamily="18" charset="0"/>
                <a:cs typeface="Times New Roman" panose="02020603050405020304" pitchFamily="18" charset="0"/>
              </a:rPr>
              <a:t> </a:t>
            </a:r>
            <a:r>
              <a:rPr lang="en-US" sz="2800" dirty="0" err="1">
                <a:highlight>
                  <a:srgbClr val="FFFF00"/>
                </a:highlight>
                <a:ea typeface="Times New Roman" panose="02020603050405020304" pitchFamily="18" charset="0"/>
                <a:cs typeface="Times New Roman" panose="02020603050405020304" pitchFamily="18" charset="0"/>
              </a:rPr>
              <a:t>trường</a:t>
            </a:r>
            <a:r>
              <a:rPr lang="en-US" sz="2800" dirty="0">
                <a:highlight>
                  <a:srgbClr val="FFFF00"/>
                </a:highlight>
                <a:ea typeface="Times New Roman" panose="02020603050405020304" pitchFamily="18" charset="0"/>
                <a:cs typeface="Times New Roman" panose="02020603050405020304" pitchFamily="18" charset="0"/>
              </a:rPr>
              <a:t> </a:t>
            </a:r>
            <a:r>
              <a:rPr lang="en-US" sz="2800" dirty="0" err="1">
                <a:highlight>
                  <a:srgbClr val="FFFF00"/>
                </a:highlight>
                <a:ea typeface="Times New Roman" panose="02020603050405020304" pitchFamily="18" charset="0"/>
                <a:cs typeface="Times New Roman" panose="02020603050405020304" pitchFamily="18" charset="0"/>
              </a:rPr>
              <a:t>hợp</a:t>
            </a:r>
            <a:r>
              <a:rPr lang="en-US" sz="2800" dirty="0">
                <a:highlight>
                  <a:srgbClr val="FFFF00"/>
                </a:highlight>
                <a:ea typeface="Times New Roman" panose="02020603050405020304" pitchFamily="18" charset="0"/>
                <a:cs typeface="Times New Roman" panose="02020603050405020304" pitchFamily="18" charset="0"/>
              </a:rPr>
              <a:t> </a:t>
            </a:r>
            <a:r>
              <a:rPr lang="en-US" sz="2800" dirty="0" err="1">
                <a:highlight>
                  <a:srgbClr val="FFFF00"/>
                </a:highlight>
                <a:ea typeface="Times New Roman" panose="02020603050405020304" pitchFamily="18" charset="0"/>
                <a:cs typeface="Times New Roman" panose="02020603050405020304" pitchFamily="18" charset="0"/>
              </a:rPr>
              <a:t>cần</a:t>
            </a:r>
            <a:r>
              <a:rPr lang="en-US" sz="2800" dirty="0">
                <a:highlight>
                  <a:srgbClr val="FFFF00"/>
                </a:highlight>
                <a:ea typeface="Times New Roman" panose="02020603050405020304" pitchFamily="18" charset="0"/>
                <a:cs typeface="Times New Roman" panose="02020603050405020304" pitchFamily="18" charset="0"/>
              </a:rPr>
              <a:t> </a:t>
            </a:r>
            <a:r>
              <a:rPr lang="en-US" sz="2800" dirty="0" err="1">
                <a:highlight>
                  <a:srgbClr val="FFFF00"/>
                </a:highlight>
                <a:ea typeface="Times New Roman" panose="02020603050405020304" pitchFamily="18" charset="0"/>
                <a:cs typeface="Times New Roman" panose="02020603050405020304" pitchFamily="18" charset="0"/>
              </a:rPr>
              <a:t>thiết</a:t>
            </a:r>
            <a:r>
              <a:rPr lang="en-US" sz="2800" dirty="0">
                <a:highlight>
                  <a:srgbClr val="FFFF00"/>
                </a:highlight>
                <a:ea typeface="Times New Roman" panose="02020603050405020304" pitchFamily="18" charset="0"/>
                <a:cs typeface="Times New Roman" panose="02020603050405020304" pitchFamily="18" charset="0"/>
              </a:rPr>
              <a:t>)</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không</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tiếp</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xúc</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với</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đề</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thi</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trong</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giờ</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làm</a:t>
            </a:r>
            <a:r>
              <a:rPr lang="en-US" sz="2800" dirty="0">
                <a:ea typeface="Times New Roman" panose="02020603050405020304" pitchFamily="18" charset="0"/>
                <a:cs typeface="Times New Roman" panose="02020603050405020304" pitchFamily="18" charset="0"/>
              </a:rPr>
              <a:t> </a:t>
            </a:r>
            <a:r>
              <a:rPr lang="en-US" sz="2800" dirty="0" err="1">
                <a:ea typeface="Times New Roman" panose="02020603050405020304" pitchFamily="18" charset="0"/>
                <a:cs typeface="Times New Roman" panose="02020603050405020304" pitchFamily="18" charset="0"/>
              </a:rPr>
              <a:t>bài</a:t>
            </a:r>
            <a:r>
              <a:rPr lang="en-US" sz="2800" dirty="0">
                <a:ea typeface="Times New Roman" panose="02020603050405020304" pitchFamily="18" charset="0"/>
                <a:cs typeface="Times New Roman" panose="02020603050405020304" pitchFamily="18" charset="0"/>
              </a:rPr>
              <a:t>.</a:t>
            </a:r>
            <a:endParaRPr lang="en-US" sz="2400" dirty="0">
              <a:effectLst/>
              <a:ea typeface="Times New Roman" panose="02020603050405020304" pitchFamily="18" charset="0"/>
              <a:cs typeface="Times New Roman" panose="02020603050405020304" pitchFamily="18" charset="0"/>
            </a:endParaRPr>
          </a:p>
          <a:p>
            <a:pPr indent="457200">
              <a:spcBef>
                <a:spcPts val="600"/>
              </a:spcBef>
            </a:pPr>
            <a:r>
              <a:rPr lang="en-US" sz="2800" b="1" dirty="0">
                <a:ea typeface="Times New Roman" panose="02020603050405020304" pitchFamily="18" charset="0"/>
              </a:rPr>
              <a:t>4. </a:t>
            </a:r>
            <a:r>
              <a:rPr lang="en-US" sz="2800" b="1" dirty="0" err="1">
                <a:ea typeface="Times New Roman" panose="02020603050405020304" pitchFamily="18" charset="0"/>
              </a:rPr>
              <a:t>Ghi</a:t>
            </a:r>
            <a:r>
              <a:rPr lang="en-US" sz="2800" b="1" dirty="0">
                <a:ea typeface="Times New Roman" panose="02020603050405020304" pitchFamily="18" charset="0"/>
              </a:rPr>
              <a:t> </a:t>
            </a:r>
            <a:r>
              <a:rPr lang="en-US" sz="2800" b="1" dirty="0" err="1">
                <a:ea typeface="Times New Roman" panose="02020603050405020304" pitchFamily="18" charset="0"/>
              </a:rPr>
              <a:t>nhật</a:t>
            </a:r>
            <a:r>
              <a:rPr lang="en-US" sz="2800" b="1" dirty="0">
                <a:ea typeface="Times New Roman" panose="02020603050405020304" pitchFamily="18" charset="0"/>
              </a:rPr>
              <a:t> </a:t>
            </a:r>
            <a:r>
              <a:rPr lang="en-US" sz="2800" b="1" dirty="0" err="1">
                <a:ea typeface="Times New Roman" panose="02020603050405020304" pitchFamily="18" charset="0"/>
              </a:rPr>
              <a:t>ký</a:t>
            </a:r>
            <a:r>
              <a:rPr lang="en-US" sz="2800" b="1" dirty="0">
                <a:ea typeface="Times New Roman" panose="02020603050405020304" pitchFamily="18" charset="0"/>
              </a:rPr>
              <a:t> </a:t>
            </a:r>
            <a:r>
              <a:rPr lang="en-US" sz="2800" b="1" dirty="0" err="1">
                <a:ea typeface="Times New Roman" panose="02020603050405020304" pitchFamily="18" charset="0"/>
              </a:rPr>
              <a:t>giám</a:t>
            </a:r>
            <a:r>
              <a:rPr lang="en-US" sz="2800" b="1" dirty="0">
                <a:ea typeface="Times New Roman" panose="02020603050405020304" pitchFamily="18" charset="0"/>
              </a:rPr>
              <a:t> </a:t>
            </a:r>
            <a:r>
              <a:rPr lang="en-US" sz="2800" b="1" dirty="0" err="1">
                <a:ea typeface="Times New Roman" panose="02020603050405020304" pitchFamily="18" charset="0"/>
              </a:rPr>
              <a:t>sát</a:t>
            </a:r>
            <a:r>
              <a:rPr lang="en-US" sz="2800" b="1" dirty="0">
                <a:ea typeface="Times New Roman" panose="02020603050405020304" pitchFamily="18" charset="0"/>
              </a:rPr>
              <a:t> </a:t>
            </a:r>
            <a:r>
              <a:rPr lang="en-US" sz="2800" b="1" dirty="0" err="1">
                <a:ea typeface="Times New Roman" panose="02020603050405020304" pitchFamily="18" charset="0"/>
              </a:rPr>
              <a:t>từng</a:t>
            </a:r>
            <a:r>
              <a:rPr lang="en-US" sz="2800" b="1" dirty="0">
                <a:ea typeface="Times New Roman" panose="02020603050405020304" pitchFamily="18" charset="0"/>
              </a:rPr>
              <a:t> </a:t>
            </a:r>
            <a:r>
              <a:rPr lang="en-US" sz="2800" b="1" dirty="0" err="1">
                <a:ea typeface="Times New Roman" panose="02020603050405020304" pitchFamily="18" charset="0"/>
              </a:rPr>
              <a:t>buổi</a:t>
            </a:r>
            <a:r>
              <a:rPr lang="en-US" sz="2800" b="1" dirty="0">
                <a:ea typeface="Times New Roman" panose="02020603050405020304" pitchFamily="18" charset="0"/>
              </a:rPr>
              <a:t> </a:t>
            </a:r>
            <a:r>
              <a:rPr lang="en-US" sz="2800" b="1" dirty="0" err="1">
                <a:ea typeface="Times New Roman" panose="02020603050405020304" pitchFamily="18" charset="0"/>
              </a:rPr>
              <a:t>làm</a:t>
            </a:r>
            <a:r>
              <a:rPr lang="en-US" sz="2800" b="1" dirty="0">
                <a:ea typeface="Times New Roman" panose="02020603050405020304" pitchFamily="18" charset="0"/>
              </a:rPr>
              <a:t> </a:t>
            </a:r>
            <a:r>
              <a:rPr lang="en-US" sz="2800" b="1" dirty="0" err="1">
                <a:ea typeface="Times New Roman" panose="02020603050405020304" pitchFamily="18" charset="0"/>
              </a:rPr>
              <a:t>việc</a:t>
            </a:r>
            <a:r>
              <a:rPr lang="en-US" sz="2800" b="1" dirty="0">
                <a:ea typeface="Times New Roman" panose="02020603050405020304" pitchFamily="18" charset="0"/>
              </a:rPr>
              <a:t> </a:t>
            </a:r>
            <a:r>
              <a:rPr lang="en-US" sz="2800" b="1" dirty="0" err="1">
                <a:ea typeface="Times New Roman" panose="02020603050405020304" pitchFamily="18" charset="0"/>
              </a:rPr>
              <a:t>của</a:t>
            </a:r>
            <a:r>
              <a:rPr lang="en-US" sz="2800" b="1" dirty="0">
                <a:ea typeface="Times New Roman" panose="02020603050405020304" pitchFamily="18" charset="0"/>
              </a:rPr>
              <a:t> </a:t>
            </a:r>
            <a:r>
              <a:rPr lang="en-US" sz="2800" b="1" dirty="0" err="1">
                <a:ea typeface="Times New Roman" panose="02020603050405020304" pitchFamily="18" charset="0"/>
              </a:rPr>
              <a:t>Hội</a:t>
            </a:r>
            <a:r>
              <a:rPr lang="en-US" sz="2800" b="1" dirty="0">
                <a:ea typeface="Times New Roman" panose="02020603050405020304" pitchFamily="18" charset="0"/>
              </a:rPr>
              <a:t> </a:t>
            </a:r>
            <a:r>
              <a:rPr lang="en-US" sz="2800" b="1" dirty="0" err="1">
                <a:ea typeface="Times New Roman" panose="02020603050405020304" pitchFamily="18" charset="0"/>
              </a:rPr>
              <a:t>đồng</a:t>
            </a:r>
            <a:r>
              <a:rPr lang="en-US" sz="2800" b="1" dirty="0">
                <a:ea typeface="Times New Roman" panose="02020603050405020304" pitchFamily="18" charset="0"/>
              </a:rPr>
              <a:t> </a:t>
            </a:r>
            <a:r>
              <a:rPr lang="en-US" sz="2800" b="1" dirty="0" err="1">
                <a:ea typeface="Times New Roman" panose="02020603050405020304" pitchFamily="18" charset="0"/>
              </a:rPr>
              <a:t>coi</a:t>
            </a:r>
            <a:r>
              <a:rPr lang="en-US" sz="2800" b="1" dirty="0">
                <a:ea typeface="Times New Roman" panose="02020603050405020304" pitchFamily="18" charset="0"/>
              </a:rPr>
              <a:t> </a:t>
            </a:r>
            <a:r>
              <a:rPr lang="en-US" sz="2800" b="1" dirty="0" err="1">
                <a:ea typeface="Times New Roman" panose="02020603050405020304" pitchFamily="18" charset="0"/>
              </a:rPr>
              <a:t>thi</a:t>
            </a:r>
            <a:r>
              <a:rPr lang="en-US" sz="2800" dirty="0">
                <a:ea typeface="Times New Roman" panose="02020603050405020304" pitchFamily="18" charset="0"/>
              </a:rPr>
              <a:t> </a:t>
            </a:r>
          </a:p>
          <a:p>
            <a:pPr indent="457200">
              <a:spcBef>
                <a:spcPts val="600"/>
              </a:spcBef>
            </a:pPr>
            <a:r>
              <a:rPr lang="en-US" sz="2800" dirty="0">
                <a:ea typeface="Times New Roman" panose="02020603050405020304" pitchFamily="18" charset="0"/>
              </a:rPr>
              <a:t>- </a:t>
            </a:r>
            <a:r>
              <a:rPr lang="en-US" sz="2800" dirty="0" err="1">
                <a:ea typeface="Times New Roman" panose="02020603050405020304" pitchFamily="18" charset="0"/>
              </a:rPr>
              <a:t>Công</a:t>
            </a:r>
            <a:r>
              <a:rPr lang="en-US" sz="2800" dirty="0">
                <a:ea typeface="Times New Roman" panose="02020603050405020304" pitchFamily="18" charset="0"/>
              </a:rPr>
              <a:t> </a:t>
            </a:r>
            <a:r>
              <a:rPr lang="en-US" sz="2800" dirty="0" err="1">
                <a:ea typeface="Times New Roman" panose="02020603050405020304" pitchFamily="18" charset="0"/>
              </a:rPr>
              <a:t>tác</a:t>
            </a:r>
            <a:r>
              <a:rPr lang="en-US" sz="2800" dirty="0">
                <a:ea typeface="Times New Roman" panose="02020603050405020304" pitchFamily="18" charset="0"/>
              </a:rPr>
              <a:t> </a:t>
            </a:r>
            <a:r>
              <a:rPr lang="en-US" sz="2800" dirty="0" err="1">
                <a:ea typeface="Times New Roman" panose="02020603050405020304" pitchFamily="18" charset="0"/>
              </a:rPr>
              <a:t>chỉ</a:t>
            </a:r>
            <a:r>
              <a:rPr lang="en-US" sz="2800" dirty="0">
                <a:ea typeface="Times New Roman" panose="02020603050405020304" pitchFamily="18" charset="0"/>
              </a:rPr>
              <a:t> </a:t>
            </a:r>
            <a:r>
              <a:rPr lang="en-US" sz="2800" dirty="0" err="1">
                <a:ea typeface="Times New Roman" panose="02020603050405020304" pitchFamily="18" charset="0"/>
              </a:rPr>
              <a:t>đạo</a:t>
            </a:r>
            <a:r>
              <a:rPr lang="en-US" sz="2800" dirty="0">
                <a:ea typeface="Times New Roman" panose="02020603050405020304" pitchFamily="18" charset="0"/>
              </a:rPr>
              <a:t>, </a:t>
            </a:r>
            <a:r>
              <a:rPr lang="en-US" sz="2800" dirty="0" err="1">
                <a:ea typeface="Times New Roman" panose="02020603050405020304" pitchFamily="18" charset="0"/>
              </a:rPr>
              <a:t>điều</a:t>
            </a:r>
            <a:r>
              <a:rPr lang="en-US" sz="2800" dirty="0">
                <a:ea typeface="Times New Roman" panose="02020603050405020304" pitchFamily="18" charset="0"/>
              </a:rPr>
              <a:t> </a:t>
            </a:r>
            <a:r>
              <a:rPr lang="en-US" sz="2800" dirty="0" err="1">
                <a:ea typeface="Times New Roman" panose="02020603050405020304" pitchFamily="18" charset="0"/>
              </a:rPr>
              <a:t>hành</a:t>
            </a:r>
            <a:endParaRPr lang="en-US" sz="2800" dirty="0">
              <a:ea typeface="Times New Roman" panose="02020603050405020304" pitchFamily="18" charset="0"/>
            </a:endParaRPr>
          </a:p>
          <a:p>
            <a:pPr indent="457200">
              <a:spcBef>
                <a:spcPts val="600"/>
              </a:spcBef>
            </a:pPr>
            <a:r>
              <a:rPr lang="en-US" sz="2800" dirty="0">
                <a:ea typeface="Times New Roman" panose="02020603050405020304" pitchFamily="18" charset="0"/>
              </a:rPr>
              <a:t>- </a:t>
            </a:r>
            <a:r>
              <a:rPr lang="en-US" sz="2800" dirty="0" err="1">
                <a:ea typeface="Times New Roman" panose="02020603050405020304" pitchFamily="18" charset="0"/>
              </a:rPr>
              <a:t>Thực</a:t>
            </a:r>
            <a:r>
              <a:rPr lang="en-US" sz="2800" dirty="0">
                <a:ea typeface="Times New Roman" panose="02020603050405020304" pitchFamily="18" charset="0"/>
              </a:rPr>
              <a:t> </a:t>
            </a:r>
            <a:r>
              <a:rPr lang="en-US" sz="2800" dirty="0" err="1">
                <a:ea typeface="Times New Roman" panose="02020603050405020304" pitchFamily="18" charset="0"/>
              </a:rPr>
              <a:t>hiện</a:t>
            </a:r>
            <a:r>
              <a:rPr lang="en-US" sz="2800" dirty="0">
                <a:ea typeface="Times New Roman" panose="02020603050405020304" pitchFamily="18" charset="0"/>
              </a:rPr>
              <a:t> </a:t>
            </a:r>
            <a:r>
              <a:rPr lang="en-US" sz="2800" dirty="0" err="1">
                <a:ea typeface="Times New Roman" panose="02020603050405020304" pitchFamily="18" charset="0"/>
              </a:rPr>
              <a:t>nhiệm</a:t>
            </a:r>
            <a:r>
              <a:rPr lang="en-US" sz="2800" dirty="0">
                <a:ea typeface="Times New Roman" panose="02020603050405020304" pitchFamily="18" charset="0"/>
              </a:rPr>
              <a:t> </a:t>
            </a:r>
            <a:r>
              <a:rPr lang="en-US" sz="2800" dirty="0" err="1">
                <a:ea typeface="Times New Roman" panose="02020603050405020304" pitchFamily="18" charset="0"/>
              </a:rPr>
              <a:t>vụ</a:t>
            </a:r>
            <a:r>
              <a:rPr lang="en-US" sz="2800" dirty="0">
                <a:ea typeface="Times New Roman" panose="02020603050405020304" pitchFamily="18" charset="0"/>
              </a:rPr>
              <a:t> </a:t>
            </a:r>
            <a:r>
              <a:rPr lang="en-US" sz="2800" dirty="0" err="1">
                <a:ea typeface="Times New Roman" panose="02020603050405020304" pitchFamily="18" charset="0"/>
              </a:rPr>
              <a:t>được</a:t>
            </a:r>
            <a:r>
              <a:rPr lang="en-US" sz="2800" dirty="0">
                <a:ea typeface="Times New Roman" panose="02020603050405020304" pitchFamily="18" charset="0"/>
              </a:rPr>
              <a:t> </a:t>
            </a:r>
            <a:r>
              <a:rPr lang="en-US" sz="2800" dirty="0" err="1">
                <a:ea typeface="Times New Roman" panose="02020603050405020304" pitchFamily="18" charset="0"/>
              </a:rPr>
              <a:t>giao</a:t>
            </a:r>
            <a:endParaRPr lang="en-US" sz="2800" dirty="0">
              <a:ea typeface="Times New Roman" panose="02020603050405020304" pitchFamily="18" charset="0"/>
            </a:endParaRPr>
          </a:p>
          <a:p>
            <a:pPr indent="457200" algn="ctr">
              <a:spcBef>
                <a:spcPts val="600"/>
              </a:spcBef>
            </a:pPr>
            <a:r>
              <a:rPr lang="en-US" sz="2800" b="1" i="1" dirty="0" err="1">
                <a:highlight>
                  <a:srgbClr val="FFFF00"/>
                </a:highlight>
                <a:ea typeface="Times New Roman" panose="02020603050405020304" pitchFamily="18" charset="0"/>
              </a:rPr>
              <a:t>Việc</a:t>
            </a:r>
            <a:r>
              <a:rPr lang="en-US" sz="2800" b="1" i="1" dirty="0">
                <a:highlight>
                  <a:srgbClr val="FFFF00"/>
                </a:highlight>
                <a:ea typeface="Times New Roman" panose="02020603050405020304" pitchFamily="18" charset="0"/>
              </a:rPr>
              <a:t> </a:t>
            </a:r>
            <a:r>
              <a:rPr lang="en-US" sz="2800" b="1" i="1" dirty="0" err="1">
                <a:highlight>
                  <a:srgbClr val="FFFF00"/>
                </a:highlight>
                <a:ea typeface="Times New Roman" panose="02020603050405020304" pitchFamily="18" charset="0"/>
              </a:rPr>
              <a:t>ghi</a:t>
            </a:r>
            <a:r>
              <a:rPr lang="en-US" sz="2800" b="1" i="1" dirty="0">
                <a:highlight>
                  <a:srgbClr val="FFFF00"/>
                </a:highlight>
                <a:ea typeface="Times New Roman" panose="02020603050405020304" pitchFamily="18" charset="0"/>
              </a:rPr>
              <a:t> </a:t>
            </a:r>
            <a:r>
              <a:rPr lang="en-US" sz="2800" b="1" i="1" dirty="0" err="1">
                <a:highlight>
                  <a:srgbClr val="FFFF00"/>
                </a:highlight>
                <a:ea typeface="Times New Roman" panose="02020603050405020304" pitchFamily="18" charset="0"/>
              </a:rPr>
              <a:t>nhật</a:t>
            </a:r>
            <a:r>
              <a:rPr lang="en-US" sz="2800" b="1" i="1" dirty="0">
                <a:highlight>
                  <a:srgbClr val="FFFF00"/>
                </a:highlight>
                <a:ea typeface="Times New Roman" panose="02020603050405020304" pitchFamily="18" charset="0"/>
              </a:rPr>
              <a:t> </a:t>
            </a:r>
            <a:r>
              <a:rPr lang="en-US" sz="2800" b="1" i="1" dirty="0" err="1">
                <a:highlight>
                  <a:srgbClr val="FFFF00"/>
                </a:highlight>
                <a:ea typeface="Times New Roman" panose="02020603050405020304" pitchFamily="18" charset="0"/>
              </a:rPr>
              <a:t>ký</a:t>
            </a:r>
            <a:r>
              <a:rPr lang="en-US" sz="2800" b="1" i="1" dirty="0">
                <a:highlight>
                  <a:srgbClr val="FFFF00"/>
                </a:highlight>
                <a:ea typeface="Times New Roman" panose="02020603050405020304" pitchFamily="18" charset="0"/>
              </a:rPr>
              <a:t> </a:t>
            </a:r>
            <a:r>
              <a:rPr lang="en-US" sz="2800" b="1" i="1" dirty="0" err="1">
                <a:highlight>
                  <a:srgbClr val="FFFF00"/>
                </a:highlight>
                <a:ea typeface="Times New Roman" panose="02020603050405020304" pitchFamily="18" charset="0"/>
              </a:rPr>
              <a:t>thực</a:t>
            </a:r>
            <a:r>
              <a:rPr lang="en-US" sz="2800" b="1" i="1" dirty="0">
                <a:highlight>
                  <a:srgbClr val="FFFF00"/>
                </a:highlight>
                <a:ea typeface="Times New Roman" panose="02020603050405020304" pitchFamily="18" charset="0"/>
              </a:rPr>
              <a:t> </a:t>
            </a:r>
            <a:r>
              <a:rPr lang="en-US" sz="2800" b="1" i="1" dirty="0" err="1">
                <a:highlight>
                  <a:srgbClr val="FFFF00"/>
                </a:highlight>
                <a:ea typeface="Times New Roman" panose="02020603050405020304" pitchFamily="18" charset="0"/>
              </a:rPr>
              <a:t>hiện</a:t>
            </a:r>
            <a:r>
              <a:rPr lang="en-US" sz="2800" b="1" i="1" dirty="0">
                <a:highlight>
                  <a:srgbClr val="FFFF00"/>
                </a:highlight>
                <a:ea typeface="Times New Roman" panose="02020603050405020304" pitchFamily="18" charset="0"/>
              </a:rPr>
              <a:t> </a:t>
            </a:r>
            <a:r>
              <a:rPr lang="en-US" sz="2800" b="1" i="1" dirty="0" err="1">
                <a:highlight>
                  <a:srgbClr val="FFFF00"/>
                </a:highlight>
                <a:ea typeface="Times New Roman" panose="02020603050405020304" pitchFamily="18" charset="0"/>
              </a:rPr>
              <a:t>tại</a:t>
            </a:r>
            <a:r>
              <a:rPr lang="en-US" sz="2800" b="1" i="1" dirty="0">
                <a:highlight>
                  <a:srgbClr val="FFFF00"/>
                </a:highlight>
                <a:ea typeface="Times New Roman" panose="02020603050405020304" pitchFamily="18" charset="0"/>
              </a:rPr>
              <a:t> </a:t>
            </a:r>
            <a:r>
              <a:rPr lang="en-US" sz="2800" b="1" i="1" dirty="0" err="1">
                <a:highlight>
                  <a:srgbClr val="FFFF00"/>
                </a:highlight>
                <a:ea typeface="Times New Roman" panose="02020603050405020304" pitchFamily="18" charset="0"/>
              </a:rPr>
              <a:t>nơi</a:t>
            </a:r>
            <a:r>
              <a:rPr lang="en-US" sz="2800" b="1" i="1" dirty="0">
                <a:highlight>
                  <a:srgbClr val="FFFF00"/>
                </a:highlight>
                <a:ea typeface="Times New Roman" panose="02020603050405020304" pitchFamily="18" charset="0"/>
              </a:rPr>
              <a:t> </a:t>
            </a:r>
            <a:r>
              <a:rPr lang="en-US" sz="2800" b="1" i="1" dirty="0" err="1">
                <a:highlight>
                  <a:srgbClr val="FFFF00"/>
                </a:highlight>
                <a:ea typeface="Times New Roman" panose="02020603050405020304" pitchFamily="18" charset="0"/>
              </a:rPr>
              <a:t>công</a:t>
            </a:r>
            <a:r>
              <a:rPr lang="en-US" sz="2800" b="1" i="1" dirty="0">
                <a:highlight>
                  <a:srgbClr val="FFFF00"/>
                </a:highlight>
                <a:ea typeface="Times New Roman" panose="02020603050405020304" pitchFamily="18" charset="0"/>
              </a:rPr>
              <a:t> </a:t>
            </a:r>
            <a:r>
              <a:rPr lang="en-US" sz="2800" b="1" i="1" dirty="0" err="1">
                <a:highlight>
                  <a:srgbClr val="FFFF00"/>
                </a:highlight>
                <a:ea typeface="Times New Roman" panose="02020603050405020304" pitchFamily="18" charset="0"/>
              </a:rPr>
              <a:t>khai</a:t>
            </a:r>
            <a:r>
              <a:rPr lang="en-US" sz="2800" b="1" i="1" dirty="0">
                <a:highlight>
                  <a:srgbClr val="FFFF00"/>
                </a:highlight>
                <a:ea typeface="Times New Roman" panose="02020603050405020304" pitchFamily="18" charset="0"/>
              </a:rPr>
              <a:t>, minh </a:t>
            </a:r>
            <a:r>
              <a:rPr lang="en-US" sz="2800" b="1" i="1" dirty="0" err="1">
                <a:highlight>
                  <a:srgbClr val="FFFF00"/>
                </a:highlight>
                <a:ea typeface="Times New Roman" panose="02020603050405020304" pitchFamily="18" charset="0"/>
              </a:rPr>
              <a:t>bạch</a:t>
            </a:r>
            <a:endParaRPr lang="en-US" sz="2800" b="1" dirty="0">
              <a:highlight>
                <a:srgbClr val="FFFF00"/>
              </a:highlight>
            </a:endParaRPr>
          </a:p>
        </p:txBody>
      </p:sp>
    </p:spTree>
    <p:extLst>
      <p:ext uri="{BB962C8B-B14F-4D97-AF65-F5344CB8AC3E}">
        <p14:creationId xmlns:p14="http://schemas.microsoft.com/office/powerpoint/2010/main" val="4167357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7267E4D-799A-4F70-B304-7C77B0912FBC}"/>
              </a:ext>
            </a:extLst>
          </p:cNvPr>
          <p:cNvSpPr/>
          <p:nvPr/>
        </p:nvSpPr>
        <p:spPr>
          <a:xfrm>
            <a:off x="337930" y="229323"/>
            <a:ext cx="11620522" cy="5506123"/>
          </a:xfrm>
          <a:prstGeom prst="rect">
            <a:avLst/>
          </a:prstGeom>
        </p:spPr>
        <p:txBody>
          <a:bodyPr wrap="square">
            <a:spAutoFit/>
          </a:bodyPr>
          <a:lstStyle/>
          <a:p>
            <a:pPr>
              <a:lnSpc>
                <a:spcPct val="130000"/>
              </a:lnSpc>
              <a:spcBef>
                <a:spcPts val="600"/>
              </a:spcBef>
            </a:pPr>
            <a:r>
              <a:rPr lang="en-US" sz="2600" b="1" dirty="0">
                <a:cs typeface="Times New Roman" panose="02020603050405020304" pitchFamily="18" charset="0"/>
              </a:rPr>
              <a:t>     </a:t>
            </a:r>
            <a:r>
              <a:rPr lang="en-US" sz="2600" b="1" dirty="0" smtClean="0">
                <a:cs typeface="Times New Roman" panose="02020603050405020304" pitchFamily="18" charset="0"/>
              </a:rPr>
              <a:t>III. </a:t>
            </a:r>
            <a:r>
              <a:rPr lang="en-US" sz="2600" b="1" dirty="0">
                <a:cs typeface="Times New Roman" panose="02020603050405020304" pitchFamily="18" charset="0"/>
              </a:rPr>
              <a:t>PHƯƠNG PHÁP LÀM VIỆC</a:t>
            </a:r>
            <a:endParaRPr lang="en-US" sz="2600" dirty="0">
              <a:cs typeface="Times New Roman" panose="02020603050405020304" pitchFamily="18" charset="0"/>
            </a:endParaRPr>
          </a:p>
          <a:p>
            <a:pPr indent="457200">
              <a:spcBef>
                <a:spcPts val="600"/>
              </a:spcBef>
            </a:pPr>
            <a:r>
              <a:rPr lang="en-US" sz="2600" b="1" dirty="0">
                <a:cs typeface="Times New Roman" panose="02020603050405020304" pitchFamily="18" charset="0"/>
              </a:rPr>
              <a:t>1. </a:t>
            </a:r>
            <a:r>
              <a:rPr lang="en-US" sz="2600" b="1" dirty="0" err="1">
                <a:cs typeface="Times New Roman" panose="02020603050405020304" pitchFamily="18" charset="0"/>
              </a:rPr>
              <a:t>Tiếp</a:t>
            </a:r>
            <a:r>
              <a:rPr lang="en-US" sz="2600" b="1" dirty="0">
                <a:cs typeface="Times New Roman" panose="02020603050405020304" pitchFamily="18" charset="0"/>
              </a:rPr>
              <a:t> </a:t>
            </a:r>
            <a:r>
              <a:rPr lang="en-US" sz="2600" b="1" dirty="0" err="1">
                <a:cs typeface="Times New Roman" panose="02020603050405020304" pitchFamily="18" charset="0"/>
              </a:rPr>
              <a:t>nhận</a:t>
            </a:r>
            <a:r>
              <a:rPr lang="en-US" sz="2600" b="1" dirty="0">
                <a:cs typeface="Times New Roman" panose="02020603050405020304" pitchFamily="18" charset="0"/>
              </a:rPr>
              <a:t> </a:t>
            </a:r>
            <a:r>
              <a:rPr lang="en-US" sz="2600" b="1" dirty="0" err="1">
                <a:cs typeface="Times New Roman" panose="02020603050405020304" pitchFamily="18" charset="0"/>
              </a:rPr>
              <a:t>văn</a:t>
            </a:r>
            <a:r>
              <a:rPr lang="en-US" sz="2600" b="1" dirty="0">
                <a:cs typeface="Times New Roman" panose="02020603050405020304" pitchFamily="18" charset="0"/>
              </a:rPr>
              <a:t> </a:t>
            </a:r>
            <a:r>
              <a:rPr lang="en-US" sz="2600" b="1" dirty="0" err="1">
                <a:cs typeface="Times New Roman" panose="02020603050405020304" pitchFamily="18" charset="0"/>
              </a:rPr>
              <a:t>bản</a:t>
            </a:r>
            <a:r>
              <a:rPr lang="en-US" sz="2600" b="1" dirty="0">
                <a:cs typeface="Times New Roman" panose="02020603050405020304" pitchFamily="18" charset="0"/>
              </a:rPr>
              <a:t>:</a:t>
            </a:r>
          </a:p>
          <a:p>
            <a:pPr indent="457200">
              <a:spcBef>
                <a:spcPts val="600"/>
              </a:spcBef>
            </a:pPr>
            <a:r>
              <a:rPr lang="en-US" sz="2600" dirty="0" err="1">
                <a:cs typeface="Times New Roman" panose="02020603050405020304" pitchFamily="18" charset="0"/>
              </a:rPr>
              <a:t>Tiếp</a:t>
            </a:r>
            <a:r>
              <a:rPr lang="en-US" sz="2600" dirty="0">
                <a:cs typeface="Times New Roman" panose="02020603050405020304" pitchFamily="18" charset="0"/>
              </a:rPr>
              <a:t> </a:t>
            </a:r>
            <a:r>
              <a:rPr lang="en-US" sz="2600" dirty="0" err="1">
                <a:cs typeface="Times New Roman" panose="02020603050405020304" pitchFamily="18" charset="0"/>
              </a:rPr>
              <a:t>nhận</a:t>
            </a:r>
            <a:r>
              <a:rPr lang="en-US" sz="2600" dirty="0">
                <a:cs typeface="Times New Roman" panose="02020603050405020304" pitchFamily="18" charset="0"/>
              </a:rPr>
              <a:t> </a:t>
            </a:r>
            <a:r>
              <a:rPr lang="en-US" sz="2600" dirty="0" err="1">
                <a:cs typeface="Times New Roman" panose="02020603050405020304" pitchFamily="18" charset="0"/>
              </a:rPr>
              <a:t>xem</a:t>
            </a:r>
            <a:r>
              <a:rPr lang="en-US" sz="2600" dirty="0">
                <a:cs typeface="Times New Roman" panose="02020603050405020304" pitchFamily="18" charset="0"/>
              </a:rPr>
              <a:t> </a:t>
            </a:r>
            <a:r>
              <a:rPr lang="en-US" sz="2600" dirty="0" err="1">
                <a:cs typeface="Times New Roman" panose="02020603050405020304" pitchFamily="18" charset="0"/>
              </a:rPr>
              <a:t>các</a:t>
            </a:r>
            <a:r>
              <a:rPr lang="en-US" sz="2600" dirty="0">
                <a:cs typeface="Times New Roman" panose="02020603050405020304" pitchFamily="18" charset="0"/>
              </a:rPr>
              <a:t> </a:t>
            </a:r>
            <a:r>
              <a:rPr lang="en-US" sz="2600" dirty="0" err="1">
                <a:cs typeface="Times New Roman" panose="02020603050405020304" pitchFamily="18" charset="0"/>
              </a:rPr>
              <a:t>văn</a:t>
            </a:r>
            <a:r>
              <a:rPr lang="en-US" sz="2600" dirty="0">
                <a:cs typeface="Times New Roman" panose="02020603050405020304" pitchFamily="18" charset="0"/>
              </a:rPr>
              <a:t> </a:t>
            </a:r>
            <a:r>
              <a:rPr lang="en-US" sz="2600" dirty="0" err="1">
                <a:cs typeface="Times New Roman" panose="02020603050405020304" pitchFamily="18" charset="0"/>
              </a:rPr>
              <a:t>bản</a:t>
            </a:r>
            <a:r>
              <a:rPr lang="en-US" sz="2600" dirty="0">
                <a:cs typeface="Times New Roman" panose="02020603050405020304" pitchFamily="18" charset="0"/>
              </a:rPr>
              <a:t> </a:t>
            </a:r>
            <a:r>
              <a:rPr lang="en-US" sz="2600" dirty="0" err="1">
                <a:cs typeface="Times New Roman" panose="02020603050405020304" pitchFamily="18" charset="0"/>
              </a:rPr>
              <a:t>chỉ</a:t>
            </a:r>
            <a:r>
              <a:rPr lang="en-US" sz="2600" dirty="0">
                <a:cs typeface="Times New Roman" panose="02020603050405020304" pitchFamily="18" charset="0"/>
              </a:rPr>
              <a:t> </a:t>
            </a:r>
            <a:r>
              <a:rPr lang="en-US" sz="2600" dirty="0" err="1">
                <a:cs typeface="Times New Roman" panose="02020603050405020304" pitchFamily="18" charset="0"/>
              </a:rPr>
              <a:t>đạo</a:t>
            </a:r>
            <a:r>
              <a:rPr lang="en-US" sz="2600" dirty="0">
                <a:cs typeface="Times New Roman" panose="02020603050405020304" pitchFamily="18" charset="0"/>
              </a:rPr>
              <a:t>, </a:t>
            </a:r>
            <a:r>
              <a:rPr lang="en-US" sz="2600" dirty="0" err="1">
                <a:cs typeface="Times New Roman" panose="02020603050405020304" pitchFamily="18" charset="0"/>
              </a:rPr>
              <a:t>văn</a:t>
            </a:r>
            <a:r>
              <a:rPr lang="en-US" sz="2600" dirty="0">
                <a:cs typeface="Times New Roman" panose="02020603050405020304" pitchFamily="18" charset="0"/>
              </a:rPr>
              <a:t> </a:t>
            </a:r>
            <a:r>
              <a:rPr lang="en-US" sz="2600" dirty="0" err="1">
                <a:cs typeface="Times New Roman" panose="02020603050405020304" pitchFamily="18" charset="0"/>
              </a:rPr>
              <a:t>bản</a:t>
            </a:r>
            <a:r>
              <a:rPr lang="en-US" sz="2600" dirty="0">
                <a:cs typeface="Times New Roman" panose="02020603050405020304" pitchFamily="18" charset="0"/>
              </a:rPr>
              <a:t> </a:t>
            </a:r>
            <a:r>
              <a:rPr lang="en-US" sz="2600" dirty="0" err="1">
                <a:cs typeface="Times New Roman" panose="02020603050405020304" pitchFamily="18" charset="0"/>
              </a:rPr>
              <a:t>phối</a:t>
            </a:r>
            <a:r>
              <a:rPr lang="en-US" sz="2600" dirty="0">
                <a:cs typeface="Times New Roman" panose="02020603050405020304" pitchFamily="18" charset="0"/>
              </a:rPr>
              <a:t> </a:t>
            </a:r>
            <a:r>
              <a:rPr lang="en-US" sz="2600" dirty="0" err="1">
                <a:cs typeface="Times New Roman" panose="02020603050405020304" pitchFamily="18" charset="0"/>
              </a:rPr>
              <a:t>hợp</a:t>
            </a:r>
            <a:r>
              <a:rPr lang="en-US" sz="2600" dirty="0">
                <a:cs typeface="Times New Roman" panose="02020603050405020304" pitchFamily="18" charset="0"/>
              </a:rPr>
              <a:t>, </a:t>
            </a:r>
            <a:r>
              <a:rPr lang="en-US" sz="2600" dirty="0" err="1">
                <a:cs typeface="Times New Roman" panose="02020603050405020304" pitchFamily="18" charset="0"/>
              </a:rPr>
              <a:t>các</a:t>
            </a:r>
            <a:r>
              <a:rPr lang="en-US" sz="2600" dirty="0">
                <a:cs typeface="Times New Roman" panose="02020603050405020304" pitchFamily="18" charset="0"/>
              </a:rPr>
              <a:t> </a:t>
            </a:r>
            <a:r>
              <a:rPr lang="en-US" sz="2600" dirty="0" err="1">
                <a:cs typeface="Times New Roman" panose="02020603050405020304" pitchFamily="18" charset="0"/>
              </a:rPr>
              <a:t>Quyết</a:t>
            </a:r>
            <a:r>
              <a:rPr lang="en-US" sz="2600" dirty="0">
                <a:cs typeface="Times New Roman" panose="02020603050405020304" pitchFamily="18" charset="0"/>
              </a:rPr>
              <a:t> </a:t>
            </a:r>
            <a:r>
              <a:rPr lang="en-US" sz="2600" dirty="0" err="1">
                <a:cs typeface="Times New Roman" panose="02020603050405020304" pitchFamily="18" charset="0"/>
              </a:rPr>
              <a:t>định</a:t>
            </a:r>
            <a:r>
              <a:rPr lang="en-US" sz="2600" dirty="0">
                <a:cs typeface="Times New Roman" panose="02020603050405020304" pitchFamily="18" charset="0"/>
              </a:rPr>
              <a:t>, </a:t>
            </a:r>
            <a:r>
              <a:rPr lang="en-US" sz="2600" dirty="0" err="1">
                <a:cs typeface="Times New Roman" panose="02020603050405020304" pitchFamily="18" charset="0"/>
              </a:rPr>
              <a:t>danh</a:t>
            </a:r>
            <a:r>
              <a:rPr lang="en-US" sz="2600" dirty="0">
                <a:cs typeface="Times New Roman" panose="02020603050405020304" pitchFamily="18" charset="0"/>
              </a:rPr>
              <a:t> </a:t>
            </a:r>
            <a:r>
              <a:rPr lang="en-US" sz="2600" dirty="0" err="1">
                <a:cs typeface="Times New Roman" panose="02020603050405020304" pitchFamily="18" charset="0"/>
              </a:rPr>
              <a:t>sách</a:t>
            </a:r>
            <a:r>
              <a:rPr lang="en-US" sz="2600" dirty="0">
                <a:cs typeface="Times New Roman" panose="02020603050405020304" pitchFamily="18" charset="0"/>
              </a:rPr>
              <a:t> </a:t>
            </a:r>
            <a:r>
              <a:rPr lang="en-US" sz="2600" dirty="0" err="1">
                <a:cs typeface="Times New Roman" panose="02020603050405020304" pitchFamily="18" charset="0"/>
              </a:rPr>
              <a:t>cán</a:t>
            </a:r>
            <a:r>
              <a:rPr lang="en-US" sz="2600" dirty="0">
                <a:cs typeface="Times New Roman" panose="02020603050405020304" pitchFamily="18" charset="0"/>
              </a:rPr>
              <a:t> </a:t>
            </a:r>
            <a:r>
              <a:rPr lang="en-US" sz="2600" dirty="0" err="1">
                <a:cs typeface="Times New Roman" panose="02020603050405020304" pitchFamily="18" charset="0"/>
              </a:rPr>
              <a:t>bộ</a:t>
            </a:r>
            <a:r>
              <a:rPr lang="en-US" sz="2600" dirty="0">
                <a:cs typeface="Times New Roman" panose="02020603050405020304" pitchFamily="18" charset="0"/>
              </a:rPr>
              <a:t> </a:t>
            </a:r>
            <a:r>
              <a:rPr lang="en-US" sz="2600" dirty="0" err="1">
                <a:cs typeface="Times New Roman" panose="02020603050405020304" pitchFamily="18" charset="0"/>
              </a:rPr>
              <a:t>coi</a:t>
            </a:r>
            <a:r>
              <a:rPr lang="en-US" sz="2600" dirty="0">
                <a:cs typeface="Times New Roman" panose="02020603050405020304" pitchFamily="18" charset="0"/>
              </a:rPr>
              <a:t> </a:t>
            </a:r>
            <a:r>
              <a:rPr lang="en-US" sz="2600" dirty="0" err="1">
                <a:cs typeface="Times New Roman" panose="02020603050405020304" pitchFamily="18" charset="0"/>
              </a:rPr>
              <a:t>thi</a:t>
            </a:r>
            <a:r>
              <a:rPr lang="en-US" sz="2600" dirty="0">
                <a:cs typeface="Times New Roman" panose="02020603050405020304" pitchFamily="18" charset="0"/>
              </a:rPr>
              <a:t>, </a:t>
            </a:r>
            <a:r>
              <a:rPr lang="en-US" sz="2600" dirty="0" err="1">
                <a:cs typeface="Times New Roman" panose="02020603050405020304" pitchFamily="18" charset="0"/>
              </a:rPr>
              <a:t>công</a:t>
            </a:r>
            <a:r>
              <a:rPr lang="en-US" sz="2600" dirty="0">
                <a:cs typeface="Times New Roman" panose="02020603050405020304" pitchFamily="18" charset="0"/>
              </a:rPr>
              <a:t> an, y </a:t>
            </a:r>
            <a:r>
              <a:rPr lang="en-US" sz="2600" dirty="0" err="1">
                <a:cs typeface="Times New Roman" panose="02020603050405020304" pitchFamily="18" charset="0"/>
              </a:rPr>
              <a:t>tế</a:t>
            </a:r>
            <a:r>
              <a:rPr lang="en-US" sz="2600" dirty="0">
                <a:cs typeface="Times New Roman" panose="02020603050405020304" pitchFamily="18" charset="0"/>
              </a:rPr>
              <a:t>, </a:t>
            </a:r>
            <a:r>
              <a:rPr lang="en-US" sz="2600" dirty="0" err="1">
                <a:cs typeface="Times New Roman" panose="02020603050405020304" pitchFamily="18" charset="0"/>
              </a:rPr>
              <a:t>phục</a:t>
            </a:r>
            <a:r>
              <a:rPr lang="en-US" sz="2600" dirty="0">
                <a:cs typeface="Times New Roman" panose="02020603050405020304" pitchFamily="18" charset="0"/>
              </a:rPr>
              <a:t> </a:t>
            </a:r>
            <a:r>
              <a:rPr lang="en-US" sz="2600" dirty="0" err="1">
                <a:cs typeface="Times New Roman" panose="02020603050405020304" pitchFamily="18" charset="0"/>
              </a:rPr>
              <a:t>vụ</a:t>
            </a:r>
            <a:r>
              <a:rPr lang="en-US" sz="2600" dirty="0">
                <a:cs typeface="Times New Roman" panose="02020603050405020304" pitchFamily="18" charset="0"/>
              </a:rPr>
              <a:t>, </a:t>
            </a:r>
            <a:r>
              <a:rPr lang="en-US" sz="2600" dirty="0" err="1">
                <a:cs typeface="Times New Roman" panose="02020603050405020304" pitchFamily="18" charset="0"/>
              </a:rPr>
              <a:t>bảo</a:t>
            </a:r>
            <a:r>
              <a:rPr lang="en-US" sz="2600" dirty="0">
                <a:cs typeface="Times New Roman" panose="02020603050405020304" pitchFamily="18" charset="0"/>
              </a:rPr>
              <a:t> </a:t>
            </a:r>
            <a:r>
              <a:rPr lang="en-US" sz="2600" dirty="0" err="1">
                <a:cs typeface="Times New Roman" panose="02020603050405020304" pitchFamily="18" charset="0"/>
              </a:rPr>
              <a:t>vệ</a:t>
            </a:r>
            <a:r>
              <a:rPr lang="en-US" sz="2600" dirty="0">
                <a:cs typeface="Times New Roman" panose="02020603050405020304" pitchFamily="18" charset="0"/>
              </a:rPr>
              <a:t> </a:t>
            </a:r>
            <a:r>
              <a:rPr lang="en-US" sz="2600" dirty="0" err="1">
                <a:cs typeface="Times New Roman" panose="02020603050405020304" pitchFamily="18" charset="0"/>
              </a:rPr>
              <a:t>tại</a:t>
            </a:r>
            <a:r>
              <a:rPr lang="en-US" sz="2600" dirty="0">
                <a:cs typeface="Times New Roman" panose="02020603050405020304" pitchFamily="18" charset="0"/>
              </a:rPr>
              <a:t> HĐ </a:t>
            </a:r>
            <a:r>
              <a:rPr lang="en-US" sz="2600" dirty="0" err="1">
                <a:cs typeface="Times New Roman" panose="02020603050405020304" pitchFamily="18" charset="0"/>
              </a:rPr>
              <a:t>coi</a:t>
            </a:r>
            <a:r>
              <a:rPr lang="en-US" sz="2600" dirty="0">
                <a:cs typeface="Times New Roman" panose="02020603050405020304" pitchFamily="18" charset="0"/>
              </a:rPr>
              <a:t> </a:t>
            </a:r>
            <a:r>
              <a:rPr lang="en-US" sz="2600" dirty="0" err="1">
                <a:cs typeface="Times New Roman" panose="02020603050405020304" pitchFamily="18" charset="0"/>
              </a:rPr>
              <a:t>thi</a:t>
            </a:r>
            <a:r>
              <a:rPr lang="en-US" sz="2600" dirty="0">
                <a:cs typeface="Times New Roman" panose="02020603050405020304" pitchFamily="18" charset="0"/>
              </a:rPr>
              <a:t>.</a:t>
            </a:r>
          </a:p>
          <a:p>
            <a:pPr indent="457200">
              <a:spcBef>
                <a:spcPts val="600"/>
              </a:spcBef>
            </a:pPr>
            <a:r>
              <a:rPr lang="en-US" sz="2600" b="1" dirty="0">
                <a:cs typeface="Times New Roman" panose="02020603050405020304" pitchFamily="18" charset="0"/>
              </a:rPr>
              <a:t>2. </a:t>
            </a:r>
            <a:r>
              <a:rPr lang="en-US" sz="2600" b="1" dirty="0" err="1">
                <a:cs typeface="Times New Roman" panose="02020603050405020304" pitchFamily="18" charset="0"/>
              </a:rPr>
              <a:t>Kiểm</a:t>
            </a:r>
            <a:r>
              <a:rPr lang="en-US" sz="2600" b="1" dirty="0">
                <a:cs typeface="Times New Roman" panose="02020603050405020304" pitchFamily="18" charset="0"/>
              </a:rPr>
              <a:t> </a:t>
            </a:r>
            <a:r>
              <a:rPr lang="en-US" sz="2600" b="1" dirty="0" err="1">
                <a:cs typeface="Times New Roman" panose="02020603050405020304" pitchFamily="18" charset="0"/>
              </a:rPr>
              <a:t>tra</a:t>
            </a:r>
            <a:r>
              <a:rPr lang="en-US" sz="2600" b="1" dirty="0">
                <a:cs typeface="Times New Roman" panose="02020603050405020304" pitchFamily="18" charset="0"/>
              </a:rPr>
              <a:t> </a:t>
            </a:r>
            <a:r>
              <a:rPr lang="en-US" sz="2600" b="1" dirty="0" err="1">
                <a:cs typeface="Times New Roman" panose="02020603050405020304" pitchFamily="18" charset="0"/>
              </a:rPr>
              <a:t>thực</a:t>
            </a:r>
            <a:r>
              <a:rPr lang="en-US" sz="2600" b="1" dirty="0">
                <a:cs typeface="Times New Roman" panose="02020603050405020304" pitchFamily="18" charset="0"/>
              </a:rPr>
              <a:t> </a:t>
            </a:r>
            <a:r>
              <a:rPr lang="en-US" sz="2600" b="1" dirty="0" err="1">
                <a:cs typeface="Times New Roman" panose="02020603050405020304" pitchFamily="18" charset="0"/>
              </a:rPr>
              <a:t>tế</a:t>
            </a:r>
            <a:r>
              <a:rPr lang="en-US" sz="2600" b="1" dirty="0">
                <a:cs typeface="Times New Roman" panose="02020603050405020304" pitchFamily="18" charset="0"/>
              </a:rPr>
              <a:t> </a:t>
            </a:r>
          </a:p>
          <a:p>
            <a:pPr indent="457200">
              <a:spcBef>
                <a:spcPts val="600"/>
              </a:spcBef>
            </a:pPr>
            <a:r>
              <a:rPr lang="en-US" sz="2600" dirty="0" err="1">
                <a:cs typeface="Times New Roman" panose="02020603050405020304" pitchFamily="18" charset="0"/>
              </a:rPr>
              <a:t>Kiểm</a:t>
            </a:r>
            <a:r>
              <a:rPr lang="en-US" sz="2600" dirty="0">
                <a:cs typeface="Times New Roman" panose="02020603050405020304" pitchFamily="18" charset="0"/>
              </a:rPr>
              <a:t> </a:t>
            </a:r>
            <a:r>
              <a:rPr lang="en-US" sz="2600" dirty="0" err="1">
                <a:cs typeface="Times New Roman" panose="02020603050405020304" pitchFamily="18" charset="0"/>
              </a:rPr>
              <a:t>tra</a:t>
            </a:r>
            <a:r>
              <a:rPr lang="en-US" sz="2600" dirty="0">
                <a:cs typeface="Times New Roman" panose="02020603050405020304" pitchFamily="18" charset="0"/>
              </a:rPr>
              <a:t> </a:t>
            </a:r>
            <a:r>
              <a:rPr lang="en-US" sz="2600" dirty="0" err="1">
                <a:cs typeface="Times New Roman" panose="02020603050405020304" pitchFamily="18" charset="0"/>
              </a:rPr>
              <a:t>thực</a:t>
            </a:r>
            <a:r>
              <a:rPr lang="en-US" sz="2600" dirty="0">
                <a:cs typeface="Times New Roman" panose="02020603050405020304" pitchFamily="18" charset="0"/>
              </a:rPr>
              <a:t> </a:t>
            </a:r>
            <a:r>
              <a:rPr lang="en-US" sz="2600" dirty="0" err="1">
                <a:cs typeface="Times New Roman" panose="02020603050405020304" pitchFamily="18" charset="0"/>
              </a:rPr>
              <a:t>tế</a:t>
            </a:r>
            <a:r>
              <a:rPr lang="en-US" sz="2600" dirty="0">
                <a:cs typeface="Times New Roman" panose="02020603050405020304" pitchFamily="18" charset="0"/>
              </a:rPr>
              <a:t> </a:t>
            </a:r>
            <a:r>
              <a:rPr lang="en-US" sz="2600" dirty="0" err="1">
                <a:cs typeface="Times New Roman" panose="02020603050405020304" pitchFamily="18" charset="0"/>
              </a:rPr>
              <a:t>khu</a:t>
            </a:r>
            <a:r>
              <a:rPr lang="en-US" sz="2600" dirty="0">
                <a:cs typeface="Times New Roman" panose="02020603050405020304" pitchFamily="18" charset="0"/>
              </a:rPr>
              <a:t> </a:t>
            </a:r>
            <a:r>
              <a:rPr lang="en-US" sz="2600" dirty="0" err="1">
                <a:cs typeface="Times New Roman" panose="02020603050405020304" pitchFamily="18" charset="0"/>
              </a:rPr>
              <a:t>vực</a:t>
            </a:r>
            <a:r>
              <a:rPr lang="en-US" sz="2600" dirty="0">
                <a:cs typeface="Times New Roman" panose="02020603050405020304" pitchFamily="18" charset="0"/>
              </a:rPr>
              <a:t> </a:t>
            </a:r>
            <a:r>
              <a:rPr lang="en-US" sz="2600" dirty="0" err="1">
                <a:cs typeface="Times New Roman" panose="02020603050405020304" pitchFamily="18" charset="0"/>
              </a:rPr>
              <a:t>thi</a:t>
            </a:r>
            <a:r>
              <a:rPr lang="en-US" sz="2600" dirty="0">
                <a:cs typeface="Times New Roman" panose="02020603050405020304" pitchFamily="18" charset="0"/>
              </a:rPr>
              <a:t>, </a:t>
            </a:r>
            <a:r>
              <a:rPr lang="en-US" sz="2600" dirty="0" err="1">
                <a:cs typeface="Times New Roman" panose="02020603050405020304" pitchFamily="18" charset="0"/>
              </a:rPr>
              <a:t>phòng</a:t>
            </a:r>
            <a:r>
              <a:rPr lang="en-US" sz="2600" dirty="0">
                <a:cs typeface="Times New Roman" panose="02020603050405020304" pitchFamily="18" charset="0"/>
              </a:rPr>
              <a:t> </a:t>
            </a:r>
            <a:r>
              <a:rPr lang="en-US" sz="2600" dirty="0" err="1">
                <a:cs typeface="Times New Roman" panose="02020603050405020304" pitchFamily="18" charset="0"/>
              </a:rPr>
              <a:t>làm</a:t>
            </a:r>
            <a:r>
              <a:rPr lang="en-US" sz="2600" dirty="0">
                <a:cs typeface="Times New Roman" panose="02020603050405020304" pitchFamily="18" charset="0"/>
              </a:rPr>
              <a:t> </a:t>
            </a:r>
            <a:r>
              <a:rPr lang="en-US" sz="2600" dirty="0" err="1">
                <a:cs typeface="Times New Roman" panose="02020603050405020304" pitchFamily="18" charset="0"/>
              </a:rPr>
              <a:t>việc</a:t>
            </a:r>
            <a:r>
              <a:rPr lang="en-US" sz="2600" dirty="0">
                <a:cs typeface="Times New Roman" panose="02020603050405020304" pitchFamily="18" charset="0"/>
              </a:rPr>
              <a:t> </a:t>
            </a:r>
            <a:r>
              <a:rPr lang="en-US" sz="2600" dirty="0" err="1">
                <a:cs typeface="Times New Roman" panose="02020603050405020304" pitchFamily="18" charset="0"/>
              </a:rPr>
              <a:t>của</a:t>
            </a:r>
            <a:r>
              <a:rPr lang="en-US" sz="2600" dirty="0">
                <a:cs typeface="Times New Roman" panose="02020603050405020304" pitchFamily="18" charset="0"/>
              </a:rPr>
              <a:t> HĐ </a:t>
            </a:r>
            <a:r>
              <a:rPr lang="en-US" sz="2600" dirty="0" err="1">
                <a:cs typeface="Times New Roman" panose="02020603050405020304" pitchFamily="18" charset="0"/>
              </a:rPr>
              <a:t>coi</a:t>
            </a:r>
            <a:r>
              <a:rPr lang="en-US" sz="2600" dirty="0">
                <a:cs typeface="Times New Roman" panose="02020603050405020304" pitchFamily="18" charset="0"/>
              </a:rPr>
              <a:t> </a:t>
            </a:r>
            <a:r>
              <a:rPr lang="en-US" sz="2600" dirty="0" err="1">
                <a:cs typeface="Times New Roman" panose="02020603050405020304" pitchFamily="18" charset="0"/>
              </a:rPr>
              <a:t>thi</a:t>
            </a:r>
            <a:r>
              <a:rPr lang="en-US" sz="2600" dirty="0">
                <a:cs typeface="Times New Roman" panose="02020603050405020304" pitchFamily="18" charset="0"/>
              </a:rPr>
              <a:t>, </a:t>
            </a:r>
            <a:r>
              <a:rPr lang="en-US" sz="2600" dirty="0" err="1">
                <a:cs typeface="Times New Roman" panose="02020603050405020304" pitchFamily="18" charset="0"/>
              </a:rPr>
              <a:t>phòng</a:t>
            </a:r>
            <a:r>
              <a:rPr lang="en-US" sz="2600" dirty="0">
                <a:cs typeface="Times New Roman" panose="02020603050405020304" pitchFamily="18" charset="0"/>
              </a:rPr>
              <a:t> </a:t>
            </a:r>
            <a:r>
              <a:rPr lang="en-US" sz="2600" dirty="0" err="1">
                <a:cs typeface="Times New Roman" panose="02020603050405020304" pitchFamily="18" charset="0"/>
              </a:rPr>
              <a:t>bảo</a:t>
            </a:r>
            <a:r>
              <a:rPr lang="en-US" sz="2600" dirty="0">
                <a:cs typeface="Times New Roman" panose="02020603050405020304" pitchFamily="18" charset="0"/>
              </a:rPr>
              <a:t> </a:t>
            </a:r>
            <a:r>
              <a:rPr lang="en-US" sz="2600" dirty="0" err="1">
                <a:cs typeface="Times New Roman" panose="02020603050405020304" pitchFamily="18" charset="0"/>
              </a:rPr>
              <a:t>quản</a:t>
            </a:r>
            <a:r>
              <a:rPr lang="en-US" sz="2600" dirty="0">
                <a:cs typeface="Times New Roman" panose="02020603050405020304" pitchFamily="18" charset="0"/>
              </a:rPr>
              <a:t> </a:t>
            </a:r>
            <a:r>
              <a:rPr lang="en-US" sz="2600" dirty="0" err="1">
                <a:cs typeface="Times New Roman" panose="02020603050405020304" pitchFamily="18" charset="0"/>
              </a:rPr>
              <a:t>đề</a:t>
            </a:r>
            <a:r>
              <a:rPr lang="en-US" sz="2600" dirty="0">
                <a:cs typeface="Times New Roman" panose="02020603050405020304" pitchFamily="18" charset="0"/>
              </a:rPr>
              <a:t> </a:t>
            </a:r>
            <a:r>
              <a:rPr lang="en-US" sz="2600" dirty="0" err="1">
                <a:cs typeface="Times New Roman" panose="02020603050405020304" pitchFamily="18" charset="0"/>
              </a:rPr>
              <a:t>thi</a:t>
            </a:r>
            <a:r>
              <a:rPr lang="en-US" sz="2600" dirty="0">
                <a:cs typeface="Times New Roman" panose="02020603050405020304" pitchFamily="18" charset="0"/>
              </a:rPr>
              <a:t>, </a:t>
            </a:r>
            <a:r>
              <a:rPr lang="en-US" sz="2600" dirty="0" err="1">
                <a:cs typeface="Times New Roman" panose="02020603050405020304" pitchFamily="18" charset="0"/>
              </a:rPr>
              <a:t>bài</a:t>
            </a:r>
            <a:r>
              <a:rPr lang="en-US" sz="2600" dirty="0">
                <a:cs typeface="Times New Roman" panose="02020603050405020304" pitchFamily="18" charset="0"/>
              </a:rPr>
              <a:t> </a:t>
            </a:r>
            <a:r>
              <a:rPr lang="en-US" sz="2600" dirty="0" err="1">
                <a:cs typeface="Times New Roman" panose="02020603050405020304" pitchFamily="18" charset="0"/>
              </a:rPr>
              <a:t>thi</a:t>
            </a:r>
            <a:r>
              <a:rPr lang="en-US" sz="2600" dirty="0">
                <a:cs typeface="Times New Roman" panose="02020603050405020304" pitchFamily="18" charset="0"/>
              </a:rPr>
              <a:t>, </a:t>
            </a:r>
            <a:r>
              <a:rPr lang="en-US" sz="2600" dirty="0" err="1">
                <a:cs typeface="Times New Roman" panose="02020603050405020304" pitchFamily="18" charset="0"/>
              </a:rPr>
              <a:t>các</a:t>
            </a:r>
            <a:r>
              <a:rPr lang="en-US" sz="2600" dirty="0">
                <a:cs typeface="Times New Roman" panose="02020603050405020304" pitchFamily="18" charset="0"/>
              </a:rPr>
              <a:t> </a:t>
            </a:r>
            <a:r>
              <a:rPr lang="en-US" sz="2600" dirty="0" err="1">
                <a:cs typeface="Times New Roman" panose="02020603050405020304" pitchFamily="18" charset="0"/>
              </a:rPr>
              <a:t>phòng</a:t>
            </a:r>
            <a:r>
              <a:rPr lang="en-US" sz="2600" dirty="0">
                <a:cs typeface="Times New Roman" panose="02020603050405020304" pitchFamily="18" charset="0"/>
              </a:rPr>
              <a:t> </a:t>
            </a:r>
            <a:r>
              <a:rPr lang="en-US" sz="2600" dirty="0" err="1">
                <a:cs typeface="Times New Roman" panose="02020603050405020304" pitchFamily="18" charset="0"/>
              </a:rPr>
              <a:t>thi</a:t>
            </a:r>
            <a:r>
              <a:rPr lang="en-US" sz="2600" dirty="0">
                <a:cs typeface="Times New Roman" panose="02020603050405020304" pitchFamily="18" charset="0"/>
              </a:rPr>
              <a:t>, </a:t>
            </a:r>
            <a:r>
              <a:rPr lang="en-US" sz="2600" dirty="0" err="1">
                <a:cs typeface="Times New Roman" panose="02020603050405020304" pitchFamily="18" charset="0"/>
              </a:rPr>
              <a:t>phòng</a:t>
            </a:r>
            <a:r>
              <a:rPr lang="en-US" sz="2600" dirty="0">
                <a:cs typeface="Times New Roman" panose="02020603050405020304" pitchFamily="18" charset="0"/>
              </a:rPr>
              <a:t> </a:t>
            </a:r>
            <a:r>
              <a:rPr lang="en-US" sz="2600" dirty="0" err="1">
                <a:cs typeface="Times New Roman" panose="02020603050405020304" pitchFamily="18" charset="0"/>
              </a:rPr>
              <a:t>phục</a:t>
            </a:r>
            <a:r>
              <a:rPr lang="en-US" sz="2600" dirty="0">
                <a:cs typeface="Times New Roman" panose="02020603050405020304" pitchFamily="18" charset="0"/>
              </a:rPr>
              <a:t> </a:t>
            </a:r>
            <a:r>
              <a:rPr lang="en-US" sz="2600" dirty="0" err="1">
                <a:cs typeface="Times New Roman" panose="02020603050405020304" pitchFamily="18" charset="0"/>
              </a:rPr>
              <a:t>vụ</a:t>
            </a:r>
            <a:r>
              <a:rPr lang="en-US" sz="2600" dirty="0">
                <a:cs typeface="Times New Roman" panose="02020603050405020304" pitchFamily="18" charset="0"/>
              </a:rPr>
              <a:t> </a:t>
            </a:r>
            <a:r>
              <a:rPr lang="en-US" sz="2600" dirty="0" err="1">
                <a:cs typeface="Times New Roman" panose="02020603050405020304" pitchFamily="18" charset="0"/>
              </a:rPr>
              <a:t>thi</a:t>
            </a:r>
            <a:r>
              <a:rPr lang="en-US" sz="2600" dirty="0">
                <a:cs typeface="Times New Roman" panose="02020603050405020304" pitchFamily="18" charset="0"/>
              </a:rPr>
              <a:t>, </a:t>
            </a:r>
            <a:r>
              <a:rPr lang="en-US" sz="2600" dirty="0" err="1">
                <a:cs typeface="Times New Roman" panose="02020603050405020304" pitchFamily="18" charset="0"/>
              </a:rPr>
              <a:t>các</a:t>
            </a:r>
            <a:r>
              <a:rPr lang="en-US" sz="2600" dirty="0">
                <a:cs typeface="Times New Roman" panose="02020603050405020304" pitchFamily="18" charset="0"/>
              </a:rPr>
              <a:t> </a:t>
            </a:r>
            <a:r>
              <a:rPr lang="en-US" sz="2600" dirty="0" err="1">
                <a:cs typeface="Times New Roman" panose="02020603050405020304" pitchFamily="18" charset="0"/>
              </a:rPr>
              <a:t>phòng</a:t>
            </a:r>
            <a:r>
              <a:rPr lang="en-US" sz="2600" dirty="0">
                <a:cs typeface="Times New Roman" panose="02020603050405020304" pitchFamily="18" charset="0"/>
              </a:rPr>
              <a:t> </a:t>
            </a:r>
            <a:r>
              <a:rPr lang="en-US" sz="2600" dirty="0" err="1">
                <a:cs typeface="Times New Roman" panose="02020603050405020304" pitchFamily="18" charset="0"/>
              </a:rPr>
              <a:t>không</a:t>
            </a:r>
            <a:r>
              <a:rPr lang="en-US" sz="2600" dirty="0">
                <a:cs typeface="Times New Roman" panose="02020603050405020304" pitchFamily="18" charset="0"/>
              </a:rPr>
              <a:t> </a:t>
            </a:r>
            <a:r>
              <a:rPr lang="en-US" sz="2600" dirty="0" err="1">
                <a:cs typeface="Times New Roman" panose="02020603050405020304" pitchFamily="18" charset="0"/>
              </a:rPr>
              <a:t>phục</a:t>
            </a:r>
            <a:r>
              <a:rPr lang="en-US" sz="2600" dirty="0">
                <a:cs typeface="Times New Roman" panose="02020603050405020304" pitchFamily="18" charset="0"/>
              </a:rPr>
              <a:t> </a:t>
            </a:r>
            <a:r>
              <a:rPr lang="en-US" sz="2600" dirty="0" err="1">
                <a:cs typeface="Times New Roman" panose="02020603050405020304" pitchFamily="18" charset="0"/>
              </a:rPr>
              <a:t>vụ</a:t>
            </a:r>
            <a:r>
              <a:rPr lang="en-US" sz="2600" dirty="0">
                <a:cs typeface="Times New Roman" panose="02020603050405020304" pitchFamily="18" charset="0"/>
              </a:rPr>
              <a:t> </a:t>
            </a:r>
            <a:r>
              <a:rPr lang="en-US" sz="2600" dirty="0" err="1">
                <a:cs typeface="Times New Roman" panose="02020603050405020304" pitchFamily="18" charset="0"/>
              </a:rPr>
              <a:t>thi</a:t>
            </a:r>
            <a:r>
              <a:rPr lang="en-US" sz="2600" dirty="0">
                <a:cs typeface="Times New Roman" panose="02020603050405020304" pitchFamily="18" charset="0"/>
              </a:rPr>
              <a:t>, </a:t>
            </a:r>
            <a:r>
              <a:rPr lang="en-US" sz="2600" dirty="0" err="1">
                <a:cs typeface="Times New Roman" panose="02020603050405020304" pitchFamily="18" charset="0"/>
              </a:rPr>
              <a:t>cơ</a:t>
            </a:r>
            <a:r>
              <a:rPr lang="en-US" sz="2600" dirty="0">
                <a:cs typeface="Times New Roman" panose="02020603050405020304" pitchFamily="18" charset="0"/>
              </a:rPr>
              <a:t> </a:t>
            </a:r>
            <a:r>
              <a:rPr lang="en-US" sz="2600" dirty="0" err="1">
                <a:cs typeface="Times New Roman" panose="02020603050405020304" pitchFamily="18" charset="0"/>
              </a:rPr>
              <a:t>sở</a:t>
            </a:r>
            <a:r>
              <a:rPr lang="en-US" sz="2600" dirty="0">
                <a:cs typeface="Times New Roman" panose="02020603050405020304" pitchFamily="18" charset="0"/>
              </a:rPr>
              <a:t> </a:t>
            </a:r>
            <a:r>
              <a:rPr lang="en-US" sz="2600" dirty="0" err="1">
                <a:cs typeface="Times New Roman" panose="02020603050405020304" pitchFamily="18" charset="0"/>
              </a:rPr>
              <a:t>vật</a:t>
            </a:r>
            <a:r>
              <a:rPr lang="en-US" sz="2600" dirty="0">
                <a:cs typeface="Times New Roman" panose="02020603050405020304" pitchFamily="18" charset="0"/>
              </a:rPr>
              <a:t> </a:t>
            </a:r>
            <a:r>
              <a:rPr lang="en-US" sz="2600" dirty="0" err="1">
                <a:cs typeface="Times New Roman" panose="02020603050405020304" pitchFamily="18" charset="0"/>
              </a:rPr>
              <a:t>chất</a:t>
            </a:r>
            <a:r>
              <a:rPr lang="en-US" sz="2600" dirty="0">
                <a:cs typeface="Times New Roman" panose="02020603050405020304" pitchFamily="18" charset="0"/>
              </a:rPr>
              <a:t>, </a:t>
            </a:r>
            <a:r>
              <a:rPr lang="en-US" sz="2600" dirty="0" err="1">
                <a:cs typeface="Times New Roman" panose="02020603050405020304" pitchFamily="18" charset="0"/>
              </a:rPr>
              <a:t>thiết</a:t>
            </a:r>
            <a:r>
              <a:rPr lang="en-US" sz="2600" dirty="0">
                <a:cs typeface="Times New Roman" panose="02020603050405020304" pitchFamily="18" charset="0"/>
              </a:rPr>
              <a:t> </a:t>
            </a:r>
            <a:r>
              <a:rPr lang="en-US" sz="2600" dirty="0" err="1">
                <a:cs typeface="Times New Roman" panose="02020603050405020304" pitchFamily="18" charset="0"/>
              </a:rPr>
              <a:t>bị</a:t>
            </a:r>
            <a:r>
              <a:rPr lang="en-US" sz="2600" dirty="0">
                <a:cs typeface="Times New Roman" panose="02020603050405020304" pitchFamily="18" charset="0"/>
              </a:rPr>
              <a:t>, </a:t>
            </a:r>
            <a:r>
              <a:rPr lang="en-US" sz="2600" dirty="0" err="1">
                <a:cs typeface="Times New Roman" panose="02020603050405020304" pitchFamily="18" charset="0"/>
              </a:rPr>
              <a:t>phương</a:t>
            </a:r>
            <a:r>
              <a:rPr lang="en-US" sz="2600" dirty="0">
                <a:cs typeface="Times New Roman" panose="02020603050405020304" pitchFamily="18" charset="0"/>
              </a:rPr>
              <a:t> </a:t>
            </a:r>
            <a:r>
              <a:rPr lang="en-US" sz="2600" dirty="0" err="1">
                <a:cs typeface="Times New Roman" panose="02020603050405020304" pitchFamily="18" charset="0"/>
              </a:rPr>
              <a:t>tiện</a:t>
            </a:r>
            <a:r>
              <a:rPr lang="en-US" sz="2600" dirty="0">
                <a:cs typeface="Times New Roman" panose="02020603050405020304" pitchFamily="18" charset="0"/>
              </a:rPr>
              <a:t> </a:t>
            </a:r>
            <a:r>
              <a:rPr lang="en-US" sz="2600" dirty="0" err="1">
                <a:cs typeface="Times New Roman" panose="02020603050405020304" pitchFamily="18" charset="0"/>
              </a:rPr>
              <a:t>phục</a:t>
            </a:r>
            <a:r>
              <a:rPr lang="en-US" sz="2600" dirty="0">
                <a:cs typeface="Times New Roman" panose="02020603050405020304" pitchFamily="18" charset="0"/>
              </a:rPr>
              <a:t> </a:t>
            </a:r>
            <a:r>
              <a:rPr lang="en-US" sz="2600" dirty="0" err="1">
                <a:cs typeface="Times New Roman" panose="02020603050405020304" pitchFamily="18" charset="0"/>
              </a:rPr>
              <a:t>vụ</a:t>
            </a:r>
            <a:r>
              <a:rPr lang="en-US" sz="2600" dirty="0">
                <a:cs typeface="Times New Roman" panose="02020603050405020304" pitchFamily="18" charset="0"/>
              </a:rPr>
              <a:t> </a:t>
            </a:r>
            <a:r>
              <a:rPr lang="en-US" sz="2600" dirty="0" err="1">
                <a:cs typeface="Times New Roman" panose="02020603050405020304" pitchFamily="18" charset="0"/>
              </a:rPr>
              <a:t>tại</a:t>
            </a:r>
            <a:r>
              <a:rPr lang="en-US" sz="2600" dirty="0">
                <a:cs typeface="Times New Roman" panose="02020603050405020304" pitchFamily="18" charset="0"/>
              </a:rPr>
              <a:t> HĐ </a:t>
            </a:r>
            <a:r>
              <a:rPr lang="en-US" sz="2600" dirty="0" err="1">
                <a:cs typeface="Times New Roman" panose="02020603050405020304" pitchFamily="18" charset="0"/>
              </a:rPr>
              <a:t>coi</a:t>
            </a:r>
            <a:r>
              <a:rPr lang="en-US" sz="2600" dirty="0">
                <a:cs typeface="Times New Roman" panose="02020603050405020304" pitchFamily="18" charset="0"/>
              </a:rPr>
              <a:t> </a:t>
            </a:r>
            <a:r>
              <a:rPr lang="en-US" sz="2600" dirty="0" err="1">
                <a:cs typeface="Times New Roman" panose="02020603050405020304" pitchFamily="18" charset="0"/>
              </a:rPr>
              <a:t>thi</a:t>
            </a:r>
            <a:r>
              <a:rPr lang="en-US" sz="2600" dirty="0">
                <a:cs typeface="Times New Roman" panose="02020603050405020304" pitchFamily="18" charset="0"/>
              </a:rPr>
              <a:t>.</a:t>
            </a:r>
          </a:p>
          <a:p>
            <a:pPr indent="457200">
              <a:spcBef>
                <a:spcPts val="600"/>
              </a:spcBef>
            </a:pPr>
            <a:r>
              <a:rPr lang="en-US" sz="2600" b="1" dirty="0">
                <a:cs typeface="Times New Roman" panose="02020603050405020304" pitchFamily="18" charset="0"/>
              </a:rPr>
              <a:t>3. </a:t>
            </a:r>
            <a:r>
              <a:rPr lang="en-US" sz="2600" b="1" dirty="0" err="1">
                <a:cs typeface="Times New Roman" panose="02020603050405020304" pitchFamily="18" charset="0"/>
              </a:rPr>
              <a:t>Quan</a:t>
            </a:r>
            <a:r>
              <a:rPr lang="en-US" sz="2600" b="1" dirty="0">
                <a:cs typeface="Times New Roman" panose="02020603050405020304" pitchFamily="18" charset="0"/>
              </a:rPr>
              <a:t> </a:t>
            </a:r>
            <a:r>
              <a:rPr lang="en-US" sz="2600" b="1" dirty="0" err="1">
                <a:cs typeface="Times New Roman" panose="02020603050405020304" pitchFamily="18" charset="0"/>
              </a:rPr>
              <a:t>sát</a:t>
            </a:r>
            <a:r>
              <a:rPr lang="en-US" sz="2600" b="1" dirty="0">
                <a:cs typeface="Times New Roman" panose="02020603050405020304" pitchFamily="18" charset="0"/>
              </a:rPr>
              <a:t>, </a:t>
            </a:r>
            <a:r>
              <a:rPr lang="en-US" sz="2600" b="1" dirty="0" err="1">
                <a:cs typeface="Times New Roman" panose="02020603050405020304" pitchFamily="18" charset="0"/>
              </a:rPr>
              <a:t>giám</a:t>
            </a:r>
            <a:r>
              <a:rPr lang="en-US" sz="2600" b="1" dirty="0">
                <a:cs typeface="Times New Roman" panose="02020603050405020304" pitchFamily="18" charset="0"/>
              </a:rPr>
              <a:t> </a:t>
            </a:r>
            <a:r>
              <a:rPr lang="en-US" sz="2600" b="1" dirty="0" err="1">
                <a:cs typeface="Times New Roman" panose="02020603050405020304" pitchFamily="18" charset="0"/>
              </a:rPr>
              <a:t>sát</a:t>
            </a:r>
            <a:endParaRPr lang="en-US" sz="2600" b="1" dirty="0">
              <a:cs typeface="Times New Roman" panose="02020603050405020304" pitchFamily="18" charset="0"/>
            </a:endParaRPr>
          </a:p>
          <a:p>
            <a:pPr indent="457200">
              <a:spcBef>
                <a:spcPts val="600"/>
              </a:spcBef>
            </a:pPr>
            <a:r>
              <a:rPr lang="en-US" sz="2600" dirty="0" err="1">
                <a:cs typeface="Times New Roman" panose="02020603050405020304" pitchFamily="18" charset="0"/>
              </a:rPr>
              <a:t>Quan</a:t>
            </a:r>
            <a:r>
              <a:rPr lang="en-US" sz="2600" dirty="0">
                <a:cs typeface="Times New Roman" panose="02020603050405020304" pitchFamily="18" charset="0"/>
              </a:rPr>
              <a:t> </a:t>
            </a:r>
            <a:r>
              <a:rPr lang="en-US" sz="2600" dirty="0" err="1">
                <a:cs typeface="Times New Roman" panose="02020603050405020304" pitchFamily="18" charset="0"/>
              </a:rPr>
              <a:t>sát</a:t>
            </a:r>
            <a:r>
              <a:rPr lang="en-US" sz="2600" dirty="0">
                <a:cs typeface="Times New Roman" panose="02020603050405020304" pitchFamily="18" charset="0"/>
              </a:rPr>
              <a:t>, </a:t>
            </a:r>
            <a:r>
              <a:rPr lang="en-US" sz="2600" dirty="0" err="1">
                <a:cs typeface="Times New Roman" panose="02020603050405020304" pitchFamily="18" charset="0"/>
              </a:rPr>
              <a:t>giám</a:t>
            </a:r>
            <a:r>
              <a:rPr lang="en-US" sz="2600" dirty="0">
                <a:cs typeface="Times New Roman" panose="02020603050405020304" pitchFamily="18" charset="0"/>
              </a:rPr>
              <a:t> </a:t>
            </a:r>
            <a:r>
              <a:rPr lang="en-US" sz="2600" dirty="0" err="1">
                <a:cs typeface="Times New Roman" panose="02020603050405020304" pitchFamily="18" charset="0"/>
              </a:rPr>
              <a:t>sát</a:t>
            </a:r>
            <a:r>
              <a:rPr lang="en-US" sz="2600" dirty="0">
                <a:cs typeface="Times New Roman" panose="02020603050405020304" pitchFamily="18" charset="0"/>
              </a:rPr>
              <a:t> </a:t>
            </a:r>
            <a:r>
              <a:rPr lang="en-US" sz="2600" dirty="0" err="1">
                <a:cs typeface="Times New Roman" panose="02020603050405020304" pitchFamily="18" charset="0"/>
              </a:rPr>
              <a:t>hoạt</a:t>
            </a:r>
            <a:r>
              <a:rPr lang="en-US" sz="2600" dirty="0">
                <a:cs typeface="Times New Roman" panose="02020603050405020304" pitchFamily="18" charset="0"/>
              </a:rPr>
              <a:t> </a:t>
            </a:r>
            <a:r>
              <a:rPr lang="en-US" sz="2600" dirty="0" err="1">
                <a:cs typeface="Times New Roman" panose="02020603050405020304" pitchFamily="18" charset="0"/>
              </a:rPr>
              <a:t>động</a:t>
            </a:r>
            <a:r>
              <a:rPr lang="en-US" sz="2600" dirty="0">
                <a:cs typeface="Times New Roman" panose="02020603050405020304" pitchFamily="18" charset="0"/>
              </a:rPr>
              <a:t> </a:t>
            </a:r>
            <a:r>
              <a:rPr lang="en-US" sz="2600" dirty="0" err="1">
                <a:cs typeface="Times New Roman" panose="02020603050405020304" pitchFamily="18" charset="0"/>
              </a:rPr>
              <a:t>điều</a:t>
            </a:r>
            <a:r>
              <a:rPr lang="en-US" sz="2600" dirty="0">
                <a:cs typeface="Times New Roman" panose="02020603050405020304" pitchFamily="18" charset="0"/>
              </a:rPr>
              <a:t> </a:t>
            </a:r>
            <a:r>
              <a:rPr lang="en-US" sz="2600" dirty="0" err="1">
                <a:cs typeface="Times New Roman" panose="02020603050405020304" pitchFamily="18" charset="0"/>
              </a:rPr>
              <a:t>hành</a:t>
            </a:r>
            <a:r>
              <a:rPr lang="en-US" sz="2600" dirty="0">
                <a:cs typeface="Times New Roman" panose="02020603050405020304" pitchFamily="18" charset="0"/>
              </a:rPr>
              <a:t> </a:t>
            </a:r>
            <a:r>
              <a:rPr lang="en-US" sz="2600" dirty="0" err="1">
                <a:cs typeface="Times New Roman" panose="02020603050405020304" pitchFamily="18" charset="0"/>
              </a:rPr>
              <a:t>của</a:t>
            </a:r>
            <a:r>
              <a:rPr lang="en-US" sz="2600" dirty="0">
                <a:cs typeface="Times New Roman" panose="02020603050405020304" pitchFamily="18" charset="0"/>
              </a:rPr>
              <a:t> </a:t>
            </a:r>
            <a:r>
              <a:rPr lang="en-US" sz="2600" dirty="0" err="1">
                <a:cs typeface="Times New Roman" panose="02020603050405020304" pitchFamily="18" charset="0"/>
              </a:rPr>
              <a:t>Lãnh</a:t>
            </a:r>
            <a:r>
              <a:rPr lang="en-US" sz="2600" dirty="0">
                <a:cs typeface="Times New Roman" panose="02020603050405020304" pitchFamily="18" charset="0"/>
              </a:rPr>
              <a:t> </a:t>
            </a:r>
            <a:r>
              <a:rPr lang="en-US" sz="2600" dirty="0" err="1">
                <a:cs typeface="Times New Roman" panose="02020603050405020304" pitchFamily="18" charset="0"/>
              </a:rPr>
              <a:t>đạo</a:t>
            </a:r>
            <a:r>
              <a:rPr lang="en-US" sz="2600" dirty="0">
                <a:cs typeface="Times New Roman" panose="02020603050405020304" pitchFamily="18" charset="0"/>
              </a:rPr>
              <a:t> HĐ </a:t>
            </a:r>
            <a:r>
              <a:rPr lang="en-US" sz="2600" dirty="0" err="1">
                <a:cs typeface="Times New Roman" panose="02020603050405020304" pitchFamily="18" charset="0"/>
              </a:rPr>
              <a:t>coi</a:t>
            </a:r>
            <a:r>
              <a:rPr lang="en-US" sz="2600" dirty="0">
                <a:cs typeface="Times New Roman" panose="02020603050405020304" pitchFamily="18" charset="0"/>
              </a:rPr>
              <a:t> </a:t>
            </a:r>
            <a:r>
              <a:rPr lang="en-US" sz="2600" dirty="0" err="1">
                <a:cs typeface="Times New Roman" panose="02020603050405020304" pitchFamily="18" charset="0"/>
              </a:rPr>
              <a:t>thi</a:t>
            </a:r>
            <a:r>
              <a:rPr lang="en-US" sz="2600" dirty="0">
                <a:cs typeface="Times New Roman" panose="02020603050405020304" pitchFamily="18" charset="0"/>
              </a:rPr>
              <a:t>, </a:t>
            </a:r>
            <a:r>
              <a:rPr lang="en-US" sz="2600" dirty="0" err="1">
                <a:cs typeface="Times New Roman" panose="02020603050405020304" pitchFamily="18" charset="0"/>
              </a:rPr>
              <a:t>của</a:t>
            </a:r>
            <a:r>
              <a:rPr lang="en-US" sz="2600" dirty="0">
                <a:cs typeface="Times New Roman" panose="02020603050405020304" pitchFamily="18" charset="0"/>
              </a:rPr>
              <a:t> </a:t>
            </a:r>
            <a:r>
              <a:rPr lang="en-US" sz="2600" dirty="0" err="1">
                <a:cs typeface="Times New Roman" panose="02020603050405020304" pitchFamily="18" charset="0"/>
              </a:rPr>
              <a:t>cán</a:t>
            </a:r>
            <a:r>
              <a:rPr lang="en-US" sz="2600" dirty="0">
                <a:cs typeface="Times New Roman" panose="02020603050405020304" pitchFamily="18" charset="0"/>
              </a:rPr>
              <a:t> </a:t>
            </a:r>
            <a:r>
              <a:rPr lang="en-US" sz="2600" dirty="0" err="1">
                <a:cs typeface="Times New Roman" panose="02020603050405020304" pitchFamily="18" charset="0"/>
              </a:rPr>
              <a:t>bộ</a:t>
            </a:r>
            <a:r>
              <a:rPr lang="en-US" sz="2600" dirty="0">
                <a:cs typeface="Times New Roman" panose="02020603050405020304" pitchFamily="18" charset="0"/>
              </a:rPr>
              <a:t> </a:t>
            </a:r>
            <a:r>
              <a:rPr lang="en-US" sz="2600" dirty="0" err="1">
                <a:cs typeface="Times New Roman" panose="02020603050405020304" pitchFamily="18" charset="0"/>
              </a:rPr>
              <a:t>coi</a:t>
            </a:r>
            <a:r>
              <a:rPr lang="en-US" sz="2600" dirty="0">
                <a:cs typeface="Times New Roman" panose="02020603050405020304" pitchFamily="18" charset="0"/>
              </a:rPr>
              <a:t> </a:t>
            </a:r>
            <a:r>
              <a:rPr lang="en-US" sz="2600" dirty="0" err="1">
                <a:cs typeface="Times New Roman" panose="02020603050405020304" pitchFamily="18" charset="0"/>
              </a:rPr>
              <a:t>thi</a:t>
            </a:r>
            <a:r>
              <a:rPr lang="en-US" sz="2600" dirty="0">
                <a:cs typeface="Times New Roman" panose="02020603050405020304" pitchFamily="18" charset="0"/>
              </a:rPr>
              <a:t>, </a:t>
            </a:r>
            <a:r>
              <a:rPr lang="en-US" sz="2600" dirty="0" err="1">
                <a:cs typeface="Times New Roman" panose="02020603050405020304" pitchFamily="18" charset="0"/>
              </a:rPr>
              <a:t>cán</a:t>
            </a:r>
            <a:r>
              <a:rPr lang="en-US" sz="2600" dirty="0">
                <a:cs typeface="Times New Roman" panose="02020603050405020304" pitchFamily="18" charset="0"/>
              </a:rPr>
              <a:t> </a:t>
            </a:r>
            <a:r>
              <a:rPr lang="en-US" sz="2600" dirty="0" err="1">
                <a:cs typeface="Times New Roman" panose="02020603050405020304" pitchFamily="18" charset="0"/>
              </a:rPr>
              <a:t>bộ</a:t>
            </a:r>
            <a:r>
              <a:rPr lang="en-US" sz="2600" dirty="0">
                <a:cs typeface="Times New Roman" panose="02020603050405020304" pitchFamily="18" charset="0"/>
              </a:rPr>
              <a:t> </a:t>
            </a:r>
            <a:r>
              <a:rPr lang="en-US" sz="2600" dirty="0" err="1">
                <a:cs typeface="Times New Roman" panose="02020603050405020304" pitchFamily="18" charset="0"/>
              </a:rPr>
              <a:t>giám</a:t>
            </a:r>
            <a:r>
              <a:rPr lang="en-US" sz="2600" dirty="0">
                <a:cs typeface="Times New Roman" panose="02020603050405020304" pitchFamily="18" charset="0"/>
              </a:rPr>
              <a:t> </a:t>
            </a:r>
            <a:r>
              <a:rPr lang="en-US" sz="2600" dirty="0" err="1">
                <a:cs typeface="Times New Roman" panose="02020603050405020304" pitchFamily="18" charset="0"/>
              </a:rPr>
              <a:t>sát</a:t>
            </a:r>
            <a:r>
              <a:rPr lang="en-US" sz="2600" dirty="0">
                <a:cs typeface="Times New Roman" panose="02020603050405020304" pitchFamily="18" charset="0"/>
              </a:rPr>
              <a:t> </a:t>
            </a:r>
            <a:r>
              <a:rPr lang="en-US" sz="2600" dirty="0" err="1">
                <a:cs typeface="Times New Roman" panose="02020603050405020304" pitchFamily="18" charset="0"/>
              </a:rPr>
              <a:t>phòng</a:t>
            </a:r>
            <a:r>
              <a:rPr lang="en-US" sz="2600" dirty="0">
                <a:cs typeface="Times New Roman" panose="02020603050405020304" pitchFamily="18" charset="0"/>
              </a:rPr>
              <a:t> </a:t>
            </a:r>
            <a:r>
              <a:rPr lang="en-US" sz="2600" dirty="0" err="1">
                <a:cs typeface="Times New Roman" panose="02020603050405020304" pitchFamily="18" charset="0"/>
              </a:rPr>
              <a:t>thi</a:t>
            </a:r>
            <a:r>
              <a:rPr lang="en-US" sz="2600" dirty="0">
                <a:cs typeface="Times New Roman" panose="02020603050405020304" pitchFamily="18" charset="0"/>
              </a:rPr>
              <a:t>, </a:t>
            </a:r>
            <a:r>
              <a:rPr lang="en-US" sz="2600" dirty="0" err="1">
                <a:cs typeface="Times New Roman" panose="02020603050405020304" pitchFamily="18" charset="0"/>
              </a:rPr>
              <a:t>của</a:t>
            </a:r>
            <a:r>
              <a:rPr lang="en-US" sz="2600" dirty="0">
                <a:cs typeface="Times New Roman" panose="02020603050405020304" pitchFamily="18" charset="0"/>
              </a:rPr>
              <a:t> </a:t>
            </a:r>
            <a:r>
              <a:rPr lang="en-US" sz="2600" dirty="0" err="1">
                <a:cs typeface="Times New Roman" panose="02020603050405020304" pitchFamily="18" charset="0"/>
              </a:rPr>
              <a:t>công</a:t>
            </a:r>
            <a:r>
              <a:rPr lang="en-US" sz="2600" dirty="0">
                <a:cs typeface="Times New Roman" panose="02020603050405020304" pitchFamily="18" charset="0"/>
              </a:rPr>
              <a:t> an, y </a:t>
            </a:r>
            <a:r>
              <a:rPr lang="en-US" sz="2600" dirty="0" err="1">
                <a:cs typeface="Times New Roman" panose="02020603050405020304" pitchFamily="18" charset="0"/>
              </a:rPr>
              <a:t>tế</a:t>
            </a:r>
            <a:r>
              <a:rPr lang="en-US" sz="2600" dirty="0">
                <a:cs typeface="Times New Roman" panose="02020603050405020304" pitchFamily="18" charset="0"/>
              </a:rPr>
              <a:t>, </a:t>
            </a:r>
            <a:r>
              <a:rPr lang="en-US" sz="2600" dirty="0" err="1">
                <a:cs typeface="Times New Roman" panose="02020603050405020304" pitchFamily="18" charset="0"/>
              </a:rPr>
              <a:t>phục</a:t>
            </a:r>
            <a:r>
              <a:rPr lang="en-US" sz="2600" dirty="0">
                <a:cs typeface="Times New Roman" panose="02020603050405020304" pitchFamily="18" charset="0"/>
              </a:rPr>
              <a:t> </a:t>
            </a:r>
            <a:r>
              <a:rPr lang="en-US" sz="2600" dirty="0" err="1">
                <a:cs typeface="Times New Roman" panose="02020603050405020304" pitchFamily="18" charset="0"/>
              </a:rPr>
              <a:t>vụ</a:t>
            </a:r>
            <a:r>
              <a:rPr lang="en-US" sz="2600" dirty="0">
                <a:cs typeface="Times New Roman" panose="02020603050405020304" pitchFamily="18" charset="0"/>
              </a:rPr>
              <a:t>, </a:t>
            </a:r>
            <a:r>
              <a:rPr lang="en-US" sz="2600" dirty="0" err="1">
                <a:cs typeface="Times New Roman" panose="02020603050405020304" pitchFamily="18" charset="0"/>
              </a:rPr>
              <a:t>bảo</a:t>
            </a:r>
            <a:r>
              <a:rPr lang="en-US" sz="2600" dirty="0">
                <a:cs typeface="Times New Roman" panose="02020603050405020304" pitchFamily="18" charset="0"/>
              </a:rPr>
              <a:t> </a:t>
            </a:r>
            <a:r>
              <a:rPr lang="en-US" sz="2600" dirty="0" err="1">
                <a:cs typeface="Times New Roman" panose="02020603050405020304" pitchFamily="18" charset="0"/>
              </a:rPr>
              <a:t>vệ</a:t>
            </a:r>
            <a:r>
              <a:rPr lang="en-US" sz="2600" dirty="0">
                <a:cs typeface="Times New Roman" panose="02020603050405020304" pitchFamily="18" charset="0"/>
              </a:rPr>
              <a:t>… </a:t>
            </a:r>
            <a:r>
              <a:rPr lang="en-US" sz="2600" dirty="0" err="1">
                <a:cs typeface="Times New Roman" panose="02020603050405020304" pitchFamily="18" charset="0"/>
              </a:rPr>
              <a:t>xem</a:t>
            </a:r>
            <a:r>
              <a:rPr lang="en-US" sz="2600" dirty="0">
                <a:cs typeface="Times New Roman" panose="02020603050405020304" pitchFamily="18" charset="0"/>
              </a:rPr>
              <a:t> </a:t>
            </a:r>
            <a:r>
              <a:rPr lang="en-US" sz="2600" dirty="0" err="1">
                <a:cs typeface="Times New Roman" panose="02020603050405020304" pitchFamily="18" charset="0"/>
              </a:rPr>
              <a:t>có</a:t>
            </a:r>
            <a:r>
              <a:rPr lang="en-US" sz="2600" dirty="0">
                <a:cs typeface="Times New Roman" panose="02020603050405020304" pitchFamily="18" charset="0"/>
              </a:rPr>
              <a:t> </a:t>
            </a:r>
            <a:r>
              <a:rPr lang="en-US" sz="2600" dirty="0" err="1">
                <a:cs typeface="Times New Roman" panose="02020603050405020304" pitchFamily="18" charset="0"/>
              </a:rPr>
              <a:t>đúng</a:t>
            </a:r>
            <a:r>
              <a:rPr lang="en-US" sz="2600" dirty="0">
                <a:cs typeface="Times New Roman" panose="02020603050405020304" pitchFamily="18" charset="0"/>
              </a:rPr>
              <a:t> </a:t>
            </a:r>
            <a:r>
              <a:rPr lang="en-US" sz="2600" dirty="0" err="1">
                <a:cs typeface="Times New Roman" panose="02020603050405020304" pitchFamily="18" charset="0"/>
              </a:rPr>
              <a:t>hướng</a:t>
            </a:r>
            <a:r>
              <a:rPr lang="en-US" sz="2600" dirty="0">
                <a:cs typeface="Times New Roman" panose="02020603050405020304" pitchFamily="18" charset="0"/>
              </a:rPr>
              <a:t> </a:t>
            </a:r>
            <a:r>
              <a:rPr lang="en-US" sz="2600" dirty="0" err="1">
                <a:cs typeface="Times New Roman" panose="02020603050405020304" pitchFamily="18" charset="0"/>
              </a:rPr>
              <a:t>dẫn</a:t>
            </a:r>
            <a:r>
              <a:rPr lang="en-US" sz="2600" dirty="0">
                <a:cs typeface="Times New Roman" panose="02020603050405020304" pitchFamily="18" charset="0"/>
              </a:rPr>
              <a:t> </a:t>
            </a:r>
            <a:r>
              <a:rPr lang="en-US" sz="2600" dirty="0" err="1">
                <a:cs typeface="Times New Roman" panose="02020603050405020304" pitchFamily="18" charset="0"/>
              </a:rPr>
              <a:t>và</a:t>
            </a:r>
            <a:r>
              <a:rPr lang="en-US" sz="2600" dirty="0">
                <a:cs typeface="Times New Roman" panose="02020603050405020304" pitchFamily="18" charset="0"/>
              </a:rPr>
              <a:t> </a:t>
            </a:r>
            <a:r>
              <a:rPr lang="en-US" sz="2600" dirty="0" err="1">
                <a:cs typeface="Times New Roman" panose="02020603050405020304" pitchFamily="18" charset="0"/>
              </a:rPr>
              <a:t>đúng</a:t>
            </a:r>
            <a:r>
              <a:rPr lang="en-US" sz="2600" dirty="0">
                <a:cs typeface="Times New Roman" panose="02020603050405020304" pitchFamily="18" charset="0"/>
              </a:rPr>
              <a:t> </a:t>
            </a:r>
            <a:r>
              <a:rPr lang="en-US" sz="2600" dirty="0" err="1">
                <a:cs typeface="Times New Roman" panose="02020603050405020304" pitchFamily="18" charset="0"/>
              </a:rPr>
              <a:t>quy</a:t>
            </a:r>
            <a:r>
              <a:rPr lang="en-US" sz="2600" dirty="0">
                <a:cs typeface="Times New Roman" panose="02020603050405020304" pitchFamily="18" charset="0"/>
              </a:rPr>
              <a:t> </a:t>
            </a:r>
            <a:r>
              <a:rPr lang="en-US" sz="2600" dirty="0" err="1">
                <a:cs typeface="Times New Roman" panose="02020603050405020304" pitchFamily="18" charset="0"/>
              </a:rPr>
              <a:t>trình</a:t>
            </a:r>
            <a:r>
              <a:rPr lang="en-US" sz="2600" dirty="0">
                <a:cs typeface="Times New Roman" panose="02020603050405020304" pitchFamily="18" charset="0"/>
              </a:rPr>
              <a:t> </a:t>
            </a:r>
            <a:r>
              <a:rPr lang="en-US" sz="2600" dirty="0" err="1">
                <a:cs typeface="Times New Roman" panose="02020603050405020304" pitchFamily="18" charset="0"/>
              </a:rPr>
              <a:t>không</a:t>
            </a:r>
            <a:r>
              <a:rPr lang="en-US" sz="2600" dirty="0">
                <a:cs typeface="Times New Roman" panose="02020603050405020304" pitchFamily="18" charset="0"/>
              </a:rPr>
              <a:t>.</a:t>
            </a:r>
            <a:r>
              <a:rPr lang="en-US" sz="2800"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26994956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1BC5A842-84EB-6BE1-735D-B77004E88717}"/>
              </a:ext>
            </a:extLst>
          </p:cNvPr>
          <p:cNvSpPr/>
          <p:nvPr/>
        </p:nvSpPr>
        <p:spPr>
          <a:xfrm>
            <a:off x="0" y="1538735"/>
            <a:ext cx="12191999" cy="2361096"/>
          </a:xfrm>
          <a:prstGeom prst="rect">
            <a:avLst/>
          </a:prstGeom>
        </p:spPr>
        <p:txBody>
          <a:bodyPr wrap="square">
            <a:spAutoFit/>
          </a:bodyPr>
          <a:lstStyle/>
          <a:p>
            <a:pPr algn="ctr">
              <a:lnSpc>
                <a:spcPct val="120000"/>
              </a:lnSpc>
              <a:spcAft>
                <a:spcPts val="0"/>
              </a:spcAft>
            </a:pPr>
            <a:r>
              <a:rPr lang="en-US" sz="5400" b="1">
                <a:solidFill>
                  <a:srgbClr val="3129EE"/>
                </a:solidFill>
                <a:latin typeface="Times New Roman" panose="02020603050405020304" pitchFamily="18" charset="0"/>
                <a:ea typeface="Times New Roman" panose="02020603050405020304" pitchFamily="18" charset="0"/>
                <a:cs typeface="Times New Roman" panose="02020603050405020304" pitchFamily="18" charset="0"/>
              </a:rPr>
              <a:t>HƯỚNG DẪN</a:t>
            </a:r>
          </a:p>
          <a:p>
            <a:pPr algn="ctr">
              <a:lnSpc>
                <a:spcPct val="120000"/>
              </a:lnSpc>
              <a:spcAft>
                <a:spcPts val="0"/>
              </a:spcAft>
            </a:pPr>
            <a:r>
              <a:rPr lang="en-US" sz="3600" b="1">
                <a:solidFill>
                  <a:srgbClr val="3129EE"/>
                </a:solidFill>
                <a:latin typeface="Times New Roman" panose="02020603050405020304" pitchFamily="18" charset="0"/>
                <a:cs typeface="Times New Roman" panose="02020603050405020304" pitchFamily="18" charset="0"/>
              </a:rPr>
              <a:t>NGHIỆP </a:t>
            </a:r>
            <a:r>
              <a:rPr lang="en-US" sz="3600" b="1">
                <a:solidFill>
                  <a:srgbClr val="3129EE"/>
                </a:solidFill>
                <a:latin typeface="Times New Roman" panose="02020603050405020304" pitchFamily="18" charset="0"/>
                <a:ea typeface="Times New Roman" panose="02020603050405020304" pitchFamily="18" charset="0"/>
                <a:cs typeface="Times New Roman" panose="02020603050405020304" pitchFamily="18" charset="0"/>
              </a:rPr>
              <a:t>VỤ KIỂM TRA KỲ THI TUYỂN SINH</a:t>
            </a:r>
          </a:p>
          <a:p>
            <a:pPr algn="ctr">
              <a:lnSpc>
                <a:spcPct val="120000"/>
              </a:lnSpc>
              <a:spcAft>
                <a:spcPts val="0"/>
              </a:spcAft>
            </a:pPr>
            <a:r>
              <a:rPr lang="en-US" sz="3600" b="1">
                <a:solidFill>
                  <a:srgbClr val="3129EE"/>
                </a:solidFill>
                <a:latin typeface="Times New Roman" panose="02020603050405020304" pitchFamily="18" charset="0"/>
                <a:ea typeface="Times New Roman" panose="02020603050405020304" pitchFamily="18" charset="0"/>
                <a:cs typeface="Times New Roman" panose="02020603050405020304" pitchFamily="18" charset="0"/>
              </a:rPr>
              <a:t>VÀO LỚP 10 THPT NĂM HỌC 2024-2025</a:t>
            </a:r>
            <a:endParaRPr lang="en-US" sz="3200">
              <a:solidFill>
                <a:srgbClr val="3129EE"/>
              </a:solidFill>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07718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983782F1-186D-48CC-B693-965AFB5BAB9B}"/>
              </a:ext>
            </a:extLst>
          </p:cNvPr>
          <p:cNvSpPr txBox="1"/>
          <p:nvPr/>
        </p:nvSpPr>
        <p:spPr>
          <a:xfrm>
            <a:off x="0" y="335004"/>
            <a:ext cx="12192000" cy="5232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defPPr>
              <a:defRPr lang="en-US"/>
            </a:defPPr>
            <a:lvl1pPr algn="ctr">
              <a:spcBef>
                <a:spcPts val="600"/>
              </a:spcBef>
              <a:spcAft>
                <a:spcPts val="0"/>
              </a:spcAft>
              <a:defRPr sz="2800" b="1">
                <a:solidFill>
                  <a:schemeClr val="lt1"/>
                </a:solidFill>
                <a:latin typeface="Times New Roman" panose="02020603050405020304" pitchFamily="18" charset="0"/>
                <a:ea typeface="Times New Roman" panose="02020603050405020304" pitchFamily="18"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atin typeface="+mn-lt"/>
              </a:rPr>
              <a:t>TỔ CHỨC THỰC HIỆN</a:t>
            </a:r>
          </a:p>
        </p:txBody>
      </p:sp>
      <p:sp>
        <p:nvSpPr>
          <p:cNvPr id="7" name="TextBox 6">
            <a:extLst>
              <a:ext uri="{FF2B5EF4-FFF2-40B4-BE49-F238E27FC236}">
                <a16:creationId xmlns:a16="http://schemas.microsoft.com/office/drawing/2014/main" xmlns="" id="{D35C8701-FEA6-E3DC-939A-81D932B72CC9}"/>
              </a:ext>
            </a:extLst>
          </p:cNvPr>
          <p:cNvSpPr txBox="1"/>
          <p:nvPr/>
        </p:nvSpPr>
        <p:spPr>
          <a:xfrm>
            <a:off x="158263" y="996418"/>
            <a:ext cx="12033738" cy="3924151"/>
          </a:xfrm>
          <a:prstGeom prst="rect">
            <a:avLst/>
          </a:prstGeom>
          <a:noFill/>
        </p:spPr>
        <p:txBody>
          <a:bodyPr wrap="square">
            <a:spAutoFit/>
          </a:bodyPr>
          <a:lstStyle/>
          <a:p>
            <a:pPr marL="514350" indent="-514350">
              <a:spcBef>
                <a:spcPts val="600"/>
              </a:spcBef>
              <a:buAutoNum type="arabicPeriod"/>
            </a:pPr>
            <a:r>
              <a:rPr lang="en-US" sz="3200">
                <a:solidFill>
                  <a:srgbClr val="002060"/>
                </a:solidFill>
                <a:effectLst>
                  <a:outerShdw blurRad="38100" dist="38100" dir="2700000" algn="tl">
                    <a:srgbClr val="000000">
                      <a:alpha val="43137"/>
                    </a:srgbClr>
                  </a:outerShdw>
                </a:effectLst>
              </a:rPr>
              <a:t>Tổ trưởng </a:t>
            </a:r>
            <a:r>
              <a:rPr lang="en-US" sz="3200">
                <a:solidFill>
                  <a:srgbClr val="FF0000"/>
                </a:solidFill>
                <a:effectLst>
                  <a:outerShdw blurRad="38100" dist="38100" dir="2700000" algn="tl">
                    <a:srgbClr val="000000">
                      <a:alpha val="43137"/>
                    </a:srgbClr>
                  </a:outerShdw>
                </a:effectLst>
              </a:rPr>
              <a:t>xây dựng KH kiểm tra </a:t>
            </a:r>
            <a:r>
              <a:rPr lang="en-US" sz="3200">
                <a:solidFill>
                  <a:srgbClr val="002060"/>
                </a:solidFill>
                <a:effectLst>
                  <a:outerShdw blurRad="38100" dist="38100" dir="2700000" algn="tl">
                    <a:srgbClr val="000000">
                      <a:alpha val="43137"/>
                    </a:srgbClr>
                  </a:outerShdw>
                </a:effectLst>
              </a:rPr>
              <a:t>tại HĐCT, phân công các thành viên kiểm tra, giám sát toàn diện, linh hoạt, hợp lý.</a:t>
            </a:r>
          </a:p>
          <a:p>
            <a:pPr marL="514350" indent="-514350">
              <a:spcBef>
                <a:spcPts val="600"/>
              </a:spcBef>
              <a:buAutoNum type="arabicPeriod"/>
            </a:pPr>
            <a:r>
              <a:rPr lang="en-US" sz="3200">
                <a:solidFill>
                  <a:srgbClr val="002060"/>
                </a:solidFill>
                <a:effectLst>
                  <a:outerShdw blurRad="38100" dist="38100" dir="2700000" algn="tl">
                    <a:srgbClr val="000000">
                      <a:alpha val="43137"/>
                    </a:srgbClr>
                  </a:outerShdw>
                </a:effectLst>
              </a:rPr>
              <a:t>Lập danh sách (</a:t>
            </a:r>
            <a:r>
              <a:rPr lang="en-US" sz="3200">
                <a:solidFill>
                  <a:srgbClr val="FF0000"/>
                </a:solidFill>
                <a:effectLst>
                  <a:outerShdw blurRad="38100" dist="38100" dir="2700000" algn="tl">
                    <a:srgbClr val="000000">
                      <a:alpha val="43137"/>
                    </a:srgbClr>
                  </a:outerShdw>
                </a:effectLst>
              </a:rPr>
              <a:t>check list</a:t>
            </a:r>
            <a:r>
              <a:rPr lang="en-US" sz="3200">
                <a:solidFill>
                  <a:srgbClr val="002060"/>
                </a:solidFill>
                <a:effectLst>
                  <a:outerShdw blurRad="38100" dist="38100" dir="2700000" algn="tl">
                    <a:srgbClr val="000000">
                      <a:alpha val="43137"/>
                    </a:srgbClr>
                  </a:outerShdw>
                </a:effectLst>
              </a:rPr>
              <a:t>) những việc cần làm</a:t>
            </a:r>
          </a:p>
          <a:p>
            <a:pPr marL="514350" indent="-514350">
              <a:spcBef>
                <a:spcPts val="600"/>
              </a:spcBef>
              <a:buAutoNum type="arabicPeriod"/>
            </a:pPr>
            <a:r>
              <a:rPr lang="en-US" sz="3200">
                <a:solidFill>
                  <a:srgbClr val="002060"/>
                </a:solidFill>
                <a:effectLst>
                  <a:outerShdw blurRad="38100" dist="38100" dir="2700000" algn="tl">
                    <a:srgbClr val="000000">
                      <a:alpha val="43137"/>
                    </a:srgbClr>
                  </a:outerShdw>
                </a:effectLst>
              </a:rPr>
              <a:t>Ghi nhật ký kiểm tra</a:t>
            </a:r>
          </a:p>
          <a:p>
            <a:pPr marL="514350" indent="-514350">
              <a:spcBef>
                <a:spcPts val="600"/>
              </a:spcBef>
              <a:buAutoNum type="arabicPeriod"/>
            </a:pPr>
            <a:r>
              <a:rPr lang="en-US" sz="3200">
                <a:solidFill>
                  <a:srgbClr val="002060"/>
                </a:solidFill>
                <a:effectLst>
                  <a:outerShdw blurRad="38100" dist="38100" dir="2700000" algn="tl">
                    <a:srgbClr val="000000">
                      <a:alpha val="43137"/>
                    </a:srgbClr>
                  </a:outerShdw>
                </a:effectLst>
              </a:rPr>
              <a:t>Thực hiện đúng </a:t>
            </a:r>
            <a:r>
              <a:rPr lang="en-US" sz="3200">
                <a:solidFill>
                  <a:srgbClr val="FF0000"/>
                </a:solidFill>
                <a:effectLst>
                  <a:outerShdw blurRad="38100" dist="38100" dir="2700000" algn="tl">
                    <a:srgbClr val="000000">
                      <a:alpha val="43137"/>
                    </a:srgbClr>
                  </a:outerShdw>
                </a:effectLst>
              </a:rPr>
              <a:t>Nhiệm vụ </a:t>
            </a:r>
            <a:r>
              <a:rPr lang="en-US" sz="3200">
                <a:solidFill>
                  <a:srgbClr val="002060"/>
                </a:solidFill>
                <a:effectLst>
                  <a:outerShdw blurRad="38100" dist="38100" dir="2700000" algn="tl">
                    <a:srgbClr val="000000">
                      <a:alpha val="43137"/>
                    </a:srgbClr>
                  </a:outerShdw>
                </a:effectLst>
              </a:rPr>
              <a:t>và </a:t>
            </a:r>
            <a:r>
              <a:rPr lang="en-US" sz="3200">
                <a:solidFill>
                  <a:srgbClr val="FF0000"/>
                </a:solidFill>
                <a:effectLst>
                  <a:outerShdw blurRad="38100" dist="38100" dir="2700000" algn="tl">
                    <a:srgbClr val="000000">
                      <a:alpha val="43137"/>
                    </a:srgbClr>
                  </a:outerShdw>
                </a:effectLst>
              </a:rPr>
              <a:t>Quyền hạn</a:t>
            </a:r>
            <a:r>
              <a:rPr lang="en-US" sz="3200">
                <a:solidFill>
                  <a:srgbClr val="002060"/>
                </a:solidFill>
                <a:effectLst>
                  <a:outerShdw blurRad="38100" dist="38100" dir="2700000" algn="tl">
                    <a:srgbClr val="000000">
                      <a:alpha val="43137"/>
                    </a:srgbClr>
                  </a:outerShdw>
                </a:effectLst>
              </a:rPr>
              <a:t> </a:t>
            </a:r>
          </a:p>
          <a:p>
            <a:pPr marL="514350" indent="-514350">
              <a:spcBef>
                <a:spcPts val="600"/>
              </a:spcBef>
              <a:buAutoNum type="arabicPeriod"/>
            </a:pPr>
            <a:r>
              <a:rPr lang="en-US" sz="3200">
                <a:solidFill>
                  <a:srgbClr val="002060"/>
                </a:solidFill>
                <a:effectLst>
                  <a:outerShdw blurRad="38100" dist="38100" dir="2700000" algn="tl">
                    <a:srgbClr val="000000">
                      <a:alpha val="43137"/>
                    </a:srgbClr>
                  </a:outerShdw>
                </a:effectLst>
              </a:rPr>
              <a:t>Lập biên bản (kiến nghị, xử lý, biên bản kiểm tra…)</a:t>
            </a:r>
          </a:p>
          <a:p>
            <a:pPr marL="514350" indent="-514350">
              <a:spcBef>
                <a:spcPts val="600"/>
              </a:spcBef>
              <a:buAutoNum type="arabicPeriod"/>
            </a:pPr>
            <a:r>
              <a:rPr lang="en-US" sz="3200">
                <a:solidFill>
                  <a:srgbClr val="002060"/>
                </a:solidFill>
                <a:effectLst>
                  <a:outerShdw blurRad="38100" dist="38100" dir="2700000" algn="tl">
                    <a:srgbClr val="000000">
                      <a:alpha val="43137"/>
                    </a:srgbClr>
                  </a:outerShdw>
                </a:effectLst>
              </a:rPr>
              <a:t>Thực hiện báo cáo về tổ trực kiểm tra theo quy định</a:t>
            </a:r>
          </a:p>
        </p:txBody>
      </p:sp>
    </p:spTree>
    <p:extLst>
      <p:ext uri="{BB962C8B-B14F-4D97-AF65-F5344CB8AC3E}">
        <p14:creationId xmlns:p14="http://schemas.microsoft.com/office/powerpoint/2010/main" val="4980585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D35C8701-FEA6-E3DC-939A-81D932B72CC9}"/>
              </a:ext>
            </a:extLst>
          </p:cNvPr>
          <p:cNvSpPr txBox="1"/>
          <p:nvPr/>
        </p:nvSpPr>
        <p:spPr>
          <a:xfrm>
            <a:off x="465635" y="903102"/>
            <a:ext cx="11459737" cy="5526578"/>
          </a:xfrm>
          <a:prstGeom prst="rect">
            <a:avLst/>
          </a:prstGeom>
          <a:noFill/>
        </p:spPr>
        <p:txBody>
          <a:bodyPr wrap="square">
            <a:spAutoFit/>
          </a:bodyPr>
          <a:lstStyle/>
          <a:p>
            <a:pPr>
              <a:lnSpc>
                <a:spcPct val="107000"/>
              </a:lnSpc>
              <a:spcAft>
                <a:spcPts val="800"/>
              </a:spcAft>
            </a:pPr>
            <a:r>
              <a:rPr lang="en-US" sz="3200">
                <a:solidFill>
                  <a:srgbClr val="FF0000"/>
                </a:solidFill>
                <a:effectLst>
                  <a:outerShdw blurRad="38100" dist="38100" dir="2700000" algn="tl">
                    <a:srgbClr val="000000">
                      <a:alpha val="43137"/>
                    </a:srgbClr>
                  </a:outerShdw>
                </a:effectLst>
              </a:rPr>
              <a:t>Trước ngày thi: 07 nội dung kiểm tra cần chú ý:</a:t>
            </a:r>
          </a:p>
          <a:p>
            <a:pPr>
              <a:lnSpc>
                <a:spcPct val="107000"/>
              </a:lnSpc>
              <a:spcAft>
                <a:spcPts val="800"/>
              </a:spcAft>
            </a:pPr>
            <a:r>
              <a:rPr lang="en-US" sz="3200">
                <a:solidFill>
                  <a:srgbClr val="002060"/>
                </a:solidFill>
                <a:effectLst>
                  <a:outerShdw blurRad="38100" dist="38100" dir="2700000" algn="tl">
                    <a:srgbClr val="000000">
                      <a:alpha val="43137"/>
                    </a:srgbClr>
                  </a:outerShdw>
                </a:effectLst>
              </a:rPr>
              <a:t>1. Tiếp nhận, ban hành các văn bản chỉ đạo</a:t>
            </a:r>
          </a:p>
          <a:p>
            <a:pPr>
              <a:lnSpc>
                <a:spcPct val="107000"/>
              </a:lnSpc>
              <a:spcAft>
                <a:spcPts val="800"/>
              </a:spcAft>
            </a:pPr>
            <a:r>
              <a:rPr lang="en-US" sz="3200">
                <a:solidFill>
                  <a:srgbClr val="002060"/>
                </a:solidFill>
                <a:effectLst>
                  <a:outerShdw blurRad="38100" dist="38100" dir="2700000" algn="tl">
                    <a:srgbClr val="000000">
                      <a:alpha val="43137"/>
                    </a:srgbClr>
                  </a:outerShdw>
                </a:effectLst>
              </a:rPr>
              <a:t>2. Thành phần Hội đồng coi thi</a:t>
            </a:r>
          </a:p>
          <a:p>
            <a:pPr>
              <a:lnSpc>
                <a:spcPct val="107000"/>
              </a:lnSpc>
              <a:spcAft>
                <a:spcPts val="800"/>
              </a:spcAft>
            </a:pPr>
            <a:r>
              <a:rPr lang="en-US" sz="3200">
                <a:solidFill>
                  <a:srgbClr val="002060"/>
                </a:solidFill>
                <a:effectLst>
                  <a:outerShdw blurRad="38100" dist="38100" dir="2700000" algn="tl">
                    <a:srgbClr val="000000">
                      <a:alpha val="43137"/>
                    </a:srgbClr>
                  </a:outerShdw>
                </a:effectLst>
              </a:rPr>
              <a:t>3. Phổ biến, quán triệt quy chế thi</a:t>
            </a:r>
          </a:p>
          <a:p>
            <a:pPr>
              <a:lnSpc>
                <a:spcPct val="107000"/>
              </a:lnSpc>
              <a:spcAft>
                <a:spcPts val="800"/>
              </a:spcAft>
            </a:pPr>
            <a:r>
              <a:rPr lang="en-US" sz="3200">
                <a:solidFill>
                  <a:srgbClr val="002060"/>
                </a:solidFill>
                <a:effectLst>
                  <a:outerShdw blurRad="38100" dist="38100" dir="2700000" algn="tl">
                    <a:srgbClr val="000000">
                      <a:alpha val="43137"/>
                    </a:srgbClr>
                  </a:outerShdw>
                </a:effectLst>
              </a:rPr>
              <a:t>4. Thực hiện ký cam kết </a:t>
            </a:r>
          </a:p>
          <a:p>
            <a:pPr>
              <a:lnSpc>
                <a:spcPct val="107000"/>
              </a:lnSpc>
              <a:spcAft>
                <a:spcPts val="800"/>
              </a:spcAft>
            </a:pPr>
            <a:r>
              <a:rPr lang="en-US" sz="3200">
                <a:solidFill>
                  <a:srgbClr val="002060"/>
                </a:solidFill>
                <a:effectLst>
                  <a:outerShdw blurRad="38100" dist="38100" dir="2700000" algn="tl">
                    <a:srgbClr val="000000">
                      <a:alpha val="43137"/>
                    </a:srgbClr>
                  </a:outerShdw>
                </a:effectLst>
              </a:rPr>
              <a:t>5. Phân công nhiệm vụ thành viên HĐCT</a:t>
            </a:r>
          </a:p>
          <a:p>
            <a:pPr>
              <a:lnSpc>
                <a:spcPct val="107000"/>
              </a:lnSpc>
              <a:spcAft>
                <a:spcPts val="800"/>
              </a:spcAft>
            </a:pPr>
            <a:r>
              <a:rPr lang="en-US" sz="3200">
                <a:solidFill>
                  <a:srgbClr val="002060"/>
                </a:solidFill>
                <a:effectLst>
                  <a:outerShdw blurRad="38100" dist="38100" dir="2700000" algn="tl">
                    <a:srgbClr val="000000">
                      <a:alpha val="43137"/>
                    </a:srgbClr>
                  </a:outerShdw>
                </a:effectLst>
              </a:rPr>
              <a:t>6. Phân công kiểm tra cơ sở vật chất, thiết bị, văn phòng phẩm, PCCC, phương án bảo đảm an ninh, an toàn của HĐCT</a:t>
            </a:r>
          </a:p>
          <a:p>
            <a:pPr>
              <a:lnSpc>
                <a:spcPct val="107000"/>
              </a:lnSpc>
              <a:spcAft>
                <a:spcPts val="800"/>
              </a:spcAft>
            </a:pPr>
            <a:r>
              <a:rPr lang="en-US" sz="3200">
                <a:solidFill>
                  <a:srgbClr val="002060"/>
                </a:solidFill>
                <a:effectLst>
                  <a:outerShdw blurRad="38100" dist="38100" dir="2700000" algn="tl">
                    <a:srgbClr val="000000">
                      <a:alpha val="43137"/>
                    </a:srgbClr>
                  </a:outerShdw>
                </a:effectLst>
              </a:rPr>
              <a:t>7. Giao nhận đề thi…..</a:t>
            </a:r>
          </a:p>
        </p:txBody>
      </p:sp>
      <p:sp>
        <p:nvSpPr>
          <p:cNvPr id="2" name="TextBox 1">
            <a:extLst>
              <a:ext uri="{FF2B5EF4-FFF2-40B4-BE49-F238E27FC236}">
                <a16:creationId xmlns:a16="http://schemas.microsoft.com/office/drawing/2014/main" xmlns="" id="{F04D098E-813D-2FB2-4E01-D98722685EE3}"/>
              </a:ext>
            </a:extLst>
          </p:cNvPr>
          <p:cNvSpPr txBox="1"/>
          <p:nvPr/>
        </p:nvSpPr>
        <p:spPr>
          <a:xfrm>
            <a:off x="0" y="335004"/>
            <a:ext cx="12192000" cy="5232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defPPr>
              <a:defRPr lang="en-US"/>
            </a:defPPr>
            <a:lvl1pPr algn="ctr">
              <a:spcBef>
                <a:spcPts val="600"/>
              </a:spcBef>
              <a:spcAft>
                <a:spcPts val="0"/>
              </a:spcAft>
              <a:defRPr sz="2800" b="1">
                <a:solidFill>
                  <a:schemeClr val="lt1"/>
                </a:solidFill>
                <a:latin typeface="Times New Roman" panose="02020603050405020304" pitchFamily="18" charset="0"/>
                <a:ea typeface="Times New Roman" panose="02020603050405020304" pitchFamily="18"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atin typeface="+mn-lt"/>
              </a:rPr>
              <a:t>Những việc cần làm (trước ngày thi)</a:t>
            </a:r>
          </a:p>
        </p:txBody>
      </p:sp>
      <p:sp>
        <p:nvSpPr>
          <p:cNvPr id="4" name="Star: 4 Points 3">
            <a:extLst>
              <a:ext uri="{FF2B5EF4-FFF2-40B4-BE49-F238E27FC236}">
                <a16:creationId xmlns:a16="http://schemas.microsoft.com/office/drawing/2014/main" xmlns="" id="{F29904DF-5A76-C585-73A1-F8997CE86E33}"/>
              </a:ext>
            </a:extLst>
          </p:cNvPr>
          <p:cNvSpPr/>
          <p:nvPr/>
        </p:nvSpPr>
        <p:spPr>
          <a:xfrm>
            <a:off x="0" y="3167062"/>
            <a:ext cx="781050" cy="523875"/>
          </a:xfrm>
          <a:prstGeom prst="star4">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34555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983782F1-186D-48CC-B693-965AFB5BAB9B}"/>
              </a:ext>
            </a:extLst>
          </p:cNvPr>
          <p:cNvSpPr txBox="1"/>
          <p:nvPr/>
        </p:nvSpPr>
        <p:spPr>
          <a:xfrm>
            <a:off x="0" y="97612"/>
            <a:ext cx="12192000" cy="5232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defPPr>
              <a:defRPr lang="en-US"/>
            </a:defPPr>
            <a:lvl1pPr algn="ctr">
              <a:spcBef>
                <a:spcPts val="600"/>
              </a:spcBef>
              <a:spcAft>
                <a:spcPts val="0"/>
              </a:spcAft>
              <a:defRPr sz="2800" b="1">
                <a:solidFill>
                  <a:schemeClr val="lt1"/>
                </a:solidFill>
                <a:latin typeface="Times New Roman" panose="02020603050405020304" pitchFamily="18" charset="0"/>
                <a:ea typeface="Times New Roman" panose="02020603050405020304" pitchFamily="18" charset="0"/>
                <a:cs typeface="Times New Roman" panose="020206030504050203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atin typeface="+mn-lt"/>
              </a:rPr>
              <a:t>Những việc cần làm (trong ngày tổ chức thi)</a:t>
            </a:r>
          </a:p>
        </p:txBody>
      </p:sp>
      <p:sp>
        <p:nvSpPr>
          <p:cNvPr id="7" name="TextBox 6">
            <a:extLst>
              <a:ext uri="{FF2B5EF4-FFF2-40B4-BE49-F238E27FC236}">
                <a16:creationId xmlns:a16="http://schemas.microsoft.com/office/drawing/2014/main" xmlns="" id="{D35C8701-FEA6-E3DC-939A-81D932B72CC9}"/>
              </a:ext>
            </a:extLst>
          </p:cNvPr>
          <p:cNvSpPr txBox="1"/>
          <p:nvPr/>
        </p:nvSpPr>
        <p:spPr>
          <a:xfrm>
            <a:off x="430466" y="599299"/>
            <a:ext cx="11459737" cy="6258701"/>
          </a:xfrm>
          <a:prstGeom prst="rect">
            <a:avLst/>
          </a:prstGeom>
          <a:noFill/>
        </p:spPr>
        <p:txBody>
          <a:bodyPr wrap="square">
            <a:spAutoFit/>
          </a:bodyPr>
          <a:lstStyle/>
          <a:p>
            <a:pPr>
              <a:lnSpc>
                <a:spcPct val="107000"/>
              </a:lnSpc>
              <a:spcAft>
                <a:spcPts val="800"/>
              </a:spcAft>
            </a:pPr>
            <a:r>
              <a:rPr lang="en-US" sz="3200">
                <a:solidFill>
                  <a:srgbClr val="FF0000"/>
                </a:solidFill>
                <a:effectLst>
                  <a:outerShdw blurRad="38100" dist="38100" dir="2700000" algn="tl">
                    <a:srgbClr val="000000">
                      <a:alpha val="43137"/>
                    </a:srgbClr>
                  </a:outerShdw>
                </a:effectLst>
              </a:rPr>
              <a:t>Trong ngày thi: 18 nội dung kiểm tra cần chú ý:</a:t>
            </a:r>
          </a:p>
          <a:p>
            <a:pPr>
              <a:lnSpc>
                <a:spcPct val="107000"/>
              </a:lnSpc>
              <a:spcAft>
                <a:spcPts val="800"/>
              </a:spcAft>
            </a:pPr>
            <a:r>
              <a:rPr lang="en-US" sz="3200">
                <a:solidFill>
                  <a:srgbClr val="002060"/>
                </a:solidFill>
                <a:effectLst>
                  <a:outerShdw blurRad="38100" dist="38100" dir="2700000" algn="tl">
                    <a:srgbClr val="000000">
                      <a:alpha val="43137"/>
                    </a:srgbClr>
                  </a:outerShdw>
                </a:effectLst>
              </a:rPr>
              <a:t>1. Việc bảo quản thiết bị, đồ dùng cá nhân</a:t>
            </a:r>
          </a:p>
          <a:p>
            <a:pPr>
              <a:lnSpc>
                <a:spcPct val="107000"/>
              </a:lnSpc>
              <a:spcAft>
                <a:spcPts val="800"/>
              </a:spcAft>
            </a:pPr>
            <a:r>
              <a:rPr lang="en-US" sz="3200">
                <a:solidFill>
                  <a:srgbClr val="002060"/>
                </a:solidFill>
                <a:effectLst>
                  <a:outerShdw blurRad="38100" dist="38100" dir="2700000" algn="tl">
                    <a:srgbClr val="000000">
                      <a:alpha val="43137"/>
                    </a:srgbClr>
                  </a:outerShdw>
                </a:effectLst>
              </a:rPr>
              <a:t>2. Phân công nhiệm vụ thành viên HĐCT</a:t>
            </a:r>
          </a:p>
          <a:p>
            <a:pPr>
              <a:lnSpc>
                <a:spcPct val="107000"/>
              </a:lnSpc>
              <a:spcAft>
                <a:spcPts val="800"/>
              </a:spcAft>
            </a:pPr>
            <a:r>
              <a:rPr lang="en-US" sz="3200">
                <a:solidFill>
                  <a:srgbClr val="002060"/>
                </a:solidFill>
                <a:effectLst>
                  <a:outerShdw blurRad="38100" dist="38100" dir="2700000" algn="tl">
                    <a:srgbClr val="000000">
                      <a:alpha val="43137"/>
                    </a:srgbClr>
                  </a:outerShdw>
                </a:effectLst>
              </a:rPr>
              <a:t>3. Đeo phù hiệu khi thực hiện nhiệm vụ</a:t>
            </a:r>
          </a:p>
          <a:p>
            <a:pPr>
              <a:lnSpc>
                <a:spcPct val="107000"/>
              </a:lnSpc>
              <a:spcAft>
                <a:spcPts val="800"/>
              </a:spcAft>
            </a:pPr>
            <a:r>
              <a:rPr lang="en-US" sz="3200">
                <a:solidFill>
                  <a:srgbClr val="002060"/>
                </a:solidFill>
                <a:effectLst>
                  <a:outerShdw blurRad="38100" dist="38100" dir="2700000" algn="tl">
                    <a:srgbClr val="000000">
                      <a:alpha val="43137"/>
                    </a:srgbClr>
                  </a:outerShdw>
                </a:effectLst>
              </a:rPr>
              <a:t>4. Việc lấy đề thi</a:t>
            </a:r>
          </a:p>
          <a:p>
            <a:pPr>
              <a:lnSpc>
                <a:spcPct val="107000"/>
              </a:lnSpc>
              <a:spcAft>
                <a:spcPts val="800"/>
              </a:spcAft>
            </a:pPr>
            <a:r>
              <a:rPr lang="en-US" sz="3200">
                <a:solidFill>
                  <a:srgbClr val="002060"/>
                </a:solidFill>
                <a:effectLst>
                  <a:outerShdw blurRad="38100" dist="38100" dir="2700000" algn="tl">
                    <a:srgbClr val="000000">
                      <a:alpha val="43137"/>
                    </a:srgbClr>
                  </a:outerShdw>
                </a:effectLst>
              </a:rPr>
              <a:t>5. Quy định cách đánh số báo danh</a:t>
            </a:r>
          </a:p>
          <a:p>
            <a:pPr>
              <a:lnSpc>
                <a:spcPct val="107000"/>
              </a:lnSpc>
              <a:spcAft>
                <a:spcPts val="800"/>
              </a:spcAft>
            </a:pPr>
            <a:r>
              <a:rPr lang="en-US" sz="3200">
                <a:solidFill>
                  <a:srgbClr val="002060"/>
                </a:solidFill>
                <a:effectLst>
                  <a:outerShdw blurRad="38100" dist="38100" dir="2700000" algn="tl">
                    <a:srgbClr val="000000">
                      <a:alpha val="43137"/>
                    </a:srgbClr>
                  </a:outerShdw>
                </a:effectLst>
              </a:rPr>
              <a:t>6. Giám thị nhận đề thi, Phiếu TLTN từ HĐCT</a:t>
            </a:r>
          </a:p>
          <a:p>
            <a:pPr>
              <a:lnSpc>
                <a:spcPct val="107000"/>
              </a:lnSpc>
              <a:spcAft>
                <a:spcPts val="800"/>
              </a:spcAft>
            </a:pPr>
            <a:r>
              <a:rPr lang="en-US" sz="3200">
                <a:solidFill>
                  <a:srgbClr val="002060"/>
                </a:solidFill>
                <a:effectLst>
                  <a:outerShdw blurRad="38100" dist="38100" dir="2700000" algn="tl">
                    <a:srgbClr val="000000">
                      <a:alpha val="43137"/>
                    </a:srgbClr>
                  </a:outerShdw>
                </a:effectLst>
              </a:rPr>
              <a:t>7. Đánh số báo danh tại phòng thi</a:t>
            </a:r>
          </a:p>
          <a:p>
            <a:pPr>
              <a:lnSpc>
                <a:spcPct val="107000"/>
              </a:lnSpc>
              <a:spcAft>
                <a:spcPts val="800"/>
              </a:spcAft>
            </a:pPr>
            <a:r>
              <a:rPr lang="en-US" sz="3200">
                <a:solidFill>
                  <a:srgbClr val="002060"/>
                </a:solidFill>
                <a:effectLst>
                  <a:outerShdw blurRad="38100" dist="38100" dir="2700000" algn="tl">
                    <a:srgbClr val="000000">
                      <a:alpha val="43137"/>
                    </a:srgbClr>
                  </a:outerShdw>
                </a:effectLst>
              </a:rPr>
              <a:t>8. Kiểm tra vật dụng thí sinh mang vào phòng thi</a:t>
            </a:r>
          </a:p>
          <a:p>
            <a:pPr>
              <a:lnSpc>
                <a:spcPct val="107000"/>
              </a:lnSpc>
              <a:spcAft>
                <a:spcPts val="800"/>
              </a:spcAft>
            </a:pPr>
            <a:r>
              <a:rPr lang="en-US" sz="3200">
                <a:solidFill>
                  <a:srgbClr val="002060"/>
                </a:solidFill>
                <a:effectLst>
                  <a:outerShdw blurRad="38100" dist="38100" dir="2700000" algn="tl">
                    <a:srgbClr val="000000">
                      <a:alpha val="43137"/>
                    </a:srgbClr>
                  </a:outerShdw>
                </a:effectLst>
              </a:rPr>
              <a:t>9. Phổ biến quy chế thi cho thí sinh </a:t>
            </a:r>
            <a:r>
              <a:rPr lang="en-US" sz="3200">
                <a:solidFill>
                  <a:srgbClr val="FF0000"/>
                </a:solidFill>
                <a:effectLst>
                  <a:outerShdw blurRad="38100" dist="38100" dir="2700000" algn="tl">
                    <a:srgbClr val="000000">
                      <a:alpha val="43137"/>
                    </a:srgbClr>
                  </a:outerShdw>
                </a:effectLst>
              </a:rPr>
              <a:t>(buổi thi đầu tiên)</a:t>
            </a:r>
          </a:p>
        </p:txBody>
      </p:sp>
    </p:spTree>
    <p:extLst>
      <p:ext uri="{BB962C8B-B14F-4D97-AF65-F5344CB8AC3E}">
        <p14:creationId xmlns:p14="http://schemas.microsoft.com/office/powerpoint/2010/main" val="3528222380"/>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spDef>
      <a:spPr/>
      <a:bodyPr/>
      <a:lstStyle/>
      <a:style>
        <a:lnRef idx="2">
          <a:schemeClr val="lt1">
            <a:hueOff val="0"/>
            <a:satOff val="0"/>
            <a:lumOff val="0"/>
            <a:alphaOff val="0"/>
          </a:schemeClr>
        </a:lnRef>
        <a:fillRef idx="1">
          <a:schemeClr val="accent2">
            <a:tint val="50000"/>
            <a:hueOff val="-4039658"/>
            <a:satOff val="45170"/>
            <a:lumOff val="5543"/>
            <a:alphaOff val="0"/>
          </a:schemeClr>
        </a:fillRef>
        <a:effectRef idx="0">
          <a:schemeClr val="accent2">
            <a:tint val="50000"/>
            <a:hueOff val="-4039658"/>
            <a:satOff val="45170"/>
            <a:lumOff val="5543"/>
            <a:alphaOff val="0"/>
          </a:schemeClr>
        </a:effectRef>
        <a:fontRef idx="minor">
          <a:schemeClr val="lt1">
            <a:hueOff val="0"/>
            <a:satOff val="0"/>
            <a:lumOff val="0"/>
            <a:alphaOff val="0"/>
          </a:schemeClr>
        </a:fontRef>
      </a:style>
    </a:spDef>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themeOverride>
</file>

<file path=docProps/app.xml><?xml version="1.0" encoding="utf-8"?>
<Properties xmlns="http://schemas.openxmlformats.org/officeDocument/2006/extended-properties" xmlns:vt="http://schemas.openxmlformats.org/officeDocument/2006/docPropsVTypes">
  <Template/>
  <TotalTime>5429</TotalTime>
  <Words>2960</Words>
  <Application>Microsoft Office PowerPoint</Application>
  <PresentationFormat>Widescreen</PresentationFormat>
  <Paragraphs>230</Paragraphs>
  <Slides>31</Slides>
  <Notes>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31</vt:i4>
      </vt:variant>
    </vt:vector>
  </HeadingPairs>
  <TitlesOfParts>
    <vt:vector size="41" baseType="lpstr">
      <vt:lpstr>.VnTime</vt:lpstr>
      <vt:lpstr>Arial</vt:lpstr>
      <vt:lpstr>Calibri</vt:lpstr>
      <vt:lpstr>Calibri Light</vt:lpstr>
      <vt:lpstr>Times New Roman</vt:lpstr>
      <vt:lpstr>Trebuchet MS</vt:lpstr>
      <vt:lpstr>Wingdings</vt:lpstr>
      <vt:lpstr>Wingdings 3</vt:lpstr>
      <vt:lpstr>Facet</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Dao Thuan Duy</dc:creator>
  <cp:lastModifiedBy>MR DANG</cp:lastModifiedBy>
  <cp:revision>428</cp:revision>
  <dcterms:created xsi:type="dcterms:W3CDTF">2020-07-10T15:51:50Z</dcterms:created>
  <dcterms:modified xsi:type="dcterms:W3CDTF">2024-05-29T16:42:15Z</dcterms:modified>
</cp:coreProperties>
</file>